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3" r:id="rId1"/>
  </p:sldMasterIdLst>
  <p:notesMasterIdLst>
    <p:notesMasterId r:id="rId215"/>
  </p:notesMasterIdLst>
  <p:handoutMasterIdLst>
    <p:handoutMasterId r:id="rId216"/>
  </p:handoutMasterIdLst>
  <p:sldIdLst>
    <p:sldId id="285" r:id="rId2"/>
    <p:sldId id="422" r:id="rId3"/>
    <p:sldId id="611" r:id="rId4"/>
    <p:sldId id="1115" r:id="rId5"/>
    <p:sldId id="427" r:id="rId6"/>
    <p:sldId id="384" r:id="rId7"/>
    <p:sldId id="895" r:id="rId8"/>
    <p:sldId id="896" r:id="rId9"/>
    <p:sldId id="897" r:id="rId10"/>
    <p:sldId id="898" r:id="rId11"/>
    <p:sldId id="899" r:id="rId12"/>
    <p:sldId id="900" r:id="rId13"/>
    <p:sldId id="901" r:id="rId14"/>
    <p:sldId id="902" r:id="rId15"/>
    <p:sldId id="903" r:id="rId16"/>
    <p:sldId id="475" r:id="rId17"/>
    <p:sldId id="562" r:id="rId18"/>
    <p:sldId id="563" r:id="rId19"/>
    <p:sldId id="564" r:id="rId20"/>
    <p:sldId id="565" r:id="rId21"/>
    <p:sldId id="566" r:id="rId22"/>
    <p:sldId id="1053" r:id="rId23"/>
    <p:sldId id="1054" r:id="rId24"/>
    <p:sldId id="1055" r:id="rId25"/>
    <p:sldId id="1056" r:id="rId26"/>
    <p:sldId id="1057" r:id="rId27"/>
    <p:sldId id="1058" r:id="rId28"/>
    <p:sldId id="573" r:id="rId29"/>
    <p:sldId id="537" r:id="rId30"/>
    <p:sldId id="538" r:id="rId31"/>
    <p:sldId id="539" r:id="rId32"/>
    <p:sldId id="540" r:id="rId33"/>
    <p:sldId id="541" r:id="rId34"/>
    <p:sldId id="542" r:id="rId35"/>
    <p:sldId id="543" r:id="rId36"/>
    <p:sldId id="544" r:id="rId37"/>
    <p:sldId id="545" r:id="rId38"/>
    <p:sldId id="457" r:id="rId39"/>
    <p:sldId id="458" r:id="rId40"/>
    <p:sldId id="546" r:id="rId41"/>
    <p:sldId id="547" r:id="rId42"/>
    <p:sldId id="549" r:id="rId43"/>
    <p:sldId id="550" r:id="rId44"/>
    <p:sldId id="551" r:id="rId45"/>
    <p:sldId id="554" r:id="rId46"/>
    <p:sldId id="555" r:id="rId47"/>
    <p:sldId id="556" r:id="rId48"/>
    <p:sldId id="557" r:id="rId49"/>
    <p:sldId id="552" r:id="rId50"/>
    <p:sldId id="587" r:id="rId51"/>
    <p:sldId id="588" r:id="rId52"/>
    <p:sldId id="589" r:id="rId53"/>
    <p:sldId id="560" r:id="rId54"/>
    <p:sldId id="590" r:id="rId55"/>
    <p:sldId id="548" r:id="rId56"/>
    <p:sldId id="531" r:id="rId57"/>
    <p:sldId id="576" r:id="rId58"/>
    <p:sldId id="609" r:id="rId59"/>
    <p:sldId id="610" r:id="rId60"/>
    <p:sldId id="532" r:id="rId61"/>
    <p:sldId id="1033" r:id="rId62"/>
    <p:sldId id="1034" r:id="rId63"/>
    <p:sldId id="1035" r:id="rId64"/>
    <p:sldId id="1036" r:id="rId65"/>
    <p:sldId id="1037" r:id="rId66"/>
    <p:sldId id="1045" r:id="rId67"/>
    <p:sldId id="1038" r:id="rId68"/>
    <p:sldId id="1039" r:id="rId69"/>
    <p:sldId id="1040" r:id="rId70"/>
    <p:sldId id="1041" r:id="rId71"/>
    <p:sldId id="928" r:id="rId72"/>
    <p:sldId id="1154" r:id="rId73"/>
    <p:sldId id="1143" r:id="rId74"/>
    <p:sldId id="1145" r:id="rId75"/>
    <p:sldId id="1146" r:id="rId76"/>
    <p:sldId id="1148" r:id="rId77"/>
    <p:sldId id="683" r:id="rId78"/>
    <p:sldId id="689" r:id="rId79"/>
    <p:sldId id="693" r:id="rId80"/>
    <p:sldId id="694" r:id="rId81"/>
    <p:sldId id="695" r:id="rId82"/>
    <p:sldId id="696" r:id="rId83"/>
    <p:sldId id="1153" r:id="rId84"/>
    <p:sldId id="659" r:id="rId85"/>
    <p:sldId id="640" r:id="rId86"/>
    <p:sldId id="1042" r:id="rId87"/>
    <p:sldId id="1043" r:id="rId88"/>
    <p:sldId id="1044" r:id="rId89"/>
    <p:sldId id="929" r:id="rId90"/>
    <p:sldId id="930" r:id="rId91"/>
    <p:sldId id="1046" r:id="rId92"/>
    <p:sldId id="1047" r:id="rId93"/>
    <p:sldId id="1048" r:id="rId94"/>
    <p:sldId id="1049" r:id="rId95"/>
    <p:sldId id="1064" r:id="rId96"/>
    <p:sldId id="1050" r:id="rId97"/>
    <p:sldId id="617" r:id="rId98"/>
    <p:sldId id="618" r:id="rId99"/>
    <p:sldId id="619" r:id="rId100"/>
    <p:sldId id="1051" r:id="rId101"/>
    <p:sldId id="620" r:id="rId102"/>
    <p:sldId id="621" r:id="rId103"/>
    <p:sldId id="1052" r:id="rId104"/>
    <p:sldId id="622" r:id="rId105"/>
    <p:sldId id="623" r:id="rId106"/>
    <p:sldId id="1059" r:id="rId107"/>
    <p:sldId id="1060" r:id="rId108"/>
    <p:sldId id="624" r:id="rId109"/>
    <p:sldId id="625" r:id="rId110"/>
    <p:sldId id="1114" r:id="rId111"/>
    <p:sldId id="626" r:id="rId112"/>
    <p:sldId id="630" r:id="rId113"/>
    <p:sldId id="631" r:id="rId114"/>
    <p:sldId id="632" r:id="rId115"/>
    <p:sldId id="633" r:id="rId116"/>
    <p:sldId id="634" r:id="rId117"/>
    <p:sldId id="635" r:id="rId118"/>
    <p:sldId id="636" r:id="rId119"/>
    <p:sldId id="637" r:id="rId120"/>
    <p:sldId id="1123" r:id="rId121"/>
    <p:sldId id="1155" r:id="rId122"/>
    <p:sldId id="1116" r:id="rId123"/>
    <p:sldId id="1117" r:id="rId124"/>
    <p:sldId id="639" r:id="rId125"/>
    <p:sldId id="645" r:id="rId126"/>
    <p:sldId id="648" r:id="rId127"/>
    <p:sldId id="649" r:id="rId128"/>
    <p:sldId id="650" r:id="rId129"/>
    <p:sldId id="651" r:id="rId130"/>
    <p:sldId id="652" r:id="rId131"/>
    <p:sldId id="468" r:id="rId132"/>
    <p:sldId id="480" r:id="rId133"/>
    <p:sldId id="654" r:id="rId134"/>
    <p:sldId id="655" r:id="rId135"/>
    <p:sldId id="656" r:id="rId136"/>
    <p:sldId id="657" r:id="rId137"/>
    <p:sldId id="658" r:id="rId138"/>
    <p:sldId id="667" r:id="rId139"/>
    <p:sldId id="666" r:id="rId140"/>
    <p:sldId id="668" r:id="rId141"/>
    <p:sldId id="1118" r:id="rId142"/>
    <p:sldId id="1119" r:id="rId143"/>
    <p:sldId id="672" r:id="rId144"/>
    <p:sldId id="673" r:id="rId145"/>
    <p:sldId id="674" r:id="rId146"/>
    <p:sldId id="675" r:id="rId147"/>
    <p:sldId id="676" r:id="rId148"/>
    <p:sldId id="677" r:id="rId149"/>
    <p:sldId id="678" r:id="rId150"/>
    <p:sldId id="679" r:id="rId151"/>
    <p:sldId id="680" r:id="rId152"/>
    <p:sldId id="1120" r:id="rId153"/>
    <p:sldId id="1122" r:id="rId154"/>
    <p:sldId id="1163" r:id="rId155"/>
    <p:sldId id="1157" r:id="rId156"/>
    <p:sldId id="1158" r:id="rId157"/>
    <p:sldId id="1159" r:id="rId158"/>
    <p:sldId id="1162" r:id="rId159"/>
    <p:sldId id="1161" r:id="rId160"/>
    <p:sldId id="1164" r:id="rId161"/>
    <p:sldId id="1156" r:id="rId162"/>
    <p:sldId id="1160" r:id="rId163"/>
    <p:sldId id="1126" r:id="rId164"/>
    <p:sldId id="1121" r:id="rId165"/>
    <p:sldId id="1128" r:id="rId166"/>
    <p:sldId id="1124" r:id="rId167"/>
    <p:sldId id="1165" r:id="rId168"/>
    <p:sldId id="1137" r:id="rId169"/>
    <p:sldId id="1127" r:id="rId170"/>
    <p:sldId id="1138" r:id="rId171"/>
    <p:sldId id="1135" r:id="rId172"/>
    <p:sldId id="994" r:id="rId173"/>
    <p:sldId id="1066" r:id="rId174"/>
    <p:sldId id="993" r:id="rId175"/>
    <p:sldId id="1129" r:id="rId176"/>
    <p:sldId id="1130" r:id="rId177"/>
    <p:sldId id="1082" r:id="rId178"/>
    <p:sldId id="1083" r:id="rId179"/>
    <p:sldId id="1084" r:id="rId180"/>
    <p:sldId id="1085" r:id="rId181"/>
    <p:sldId id="1086" r:id="rId182"/>
    <p:sldId id="1087" r:id="rId183"/>
    <p:sldId id="1088" r:id="rId184"/>
    <p:sldId id="1089" r:id="rId185"/>
    <p:sldId id="1090" r:id="rId186"/>
    <p:sldId id="1091" r:id="rId187"/>
    <p:sldId id="1092" r:id="rId188"/>
    <p:sldId id="1093" r:id="rId189"/>
    <p:sldId id="1094" r:id="rId190"/>
    <p:sldId id="1095" r:id="rId191"/>
    <p:sldId id="1096" r:id="rId192"/>
    <p:sldId id="1097" r:id="rId193"/>
    <p:sldId id="1098" r:id="rId194"/>
    <p:sldId id="1099" r:id="rId195"/>
    <p:sldId id="1100" r:id="rId196"/>
    <p:sldId id="1101" r:id="rId197"/>
    <p:sldId id="1102" r:id="rId198"/>
    <p:sldId id="1103" r:id="rId199"/>
    <p:sldId id="1104" r:id="rId200"/>
    <p:sldId id="1105" r:id="rId201"/>
    <p:sldId id="1106" r:id="rId202"/>
    <p:sldId id="1107" r:id="rId203"/>
    <p:sldId id="1108" r:id="rId204"/>
    <p:sldId id="1109" r:id="rId205"/>
    <p:sldId id="1110" r:id="rId206"/>
    <p:sldId id="1111" r:id="rId207"/>
    <p:sldId id="1131" r:id="rId208"/>
    <p:sldId id="1133" r:id="rId209"/>
    <p:sldId id="1134" r:id="rId210"/>
    <p:sldId id="1132" r:id="rId211"/>
    <p:sldId id="1136" r:id="rId212"/>
    <p:sldId id="1125" r:id="rId213"/>
    <p:sldId id="1139" r:id="rId214"/>
  </p:sldIdLst>
  <p:sldSz cx="9144000" cy="6858000" type="letter"/>
  <p:notesSz cx="6985000" cy="9271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99"/>
    <a:srgbClr val="0071BC"/>
    <a:srgbClr val="007485"/>
    <a:srgbClr val="66FFCC"/>
    <a:srgbClr val="FC0128"/>
    <a:srgbClr val="114FFB"/>
    <a:srgbClr val="FF33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578" autoAdjust="0"/>
    <p:restoredTop sz="94813" autoAdjust="0"/>
  </p:normalViewPr>
  <p:slideViewPr>
    <p:cSldViewPr snapToGrid="0">
      <p:cViewPr varScale="1">
        <p:scale>
          <a:sx n="100" d="100"/>
          <a:sy n="100" d="100"/>
        </p:scale>
        <p:origin x="321" y="4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openxmlformats.org/officeDocument/2006/relationships/handoutMaster" Target="handoutMasters/handoutMaster1.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theme" Target="theme/theme1.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notesMaster" Target="notesMasters/notesMaster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1.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10.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28.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33.wmf"/><Relationship Id="rId2" Type="http://schemas.openxmlformats.org/officeDocument/2006/relationships/image" Target="../media/image132.wmf"/><Relationship Id="rId1" Type="http://schemas.openxmlformats.org/officeDocument/2006/relationships/image" Target="../media/image131.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3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image" Target="../media/image152.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69.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173.wmf"/><Relationship Id="rId2" Type="http://schemas.openxmlformats.org/officeDocument/2006/relationships/image" Target="../media/image172.wmf"/><Relationship Id="rId1" Type="http://schemas.openxmlformats.org/officeDocument/2006/relationships/image" Target="../media/image171.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8.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7.wmf"/><Relationship Id="rId1" Type="http://schemas.openxmlformats.org/officeDocument/2006/relationships/image" Target="../media/image28.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7.wmf"/><Relationship Id="rId1" Type="http://schemas.openxmlformats.org/officeDocument/2006/relationships/image" Target="../media/image28.wmf"/><Relationship Id="rId6" Type="http://schemas.openxmlformats.org/officeDocument/2006/relationships/image" Target="../media/image32.wmf"/><Relationship Id="rId5" Type="http://schemas.openxmlformats.org/officeDocument/2006/relationships/image" Target="../media/image31.wmf"/><Relationship Id="rId4" Type="http://schemas.openxmlformats.org/officeDocument/2006/relationships/image" Target="../media/image30.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1588"/>
            <a:ext cx="3027363" cy="463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29" tIns="0" rIns="19029" bIns="0" numCol="1" anchor="t" anchorCtr="0" compatLnSpc="1">
            <a:prstTxWarp prst="textNoShape">
              <a:avLst/>
            </a:prstTxWarp>
          </a:bodyPr>
          <a:lstStyle>
            <a:lvl1pPr defTabSz="965200" eaLnBrk="0" hangingPunct="0">
              <a:defRPr sz="1000" i="1">
                <a:latin typeface="Arial" panose="020B0604020202020204" pitchFamily="34" charset="0"/>
              </a:defRPr>
            </a:lvl1pPr>
          </a:lstStyle>
          <a:p>
            <a:pPr>
              <a:defRPr/>
            </a:pPr>
            <a:endParaRPr lang="en-US" altLang="en-US"/>
          </a:p>
        </p:txBody>
      </p:sp>
      <p:sp>
        <p:nvSpPr>
          <p:cNvPr id="3075" name="Rectangle 3"/>
          <p:cNvSpPr>
            <a:spLocks noGrp="1" noChangeArrowheads="1"/>
          </p:cNvSpPr>
          <p:nvPr>
            <p:ph type="dt" sz="quarter" idx="1"/>
          </p:nvPr>
        </p:nvSpPr>
        <p:spPr bwMode="auto">
          <a:xfrm>
            <a:off x="3959225" y="-1588"/>
            <a:ext cx="3027363" cy="463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29" tIns="0" rIns="19029" bIns="0" numCol="1" anchor="t" anchorCtr="0" compatLnSpc="1">
            <a:prstTxWarp prst="textNoShape">
              <a:avLst/>
            </a:prstTxWarp>
          </a:bodyPr>
          <a:lstStyle>
            <a:lvl1pPr algn="r" defTabSz="965200" eaLnBrk="0" hangingPunct="0">
              <a:defRPr sz="1000" i="1">
                <a:latin typeface="Arial" panose="020B0604020202020204" pitchFamily="34" charset="0"/>
              </a:defRPr>
            </a:lvl1pPr>
          </a:lstStyle>
          <a:p>
            <a:pPr>
              <a:defRPr/>
            </a:pPr>
            <a:endParaRPr lang="en-US" altLang="en-US"/>
          </a:p>
        </p:txBody>
      </p:sp>
      <p:sp>
        <p:nvSpPr>
          <p:cNvPr id="3076" name="Rectangle 4"/>
          <p:cNvSpPr>
            <a:spLocks noGrp="1" noChangeArrowheads="1"/>
          </p:cNvSpPr>
          <p:nvPr>
            <p:ph type="ftr" sz="quarter" idx="2"/>
          </p:nvPr>
        </p:nvSpPr>
        <p:spPr bwMode="auto">
          <a:xfrm>
            <a:off x="-1588" y="8807450"/>
            <a:ext cx="3027363"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29" tIns="0" rIns="19029" bIns="0" numCol="1" anchor="b" anchorCtr="0" compatLnSpc="1">
            <a:prstTxWarp prst="textNoShape">
              <a:avLst/>
            </a:prstTxWarp>
          </a:bodyPr>
          <a:lstStyle>
            <a:lvl1pPr defTabSz="965200" eaLnBrk="0" hangingPunct="0">
              <a:defRPr sz="1000" i="1">
                <a:latin typeface="Arial" panose="020B0604020202020204" pitchFamily="34" charset="0"/>
              </a:defRPr>
            </a:lvl1pPr>
          </a:lstStyle>
          <a:p>
            <a:pPr>
              <a:defRPr/>
            </a:pPr>
            <a:endParaRPr lang="en-US" altLang="en-US"/>
          </a:p>
        </p:txBody>
      </p:sp>
      <p:sp>
        <p:nvSpPr>
          <p:cNvPr id="3077" name="Rectangle 5"/>
          <p:cNvSpPr>
            <a:spLocks noGrp="1" noChangeArrowheads="1"/>
          </p:cNvSpPr>
          <p:nvPr>
            <p:ph type="sldNum" sz="quarter" idx="3"/>
          </p:nvPr>
        </p:nvSpPr>
        <p:spPr bwMode="auto">
          <a:xfrm>
            <a:off x="3959225" y="8807450"/>
            <a:ext cx="3027363"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29" tIns="0" rIns="19029" bIns="0" numCol="1" anchor="b" anchorCtr="0" compatLnSpc="1">
            <a:prstTxWarp prst="textNoShape">
              <a:avLst/>
            </a:prstTxWarp>
          </a:bodyPr>
          <a:lstStyle>
            <a:lvl1pPr algn="r" defTabSz="965200" eaLnBrk="0" hangingPunct="0">
              <a:defRPr sz="1000" i="1">
                <a:latin typeface="Arial" panose="020B0604020202020204" pitchFamily="34" charset="0"/>
              </a:defRPr>
            </a:lvl1pPr>
          </a:lstStyle>
          <a:p>
            <a:pPr>
              <a:defRPr/>
            </a:pPr>
            <a:fld id="{D6C441F5-8A28-4AEB-8779-15A3C58243D5}" type="slidenum">
              <a:rPr lang="en-US" altLang="en-US"/>
              <a:pPr>
                <a:defRPr/>
              </a:pPr>
              <a:t>‹#›</a:t>
            </a:fld>
            <a:endParaRPr lang="en-US" altLang="en-US"/>
          </a:p>
        </p:txBody>
      </p:sp>
      <p:sp>
        <p:nvSpPr>
          <p:cNvPr id="3078" name="Rectangle 6"/>
          <p:cNvSpPr>
            <a:spLocks noChangeArrowheads="1"/>
          </p:cNvSpPr>
          <p:nvPr/>
        </p:nvSpPr>
        <p:spPr bwMode="auto">
          <a:xfrm>
            <a:off x="6515100" y="8866188"/>
            <a:ext cx="404813"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145" tIns="49159" rIns="95145" bIns="49159" anchor="ctr">
            <a:spAutoFit/>
          </a:bodyPr>
          <a:lstStyle>
            <a:lvl1pPr defTabSz="965200">
              <a:defRPr sz="2400">
                <a:solidFill>
                  <a:schemeClr val="tx1"/>
                </a:solidFill>
                <a:latin typeface="Times New Roman" panose="02020603050405020304" pitchFamily="18" charset="0"/>
              </a:defRPr>
            </a:lvl1pPr>
            <a:lvl2pPr marL="469900" defTabSz="965200">
              <a:defRPr sz="2400">
                <a:solidFill>
                  <a:schemeClr val="tx1"/>
                </a:solidFill>
                <a:latin typeface="Times New Roman" panose="02020603050405020304" pitchFamily="18" charset="0"/>
              </a:defRPr>
            </a:lvl2pPr>
            <a:lvl3pPr marL="938213" defTabSz="965200">
              <a:defRPr sz="2400">
                <a:solidFill>
                  <a:schemeClr val="tx1"/>
                </a:solidFill>
                <a:latin typeface="Times New Roman" panose="02020603050405020304" pitchFamily="18" charset="0"/>
              </a:defRPr>
            </a:lvl3pPr>
            <a:lvl4pPr marL="1408113" defTabSz="965200">
              <a:defRPr sz="2400">
                <a:solidFill>
                  <a:schemeClr val="tx1"/>
                </a:solidFill>
                <a:latin typeface="Times New Roman" panose="02020603050405020304" pitchFamily="18" charset="0"/>
              </a:defRPr>
            </a:lvl4pPr>
            <a:lvl5pPr marL="1878013" defTabSz="965200">
              <a:defRPr sz="2400">
                <a:solidFill>
                  <a:schemeClr val="tx1"/>
                </a:solidFill>
                <a:latin typeface="Times New Roman" panose="02020603050405020304" pitchFamily="18" charset="0"/>
              </a:defRPr>
            </a:lvl5pPr>
            <a:lvl6pPr marL="2335213" defTabSz="965200" fontAlgn="base">
              <a:spcBef>
                <a:spcPct val="0"/>
              </a:spcBef>
              <a:spcAft>
                <a:spcPct val="0"/>
              </a:spcAft>
              <a:defRPr sz="2400">
                <a:solidFill>
                  <a:schemeClr val="tx1"/>
                </a:solidFill>
                <a:latin typeface="Times New Roman" panose="02020603050405020304" pitchFamily="18" charset="0"/>
              </a:defRPr>
            </a:lvl6pPr>
            <a:lvl7pPr marL="2792413" defTabSz="965200" fontAlgn="base">
              <a:spcBef>
                <a:spcPct val="0"/>
              </a:spcBef>
              <a:spcAft>
                <a:spcPct val="0"/>
              </a:spcAft>
              <a:defRPr sz="2400">
                <a:solidFill>
                  <a:schemeClr val="tx1"/>
                </a:solidFill>
                <a:latin typeface="Times New Roman" panose="02020603050405020304" pitchFamily="18" charset="0"/>
              </a:defRPr>
            </a:lvl7pPr>
            <a:lvl8pPr marL="3249613" defTabSz="965200" fontAlgn="base">
              <a:spcBef>
                <a:spcPct val="0"/>
              </a:spcBef>
              <a:spcAft>
                <a:spcPct val="0"/>
              </a:spcAft>
              <a:defRPr sz="2400">
                <a:solidFill>
                  <a:schemeClr val="tx1"/>
                </a:solidFill>
                <a:latin typeface="Times New Roman" panose="02020603050405020304" pitchFamily="18" charset="0"/>
              </a:defRPr>
            </a:lvl8pPr>
            <a:lvl9pPr marL="3706813" defTabSz="965200" fontAlgn="base">
              <a:spcBef>
                <a:spcPct val="0"/>
              </a:spcBef>
              <a:spcAft>
                <a:spcPct val="0"/>
              </a:spcAft>
              <a:defRPr sz="2400">
                <a:solidFill>
                  <a:schemeClr val="tx1"/>
                </a:solidFill>
                <a:latin typeface="Times New Roman" panose="02020603050405020304" pitchFamily="18" charset="0"/>
              </a:defRPr>
            </a:lvl9pPr>
          </a:lstStyle>
          <a:p>
            <a:pPr algn="r">
              <a:defRPr/>
            </a:pPr>
            <a:fld id="{D5F74721-056B-4CCD-9F54-2F0824D587FF}" type="slidenum">
              <a:rPr lang="en-US" altLang="en-US" sz="1400" smtClean="0">
                <a:latin typeface="Arial" panose="020B0604020202020204" pitchFamily="34" charset="0"/>
              </a:rPr>
              <a:pPr algn="r">
                <a:defRPr/>
              </a:pPr>
              <a:t>‹#›</a:t>
            </a:fld>
            <a:endParaRPr lang="en-US" altLang="en-US" sz="1400">
              <a:latin typeface="Arial" panose="020B0604020202020204" pitchFamily="34" charset="0"/>
            </a:endParaRPr>
          </a:p>
        </p:txBody>
      </p:sp>
    </p:spTree>
    <p:extLst>
      <p:ext uri="{BB962C8B-B14F-4D97-AF65-F5344CB8AC3E}">
        <p14:creationId xmlns:p14="http://schemas.microsoft.com/office/powerpoint/2010/main" val="28362883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1588"/>
            <a:ext cx="3027363" cy="463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29" tIns="0" rIns="19029" bIns="0" numCol="1" anchor="t" anchorCtr="0" compatLnSpc="1">
            <a:prstTxWarp prst="textNoShape">
              <a:avLst/>
            </a:prstTxWarp>
          </a:bodyPr>
          <a:lstStyle>
            <a:lvl1pPr defTabSz="965200" eaLnBrk="0" hangingPunct="0">
              <a:defRPr sz="1000" i="1">
                <a:latin typeface="Times New Roman" panose="02020603050405020304" pitchFamily="18" charset="0"/>
              </a:defRPr>
            </a:lvl1pPr>
          </a:lstStyle>
          <a:p>
            <a:pPr>
              <a:defRPr/>
            </a:pPr>
            <a:endParaRPr lang="en-US" altLang="en-US"/>
          </a:p>
        </p:txBody>
      </p:sp>
      <p:sp>
        <p:nvSpPr>
          <p:cNvPr id="2051" name="Rectangle 3"/>
          <p:cNvSpPr>
            <a:spLocks noGrp="1" noChangeArrowheads="1"/>
          </p:cNvSpPr>
          <p:nvPr>
            <p:ph type="dt" idx="1"/>
          </p:nvPr>
        </p:nvSpPr>
        <p:spPr bwMode="auto">
          <a:xfrm>
            <a:off x="3959225" y="-1588"/>
            <a:ext cx="3027363" cy="463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29" tIns="0" rIns="19029" bIns="0" numCol="1" anchor="t" anchorCtr="0" compatLnSpc="1">
            <a:prstTxWarp prst="textNoShape">
              <a:avLst/>
            </a:prstTxWarp>
          </a:bodyPr>
          <a:lstStyle>
            <a:lvl1pPr algn="r" defTabSz="965200" eaLnBrk="0" hangingPunct="0">
              <a:defRPr sz="1000" i="1">
                <a:latin typeface="Times New Roman" panose="02020603050405020304" pitchFamily="18" charset="0"/>
              </a:defRPr>
            </a:lvl1pPr>
          </a:lstStyle>
          <a:p>
            <a:pPr>
              <a:defRPr/>
            </a:pPr>
            <a:endParaRPr lang="en-US" altLang="en-US"/>
          </a:p>
        </p:txBody>
      </p:sp>
      <p:sp>
        <p:nvSpPr>
          <p:cNvPr id="2052" name="Rectangle 4"/>
          <p:cNvSpPr>
            <a:spLocks noGrp="1" noChangeArrowheads="1"/>
          </p:cNvSpPr>
          <p:nvPr>
            <p:ph type="ftr" sz="quarter" idx="4"/>
          </p:nvPr>
        </p:nvSpPr>
        <p:spPr bwMode="auto">
          <a:xfrm>
            <a:off x="-1588" y="8807450"/>
            <a:ext cx="3027363"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29" tIns="0" rIns="19029" bIns="0" numCol="1" anchor="b" anchorCtr="0" compatLnSpc="1">
            <a:prstTxWarp prst="textNoShape">
              <a:avLst/>
            </a:prstTxWarp>
          </a:bodyPr>
          <a:lstStyle>
            <a:lvl1pPr defTabSz="965200" eaLnBrk="0" hangingPunct="0">
              <a:defRPr sz="1000" i="1">
                <a:latin typeface="Times New Roman" panose="02020603050405020304" pitchFamily="18" charset="0"/>
              </a:defRPr>
            </a:lvl1pPr>
          </a:lstStyle>
          <a:p>
            <a:pPr>
              <a:defRPr/>
            </a:pPr>
            <a:endParaRPr lang="en-US" altLang="en-US"/>
          </a:p>
        </p:txBody>
      </p:sp>
      <p:sp>
        <p:nvSpPr>
          <p:cNvPr id="2053" name="Rectangle 5"/>
          <p:cNvSpPr>
            <a:spLocks noGrp="1" noChangeArrowheads="1"/>
          </p:cNvSpPr>
          <p:nvPr>
            <p:ph type="sldNum" sz="quarter" idx="5"/>
          </p:nvPr>
        </p:nvSpPr>
        <p:spPr bwMode="auto">
          <a:xfrm>
            <a:off x="3959225" y="8807450"/>
            <a:ext cx="3027363"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29" tIns="0" rIns="19029" bIns="0" numCol="1" anchor="b" anchorCtr="0" compatLnSpc="1">
            <a:prstTxWarp prst="textNoShape">
              <a:avLst/>
            </a:prstTxWarp>
          </a:bodyPr>
          <a:lstStyle>
            <a:lvl1pPr algn="r" defTabSz="965200" eaLnBrk="0" hangingPunct="0">
              <a:defRPr sz="1000" i="1">
                <a:latin typeface="Times New Roman" panose="02020603050405020304" pitchFamily="18" charset="0"/>
              </a:defRPr>
            </a:lvl1pPr>
          </a:lstStyle>
          <a:p>
            <a:pPr>
              <a:defRPr/>
            </a:pPr>
            <a:fld id="{29D22588-F3BC-4331-BD8A-EA9A2B8831B4}" type="slidenum">
              <a:rPr lang="en-US" altLang="en-US"/>
              <a:pPr>
                <a:defRPr/>
              </a:pPr>
              <a:t>‹#›</a:t>
            </a:fld>
            <a:endParaRPr lang="en-US" altLang="en-US"/>
          </a:p>
        </p:txBody>
      </p:sp>
      <p:sp>
        <p:nvSpPr>
          <p:cNvPr id="2054" name="Rectangle 6"/>
          <p:cNvSpPr>
            <a:spLocks noGrp="1" noChangeArrowheads="1"/>
          </p:cNvSpPr>
          <p:nvPr>
            <p:ph type="body" sz="quarter" idx="3"/>
          </p:nvPr>
        </p:nvSpPr>
        <p:spPr bwMode="auto">
          <a:xfrm>
            <a:off x="928688" y="4402138"/>
            <a:ext cx="5127625" cy="417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145" tIns="49159" rIns="95145" bIns="49159" numCol="1" anchor="t" anchorCtr="0" compatLnSpc="1">
            <a:prstTxWarp prst="textNoShape">
              <a:avLst/>
            </a:prstTxWarp>
          </a:bodyPr>
          <a:lstStyle/>
          <a:p>
            <a:pPr lvl="0"/>
            <a:r>
              <a:rPr lang="en-US" altLang="en-US" noProof="0"/>
              <a:t>Click to edit Master notes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3079" name="Rectangle 7"/>
          <p:cNvSpPr>
            <a:spLocks noGrp="1" noRot="1" noChangeAspect="1" noChangeArrowheads="1" noTextEdit="1"/>
          </p:cNvSpPr>
          <p:nvPr>
            <p:ph type="sldImg" idx="2"/>
          </p:nvPr>
        </p:nvSpPr>
        <p:spPr bwMode="auto">
          <a:xfrm>
            <a:off x="1182688" y="700088"/>
            <a:ext cx="4621212" cy="346551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6" name="Rectangle 8"/>
          <p:cNvSpPr>
            <a:spLocks noChangeArrowheads="1"/>
          </p:cNvSpPr>
          <p:nvPr/>
        </p:nvSpPr>
        <p:spPr bwMode="auto">
          <a:xfrm>
            <a:off x="6515100" y="8866188"/>
            <a:ext cx="404813"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145" tIns="49159" rIns="95145" bIns="49159" anchor="ctr">
            <a:spAutoFit/>
          </a:bodyPr>
          <a:lstStyle>
            <a:lvl1pPr defTabSz="965200">
              <a:defRPr sz="2400">
                <a:solidFill>
                  <a:schemeClr val="tx1"/>
                </a:solidFill>
                <a:latin typeface="Times New Roman" panose="02020603050405020304" pitchFamily="18" charset="0"/>
              </a:defRPr>
            </a:lvl1pPr>
            <a:lvl2pPr marL="469900" defTabSz="965200">
              <a:defRPr sz="2400">
                <a:solidFill>
                  <a:schemeClr val="tx1"/>
                </a:solidFill>
                <a:latin typeface="Times New Roman" panose="02020603050405020304" pitchFamily="18" charset="0"/>
              </a:defRPr>
            </a:lvl2pPr>
            <a:lvl3pPr marL="938213" defTabSz="965200">
              <a:defRPr sz="2400">
                <a:solidFill>
                  <a:schemeClr val="tx1"/>
                </a:solidFill>
                <a:latin typeface="Times New Roman" panose="02020603050405020304" pitchFamily="18" charset="0"/>
              </a:defRPr>
            </a:lvl3pPr>
            <a:lvl4pPr marL="1408113" defTabSz="965200">
              <a:defRPr sz="2400">
                <a:solidFill>
                  <a:schemeClr val="tx1"/>
                </a:solidFill>
                <a:latin typeface="Times New Roman" panose="02020603050405020304" pitchFamily="18" charset="0"/>
              </a:defRPr>
            </a:lvl4pPr>
            <a:lvl5pPr marL="1878013" defTabSz="965200">
              <a:defRPr sz="2400">
                <a:solidFill>
                  <a:schemeClr val="tx1"/>
                </a:solidFill>
                <a:latin typeface="Times New Roman" panose="02020603050405020304" pitchFamily="18" charset="0"/>
              </a:defRPr>
            </a:lvl5pPr>
            <a:lvl6pPr marL="2335213" defTabSz="965200" fontAlgn="base">
              <a:spcBef>
                <a:spcPct val="0"/>
              </a:spcBef>
              <a:spcAft>
                <a:spcPct val="0"/>
              </a:spcAft>
              <a:defRPr sz="2400">
                <a:solidFill>
                  <a:schemeClr val="tx1"/>
                </a:solidFill>
                <a:latin typeface="Times New Roman" panose="02020603050405020304" pitchFamily="18" charset="0"/>
              </a:defRPr>
            </a:lvl6pPr>
            <a:lvl7pPr marL="2792413" defTabSz="965200" fontAlgn="base">
              <a:spcBef>
                <a:spcPct val="0"/>
              </a:spcBef>
              <a:spcAft>
                <a:spcPct val="0"/>
              </a:spcAft>
              <a:defRPr sz="2400">
                <a:solidFill>
                  <a:schemeClr val="tx1"/>
                </a:solidFill>
                <a:latin typeface="Times New Roman" panose="02020603050405020304" pitchFamily="18" charset="0"/>
              </a:defRPr>
            </a:lvl7pPr>
            <a:lvl8pPr marL="3249613" defTabSz="965200" fontAlgn="base">
              <a:spcBef>
                <a:spcPct val="0"/>
              </a:spcBef>
              <a:spcAft>
                <a:spcPct val="0"/>
              </a:spcAft>
              <a:defRPr sz="2400">
                <a:solidFill>
                  <a:schemeClr val="tx1"/>
                </a:solidFill>
                <a:latin typeface="Times New Roman" panose="02020603050405020304" pitchFamily="18" charset="0"/>
              </a:defRPr>
            </a:lvl8pPr>
            <a:lvl9pPr marL="3706813" defTabSz="965200" fontAlgn="base">
              <a:spcBef>
                <a:spcPct val="0"/>
              </a:spcBef>
              <a:spcAft>
                <a:spcPct val="0"/>
              </a:spcAft>
              <a:defRPr sz="2400">
                <a:solidFill>
                  <a:schemeClr val="tx1"/>
                </a:solidFill>
                <a:latin typeface="Times New Roman" panose="02020603050405020304" pitchFamily="18" charset="0"/>
              </a:defRPr>
            </a:lvl9pPr>
          </a:lstStyle>
          <a:p>
            <a:pPr algn="r">
              <a:defRPr/>
            </a:pPr>
            <a:fld id="{45309C41-3D9E-4473-BA54-4DFF54B9A3F4}" type="slidenum">
              <a:rPr lang="en-US" altLang="en-US" sz="1400" smtClean="0">
                <a:latin typeface="Arial" panose="020B0604020202020204" pitchFamily="34" charset="0"/>
              </a:rPr>
              <a:pPr algn="r">
                <a:defRPr/>
              </a:pPr>
              <a:t>‹#›</a:t>
            </a:fld>
            <a:endParaRPr lang="en-US" altLang="en-US" sz="1400">
              <a:latin typeface="Arial" panose="020B0604020202020204" pitchFamily="34" charset="0"/>
            </a:endParaRPr>
          </a:p>
        </p:txBody>
      </p:sp>
    </p:spTree>
    <p:extLst>
      <p:ext uri="{BB962C8B-B14F-4D97-AF65-F5344CB8AC3E}">
        <p14:creationId xmlns:p14="http://schemas.microsoft.com/office/powerpoint/2010/main" val="1173482992"/>
      </p:ext>
    </p:extLst>
  </p:cSld>
  <p:clrMap bg1="lt1" tx1="dk1" bg2="lt2" tx2="dk2" accent1="accent1" accent2="accent2" accent3="accent3" accent4="accent4" accent5="accent5" accent6="accent6" hlink="hlink" folHlink="folHlink"/>
  <p:notesStyle>
    <a:lvl1pPr algn="l" defTabSz="966788"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69900" algn="l" defTabSz="966788"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39800" algn="l" defTabSz="966788"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409700" algn="l" defTabSz="966788"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79600" algn="l" defTabSz="966788"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title header_Blue_64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doe_black.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4963" y="6456363"/>
            <a:ext cx="960437" cy="231775"/>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title footer_Blue_64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794500"/>
            <a:ext cx="91440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3970" name="Rectangle 2"/>
          <p:cNvSpPr>
            <a:spLocks noGrp="1" noChangeArrowheads="1"/>
          </p:cNvSpPr>
          <p:nvPr>
            <p:ph type="ctrTitle"/>
          </p:nvPr>
        </p:nvSpPr>
        <p:spPr>
          <a:xfrm>
            <a:off x="985838" y="1671638"/>
            <a:ext cx="7696200" cy="1069975"/>
          </a:xfrm>
        </p:spPr>
        <p:txBody>
          <a:bodyPr/>
          <a:lstStyle>
            <a:lvl1pPr>
              <a:defRPr sz="3000"/>
            </a:lvl1pPr>
          </a:lstStyle>
          <a:p>
            <a:pPr lvl="0"/>
            <a:r>
              <a:rPr lang="en-US" altLang="en-US" noProof="0"/>
              <a:t>Click to edit Master title style</a:t>
            </a:r>
          </a:p>
        </p:txBody>
      </p:sp>
      <p:sp>
        <p:nvSpPr>
          <p:cNvPr id="723971" name="Rectangle 3"/>
          <p:cNvSpPr>
            <a:spLocks noGrp="1" noChangeArrowheads="1"/>
          </p:cNvSpPr>
          <p:nvPr>
            <p:ph type="subTitle" idx="1"/>
          </p:nvPr>
        </p:nvSpPr>
        <p:spPr>
          <a:xfrm>
            <a:off x="985838" y="3125788"/>
            <a:ext cx="6400800" cy="1752600"/>
          </a:xfrm>
        </p:spPr>
        <p:txBody>
          <a:bodyPr/>
          <a:lstStyle>
            <a:lvl1pPr marL="0" indent="0">
              <a:buFont typeface="Wingdings" panose="05000000000000000000" pitchFamily="2" charset="2"/>
              <a:buNone/>
              <a:defRPr/>
            </a:lvl1pPr>
          </a:lstStyle>
          <a:p>
            <a:pPr lvl="0"/>
            <a:r>
              <a:rPr lang="en-US" altLang="en-US" noProof="0"/>
              <a:t>Click to edit Master subtitle style</a:t>
            </a:r>
          </a:p>
        </p:txBody>
      </p:sp>
    </p:spTree>
    <p:extLst>
      <p:ext uri="{BB962C8B-B14F-4D97-AF65-F5344CB8AC3E}">
        <p14:creationId xmlns:p14="http://schemas.microsoft.com/office/powerpoint/2010/main" val="1656248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p:cNvSpPr>
            <a:spLocks noGrp="1" noChangeArrowheads="1"/>
          </p:cNvSpPr>
          <p:nvPr>
            <p:ph type="sldNum" sz="quarter" idx="12"/>
          </p:nvPr>
        </p:nvSpPr>
        <p:spPr>
          <a:ln/>
        </p:spPr>
        <p:txBody>
          <a:bodyPr/>
          <a:lstStyle>
            <a:lvl1pPr>
              <a:defRPr/>
            </a:lvl1pPr>
          </a:lstStyle>
          <a:p>
            <a:pPr>
              <a:defRPr/>
            </a:pPr>
            <a:fld id="{8B486659-6DEA-4058-B1C5-B86CDB8334E1}" type="slidenum">
              <a:rPr lang="en-US" altLang="en-US"/>
              <a:pPr>
                <a:defRPr/>
              </a:pPr>
              <a:t>‹#›</a:t>
            </a:fld>
            <a:endParaRPr lang="en-US" altLang="en-US"/>
          </a:p>
        </p:txBody>
      </p:sp>
    </p:spTree>
    <p:extLst>
      <p:ext uri="{BB962C8B-B14F-4D97-AF65-F5344CB8AC3E}">
        <p14:creationId xmlns:p14="http://schemas.microsoft.com/office/powerpoint/2010/main" val="2244523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p:cNvSpPr>
            <a:spLocks noGrp="1" noChangeArrowheads="1"/>
          </p:cNvSpPr>
          <p:nvPr>
            <p:ph type="sldNum" sz="quarter" idx="12"/>
          </p:nvPr>
        </p:nvSpPr>
        <p:spPr>
          <a:ln/>
        </p:spPr>
        <p:txBody>
          <a:bodyPr/>
          <a:lstStyle>
            <a:lvl1pPr>
              <a:defRPr/>
            </a:lvl1pPr>
          </a:lstStyle>
          <a:p>
            <a:pPr>
              <a:defRPr/>
            </a:pPr>
            <a:fld id="{B366EE5B-9D30-4B73-B6FC-AB935C9279C3}" type="slidenum">
              <a:rPr lang="en-US" altLang="en-US"/>
              <a:pPr>
                <a:defRPr/>
              </a:pPr>
              <a:t>‹#›</a:t>
            </a:fld>
            <a:endParaRPr lang="en-US" altLang="en-US"/>
          </a:p>
        </p:txBody>
      </p:sp>
    </p:spTree>
    <p:extLst>
      <p:ext uri="{BB962C8B-B14F-4D97-AF65-F5344CB8AC3E}">
        <p14:creationId xmlns:p14="http://schemas.microsoft.com/office/powerpoint/2010/main" val="936654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p:cNvSpPr>
            <a:spLocks noGrp="1" noChangeArrowheads="1"/>
          </p:cNvSpPr>
          <p:nvPr>
            <p:ph type="sldNum" sz="quarter" idx="12"/>
          </p:nvPr>
        </p:nvSpPr>
        <p:spPr>
          <a:ln/>
        </p:spPr>
        <p:txBody>
          <a:bodyPr/>
          <a:lstStyle>
            <a:lvl1pPr>
              <a:defRPr/>
            </a:lvl1pPr>
          </a:lstStyle>
          <a:p>
            <a:pPr>
              <a:defRPr/>
            </a:pPr>
            <a:fld id="{EB375A14-3331-4DB5-A35A-2D0EB87AA5A3}" type="slidenum">
              <a:rPr lang="en-US" altLang="en-US"/>
              <a:pPr>
                <a:defRPr/>
              </a:pPr>
              <a:t>‹#›</a:t>
            </a:fld>
            <a:endParaRPr lang="en-US" altLang="en-US"/>
          </a:p>
        </p:txBody>
      </p:sp>
    </p:spTree>
    <p:extLst>
      <p:ext uri="{BB962C8B-B14F-4D97-AF65-F5344CB8AC3E}">
        <p14:creationId xmlns:p14="http://schemas.microsoft.com/office/powerpoint/2010/main" val="3575544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p:cNvSpPr>
            <a:spLocks noGrp="1" noChangeArrowheads="1"/>
          </p:cNvSpPr>
          <p:nvPr>
            <p:ph type="sldNum" sz="quarter" idx="12"/>
          </p:nvPr>
        </p:nvSpPr>
        <p:spPr>
          <a:ln/>
        </p:spPr>
        <p:txBody>
          <a:bodyPr/>
          <a:lstStyle>
            <a:lvl1pPr>
              <a:defRPr/>
            </a:lvl1pPr>
          </a:lstStyle>
          <a:p>
            <a:pPr>
              <a:defRPr/>
            </a:pPr>
            <a:fld id="{F9EE43C7-CA6D-433A-8685-DB784359C388}" type="slidenum">
              <a:rPr lang="en-US" altLang="en-US"/>
              <a:pPr>
                <a:defRPr/>
              </a:pPr>
              <a:t>‹#›</a:t>
            </a:fld>
            <a:endParaRPr lang="en-US" altLang="en-US"/>
          </a:p>
        </p:txBody>
      </p:sp>
    </p:spTree>
    <p:extLst>
      <p:ext uri="{BB962C8B-B14F-4D97-AF65-F5344CB8AC3E}">
        <p14:creationId xmlns:p14="http://schemas.microsoft.com/office/powerpoint/2010/main" val="3798880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p:cNvSpPr>
            <a:spLocks noGrp="1" noChangeArrowheads="1"/>
          </p:cNvSpPr>
          <p:nvPr>
            <p:ph type="sldNum" sz="quarter" idx="12"/>
          </p:nvPr>
        </p:nvSpPr>
        <p:spPr>
          <a:ln/>
        </p:spPr>
        <p:txBody>
          <a:bodyPr/>
          <a:lstStyle>
            <a:lvl1pPr>
              <a:defRPr/>
            </a:lvl1pPr>
          </a:lstStyle>
          <a:p>
            <a:pPr>
              <a:defRPr/>
            </a:pPr>
            <a:fld id="{8BD82FF1-0891-4019-9152-123445C86BA7}" type="slidenum">
              <a:rPr lang="en-US" altLang="en-US"/>
              <a:pPr>
                <a:defRPr/>
              </a:pPr>
              <a:t>‹#›</a:t>
            </a:fld>
            <a:endParaRPr lang="en-US" altLang="en-US"/>
          </a:p>
        </p:txBody>
      </p:sp>
    </p:spTree>
    <p:extLst>
      <p:ext uri="{BB962C8B-B14F-4D97-AF65-F5344CB8AC3E}">
        <p14:creationId xmlns:p14="http://schemas.microsoft.com/office/powerpoint/2010/main" val="246841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7"/>
          <p:cNvSpPr>
            <a:spLocks noGrp="1" noChangeArrowheads="1"/>
          </p:cNvSpPr>
          <p:nvPr>
            <p:ph type="sldNum" sz="quarter" idx="12"/>
          </p:nvPr>
        </p:nvSpPr>
        <p:spPr>
          <a:ln/>
        </p:spPr>
        <p:txBody>
          <a:bodyPr/>
          <a:lstStyle>
            <a:lvl1pPr>
              <a:defRPr/>
            </a:lvl1pPr>
          </a:lstStyle>
          <a:p>
            <a:pPr>
              <a:defRPr/>
            </a:pPr>
            <a:fld id="{C08EA422-A4FE-4C85-ADC9-1C8CD6B3394F}" type="slidenum">
              <a:rPr lang="en-US" altLang="en-US"/>
              <a:pPr>
                <a:defRPr/>
              </a:pPr>
              <a:t>‹#›</a:t>
            </a:fld>
            <a:endParaRPr lang="en-US" altLang="en-US"/>
          </a:p>
        </p:txBody>
      </p:sp>
    </p:spTree>
    <p:extLst>
      <p:ext uri="{BB962C8B-B14F-4D97-AF65-F5344CB8AC3E}">
        <p14:creationId xmlns:p14="http://schemas.microsoft.com/office/powerpoint/2010/main" val="4168279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7"/>
          <p:cNvSpPr>
            <a:spLocks noGrp="1" noChangeArrowheads="1"/>
          </p:cNvSpPr>
          <p:nvPr>
            <p:ph type="sldNum" sz="quarter" idx="12"/>
          </p:nvPr>
        </p:nvSpPr>
        <p:spPr>
          <a:ln/>
        </p:spPr>
        <p:txBody>
          <a:bodyPr/>
          <a:lstStyle>
            <a:lvl1pPr>
              <a:defRPr/>
            </a:lvl1pPr>
          </a:lstStyle>
          <a:p>
            <a:pPr>
              <a:defRPr/>
            </a:pPr>
            <a:fld id="{671E8D87-9A7C-4586-BF45-ABCEBA96E1A8}" type="slidenum">
              <a:rPr lang="en-US" altLang="en-US"/>
              <a:pPr>
                <a:defRPr/>
              </a:pPr>
              <a:t>‹#›</a:t>
            </a:fld>
            <a:endParaRPr lang="en-US" altLang="en-US"/>
          </a:p>
        </p:txBody>
      </p:sp>
    </p:spTree>
    <p:extLst>
      <p:ext uri="{BB962C8B-B14F-4D97-AF65-F5344CB8AC3E}">
        <p14:creationId xmlns:p14="http://schemas.microsoft.com/office/powerpoint/2010/main" val="3746513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7"/>
          <p:cNvSpPr>
            <a:spLocks noGrp="1" noChangeArrowheads="1"/>
          </p:cNvSpPr>
          <p:nvPr>
            <p:ph type="sldNum" sz="quarter" idx="12"/>
          </p:nvPr>
        </p:nvSpPr>
        <p:spPr>
          <a:ln/>
        </p:spPr>
        <p:txBody>
          <a:bodyPr/>
          <a:lstStyle>
            <a:lvl1pPr>
              <a:defRPr/>
            </a:lvl1pPr>
          </a:lstStyle>
          <a:p>
            <a:pPr>
              <a:defRPr/>
            </a:pPr>
            <a:fld id="{1DBA034F-AA10-4528-A586-21A413D874A8}" type="slidenum">
              <a:rPr lang="en-US" altLang="en-US"/>
              <a:pPr>
                <a:defRPr/>
              </a:pPr>
              <a:t>‹#›</a:t>
            </a:fld>
            <a:endParaRPr lang="en-US" altLang="en-US"/>
          </a:p>
        </p:txBody>
      </p:sp>
    </p:spTree>
    <p:extLst>
      <p:ext uri="{BB962C8B-B14F-4D97-AF65-F5344CB8AC3E}">
        <p14:creationId xmlns:p14="http://schemas.microsoft.com/office/powerpoint/2010/main" val="1446730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p:cNvSpPr>
            <a:spLocks noGrp="1" noChangeArrowheads="1"/>
          </p:cNvSpPr>
          <p:nvPr>
            <p:ph type="sldNum" sz="quarter" idx="12"/>
          </p:nvPr>
        </p:nvSpPr>
        <p:spPr>
          <a:ln/>
        </p:spPr>
        <p:txBody>
          <a:bodyPr/>
          <a:lstStyle>
            <a:lvl1pPr>
              <a:defRPr/>
            </a:lvl1pPr>
          </a:lstStyle>
          <a:p>
            <a:pPr>
              <a:defRPr/>
            </a:pPr>
            <a:fld id="{7424042D-804A-4259-9FC6-6EC4BEDA6E35}" type="slidenum">
              <a:rPr lang="en-US" altLang="en-US"/>
              <a:pPr>
                <a:defRPr/>
              </a:pPr>
              <a:t>‹#›</a:t>
            </a:fld>
            <a:endParaRPr lang="en-US" altLang="en-US"/>
          </a:p>
        </p:txBody>
      </p:sp>
    </p:spTree>
    <p:extLst>
      <p:ext uri="{BB962C8B-B14F-4D97-AF65-F5344CB8AC3E}">
        <p14:creationId xmlns:p14="http://schemas.microsoft.com/office/powerpoint/2010/main" val="4208915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p:cNvSpPr>
            <a:spLocks noGrp="1" noChangeArrowheads="1"/>
          </p:cNvSpPr>
          <p:nvPr>
            <p:ph type="sldNum" sz="quarter" idx="12"/>
          </p:nvPr>
        </p:nvSpPr>
        <p:spPr>
          <a:ln/>
        </p:spPr>
        <p:txBody>
          <a:bodyPr/>
          <a:lstStyle>
            <a:lvl1pPr>
              <a:defRPr/>
            </a:lvl1pPr>
          </a:lstStyle>
          <a:p>
            <a:pPr>
              <a:defRPr/>
            </a:pPr>
            <a:fld id="{692D04F6-FB62-4387-9AC9-EAEC38915EF2}" type="slidenum">
              <a:rPr lang="en-US" altLang="en-US"/>
              <a:pPr>
                <a:defRPr/>
              </a:pPr>
              <a:t>‹#›</a:t>
            </a:fld>
            <a:endParaRPr lang="en-US" altLang="en-US"/>
          </a:p>
        </p:txBody>
      </p:sp>
    </p:spTree>
    <p:extLst>
      <p:ext uri="{BB962C8B-B14F-4D97-AF65-F5344CB8AC3E}">
        <p14:creationId xmlns:p14="http://schemas.microsoft.com/office/powerpoint/2010/main" val="3357846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5" descr="slide footer_blue_646.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6324600"/>
            <a:ext cx="91440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22949" name="Rectangle 5"/>
          <p:cNvSpPr>
            <a:spLocks noGrp="1" noChangeArrowheads="1"/>
          </p:cNvSpPr>
          <p:nvPr>
            <p:ph type="dt" sz="half" idx="2"/>
          </p:nvPr>
        </p:nvSpPr>
        <p:spPr bwMode="auto">
          <a:xfrm>
            <a:off x="7010400" y="6572250"/>
            <a:ext cx="137160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vl1pPr>
          </a:lstStyle>
          <a:p>
            <a:pPr>
              <a:defRPr/>
            </a:pPr>
            <a:endParaRPr lang="en-US" altLang="en-US"/>
          </a:p>
        </p:txBody>
      </p:sp>
      <p:sp>
        <p:nvSpPr>
          <p:cNvPr id="722950" name="Rectangle 6"/>
          <p:cNvSpPr>
            <a:spLocks noGrp="1" noChangeArrowheads="1"/>
          </p:cNvSpPr>
          <p:nvPr>
            <p:ph type="ftr" sz="quarter" idx="3"/>
          </p:nvPr>
        </p:nvSpPr>
        <p:spPr bwMode="auto">
          <a:xfrm>
            <a:off x="657225" y="6307138"/>
            <a:ext cx="594201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900"/>
            </a:lvl1pPr>
          </a:lstStyle>
          <a:p>
            <a:pPr>
              <a:defRPr/>
            </a:pPr>
            <a:endParaRPr lang="en-US" altLang="en-US"/>
          </a:p>
        </p:txBody>
      </p:sp>
      <p:sp>
        <p:nvSpPr>
          <p:cNvPr id="722951" name="Rectangle 7"/>
          <p:cNvSpPr>
            <a:spLocks noGrp="1" noChangeArrowheads="1"/>
          </p:cNvSpPr>
          <p:nvPr>
            <p:ph type="sldNum" sz="quarter" idx="4"/>
          </p:nvPr>
        </p:nvSpPr>
        <p:spPr bwMode="auto">
          <a:xfrm>
            <a:off x="8610600" y="6489700"/>
            <a:ext cx="38417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900"/>
            </a:lvl1pPr>
          </a:lstStyle>
          <a:p>
            <a:pPr>
              <a:defRPr/>
            </a:pPr>
            <a:fld id="{2B048B62-D066-43E6-9170-106971201C44}" type="slidenum">
              <a:rPr lang="en-US" altLang="en-US"/>
              <a:pPr>
                <a:defRPr/>
              </a:pPr>
              <a:t>‹#›</a:t>
            </a:fld>
            <a:endParaRPr lang="en-US" altLang="en-US"/>
          </a:p>
        </p:txBody>
      </p:sp>
      <p:pic>
        <p:nvPicPr>
          <p:cNvPr id="1032" name="Picture 7" descr="slide header_646.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2"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hdr="0" ftr="0" dt="0"/>
  <p:txStyles>
    <p:titleStyle>
      <a:lvl1pPr algn="l" rtl="0" eaLnBrk="0" fontAlgn="base" hangingPunct="0">
        <a:spcBef>
          <a:spcPct val="0"/>
        </a:spcBef>
        <a:spcAft>
          <a:spcPct val="0"/>
        </a:spcAft>
        <a:defRPr sz="2600" b="1" kern="1200">
          <a:solidFill>
            <a:schemeClr val="tx2"/>
          </a:solidFill>
          <a:latin typeface="+mj-lt"/>
          <a:ea typeface="+mj-ea"/>
          <a:cs typeface="+mj-cs"/>
        </a:defRPr>
      </a:lvl1pPr>
      <a:lvl2pPr algn="l" rtl="0" eaLnBrk="0" fontAlgn="base" hangingPunct="0">
        <a:spcBef>
          <a:spcPct val="0"/>
        </a:spcBef>
        <a:spcAft>
          <a:spcPct val="0"/>
        </a:spcAft>
        <a:defRPr sz="2600" b="1">
          <a:solidFill>
            <a:schemeClr val="tx2"/>
          </a:solidFill>
          <a:latin typeface="Trebuchet MS" panose="020B0603020202020204" pitchFamily="34" charset="0"/>
        </a:defRPr>
      </a:lvl2pPr>
      <a:lvl3pPr algn="l" rtl="0" eaLnBrk="0" fontAlgn="base" hangingPunct="0">
        <a:spcBef>
          <a:spcPct val="0"/>
        </a:spcBef>
        <a:spcAft>
          <a:spcPct val="0"/>
        </a:spcAft>
        <a:defRPr sz="2600" b="1">
          <a:solidFill>
            <a:schemeClr val="tx2"/>
          </a:solidFill>
          <a:latin typeface="Trebuchet MS" panose="020B0603020202020204" pitchFamily="34" charset="0"/>
        </a:defRPr>
      </a:lvl3pPr>
      <a:lvl4pPr algn="l" rtl="0" eaLnBrk="0" fontAlgn="base" hangingPunct="0">
        <a:spcBef>
          <a:spcPct val="0"/>
        </a:spcBef>
        <a:spcAft>
          <a:spcPct val="0"/>
        </a:spcAft>
        <a:defRPr sz="2600" b="1">
          <a:solidFill>
            <a:schemeClr val="tx2"/>
          </a:solidFill>
          <a:latin typeface="Trebuchet MS" panose="020B0603020202020204" pitchFamily="34" charset="0"/>
        </a:defRPr>
      </a:lvl4pPr>
      <a:lvl5pPr algn="l" rtl="0" eaLnBrk="0" fontAlgn="base" hangingPunct="0">
        <a:spcBef>
          <a:spcPct val="0"/>
        </a:spcBef>
        <a:spcAft>
          <a:spcPct val="0"/>
        </a:spcAft>
        <a:defRPr sz="2600" b="1">
          <a:solidFill>
            <a:schemeClr val="tx2"/>
          </a:solidFill>
          <a:latin typeface="Trebuchet MS" panose="020B0603020202020204" pitchFamily="34" charset="0"/>
        </a:defRPr>
      </a:lvl5pPr>
      <a:lvl6pPr marL="457200" algn="l" rtl="0" fontAlgn="base">
        <a:spcBef>
          <a:spcPct val="0"/>
        </a:spcBef>
        <a:spcAft>
          <a:spcPct val="0"/>
        </a:spcAft>
        <a:defRPr sz="2600" b="1">
          <a:solidFill>
            <a:schemeClr val="tx2"/>
          </a:solidFill>
          <a:latin typeface="Trebuchet MS" panose="020B0603020202020204" pitchFamily="34" charset="0"/>
        </a:defRPr>
      </a:lvl6pPr>
      <a:lvl7pPr marL="914400" algn="l" rtl="0" fontAlgn="base">
        <a:spcBef>
          <a:spcPct val="0"/>
        </a:spcBef>
        <a:spcAft>
          <a:spcPct val="0"/>
        </a:spcAft>
        <a:defRPr sz="2600" b="1">
          <a:solidFill>
            <a:schemeClr val="tx2"/>
          </a:solidFill>
          <a:latin typeface="Trebuchet MS" panose="020B0603020202020204" pitchFamily="34" charset="0"/>
        </a:defRPr>
      </a:lvl7pPr>
      <a:lvl8pPr marL="1371600" algn="l" rtl="0" fontAlgn="base">
        <a:spcBef>
          <a:spcPct val="0"/>
        </a:spcBef>
        <a:spcAft>
          <a:spcPct val="0"/>
        </a:spcAft>
        <a:defRPr sz="2600" b="1">
          <a:solidFill>
            <a:schemeClr val="tx2"/>
          </a:solidFill>
          <a:latin typeface="Trebuchet MS" panose="020B0603020202020204" pitchFamily="34" charset="0"/>
        </a:defRPr>
      </a:lvl8pPr>
      <a:lvl9pPr marL="1828800" algn="l" rtl="0" fontAlgn="base">
        <a:spcBef>
          <a:spcPct val="0"/>
        </a:spcBef>
        <a:spcAft>
          <a:spcPct val="0"/>
        </a:spcAft>
        <a:defRPr sz="2600" b="1">
          <a:solidFill>
            <a:schemeClr val="tx2"/>
          </a:solidFill>
          <a:latin typeface="Trebuchet MS" panose="020B0603020202020204" pitchFamily="34" charset="0"/>
        </a:defRPr>
      </a:lvl9pPr>
    </p:titleStyle>
    <p:bodyStyle>
      <a:lvl1pPr marL="342900" indent="-342900" algn="l" rtl="0" eaLnBrk="0" fontAlgn="base" hangingPunct="0">
        <a:spcBef>
          <a:spcPct val="20000"/>
        </a:spcBef>
        <a:spcAft>
          <a:spcPct val="0"/>
        </a:spcAft>
        <a:buClr>
          <a:srgbClr val="1F497D"/>
        </a:buClr>
        <a:buFont typeface="Wingdings" panose="05000000000000000000" pitchFamily="2" charset="2"/>
        <a:buChar char="§"/>
        <a:defRPr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1F497D"/>
        </a:buClr>
        <a:buChar char="–"/>
        <a:defRPr sz="16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1F497D"/>
        </a:buClr>
        <a:buChar char="•"/>
        <a:defRPr sz="1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1F497D"/>
        </a:buClr>
        <a:buChar char="–"/>
        <a:defRPr sz="14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1F497D"/>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13.wmf"/></Relationships>
</file>

<file path=ppt/slides/_rels/slide10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128.wmf"/><Relationship Id="rId5" Type="http://schemas.openxmlformats.org/officeDocument/2006/relationships/oleObject" Target="../embeddings/oleObject26.bin"/><Relationship Id="rId4" Type="http://schemas.openxmlformats.org/officeDocument/2006/relationships/image" Target="../media/image130.jpeg"/></Relationships>
</file>

<file path=ppt/slides/_rels/slide105.xml.rels><?xml version="1.0" encoding="UTF-8" standalone="yes"?>
<Relationships xmlns="http://schemas.openxmlformats.org/package/2006/relationships"><Relationship Id="rId8" Type="http://schemas.openxmlformats.org/officeDocument/2006/relationships/oleObject" Target="../embeddings/oleObject29.bin"/><Relationship Id="rId3" Type="http://schemas.openxmlformats.org/officeDocument/2006/relationships/image" Target="../media/image130.jpeg"/><Relationship Id="rId7" Type="http://schemas.openxmlformats.org/officeDocument/2006/relationships/image" Target="../media/image132.wmf"/><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oleObject" Target="../embeddings/oleObject28.bin"/><Relationship Id="rId5" Type="http://schemas.openxmlformats.org/officeDocument/2006/relationships/image" Target="../media/image131.wmf"/><Relationship Id="rId4" Type="http://schemas.openxmlformats.org/officeDocument/2006/relationships/oleObject" Target="../embeddings/oleObject27.bin"/><Relationship Id="rId9" Type="http://schemas.openxmlformats.org/officeDocument/2006/relationships/image" Target="../media/image133.wmf"/></Relationships>
</file>

<file path=ppt/slides/_rels/slide10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2.xml"/><Relationship Id="rId1" Type="http://schemas.openxmlformats.org/officeDocument/2006/relationships/vmlDrawing" Target="../drawings/vmlDrawing19.vml"/><Relationship Id="rId4" Type="http://schemas.openxmlformats.org/officeDocument/2006/relationships/image" Target="../media/image138.wmf"/></Relationships>
</file>

<file path=ppt/slides/_rels/slide10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37.jpeg"/><Relationship Id="rId5" Type="http://schemas.openxmlformats.org/officeDocument/2006/relationships/image" Target="../media/image35.png"/><Relationship Id="rId4" Type="http://schemas.openxmlformats.org/officeDocument/2006/relationships/oleObject" Target="../embeddings/oleObject31.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14.wmf"/></Relationships>
</file>

<file path=ppt/slides/_rels/slide11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46.wm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slideLayout" Target="../slideLayouts/slideLayout6.xml"/><Relationship Id="rId1" Type="http://schemas.openxmlformats.org/officeDocument/2006/relationships/vmlDrawing" Target="../drawings/vmlDrawing21.vml"/><Relationship Id="rId5" Type="http://schemas.openxmlformats.org/officeDocument/2006/relationships/image" Target="../media/image39.wmf"/><Relationship Id="rId4" Type="http://schemas.openxmlformats.org/officeDocument/2006/relationships/oleObject" Target="../embeddings/oleObject32.bin"/></Relationships>
</file>

<file path=ppt/slides/_rels/slide126.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slideLayout" Target="../slideLayouts/slideLayout2.xml"/><Relationship Id="rId1" Type="http://schemas.openxmlformats.org/officeDocument/2006/relationships/vmlDrawing" Target="../drawings/vmlDrawing22.vml"/><Relationship Id="rId5" Type="http://schemas.openxmlformats.org/officeDocument/2006/relationships/image" Target="../media/image43.wmf"/><Relationship Id="rId4" Type="http://schemas.openxmlformats.org/officeDocument/2006/relationships/oleObject" Target="../embeddings/oleObject33.bin"/></Relationships>
</file>

<file path=ppt/slides/_rels/slide1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8.wmf"/><Relationship Id="rId5" Type="http://schemas.openxmlformats.org/officeDocument/2006/relationships/oleObject" Target="../embeddings/oleObject4.bin"/><Relationship Id="rId4" Type="http://schemas.openxmlformats.org/officeDocument/2006/relationships/image" Target="../media/image17.wmf"/></Relationships>
</file>

<file path=ppt/slides/_rels/slide130.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6.xml"/><Relationship Id="rId1" Type="http://schemas.openxmlformats.org/officeDocument/2006/relationships/vmlDrawing" Target="../drawings/vmlDrawing23.vml"/><Relationship Id="rId6" Type="http://schemas.openxmlformats.org/officeDocument/2006/relationships/image" Target="../media/image153.png"/><Relationship Id="rId5" Type="http://schemas.openxmlformats.org/officeDocument/2006/relationships/oleObject" Target="../embeddings/oleObject35.bin"/><Relationship Id="rId4" Type="http://schemas.openxmlformats.org/officeDocument/2006/relationships/image" Target="../media/image152.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6.xml"/><Relationship Id="rId4" Type="http://schemas.openxmlformats.org/officeDocument/2006/relationships/image" Target="../media/image157.jpeg"/></Relationships>
</file>

<file path=ppt/slides/_rels/slide135.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6.xml"/><Relationship Id="rId4" Type="http://schemas.openxmlformats.org/officeDocument/2006/relationships/image" Target="../media/image16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3" Type="http://schemas.openxmlformats.org/officeDocument/2006/relationships/image" Target="../media/image170.wmf"/><Relationship Id="rId2" Type="http://schemas.openxmlformats.org/officeDocument/2006/relationships/slideLayout" Target="../slideLayouts/slideLayout2.xml"/><Relationship Id="rId1" Type="http://schemas.openxmlformats.org/officeDocument/2006/relationships/vmlDrawing" Target="../drawings/vmlDrawing24.vml"/><Relationship Id="rId5" Type="http://schemas.openxmlformats.org/officeDocument/2006/relationships/image" Target="../media/image169.wmf"/><Relationship Id="rId4" Type="http://schemas.openxmlformats.org/officeDocument/2006/relationships/oleObject" Target="../embeddings/oleObject36.bin"/></Relationships>
</file>

<file path=ppt/slides/_rels/slide145.xml.rels><?xml version="1.0" encoding="UTF-8" standalone="yes"?>
<Relationships xmlns="http://schemas.openxmlformats.org/package/2006/relationships"><Relationship Id="rId8" Type="http://schemas.openxmlformats.org/officeDocument/2006/relationships/image" Target="../media/image173.wmf"/><Relationship Id="rId3" Type="http://schemas.openxmlformats.org/officeDocument/2006/relationships/oleObject" Target="../embeddings/oleObject37.bin"/><Relationship Id="rId7" Type="http://schemas.openxmlformats.org/officeDocument/2006/relationships/oleObject" Target="../embeddings/oleObject39.bin"/><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image" Target="../media/image172.wmf"/><Relationship Id="rId5" Type="http://schemas.openxmlformats.org/officeDocument/2006/relationships/oleObject" Target="../embeddings/oleObject38.bin"/><Relationship Id="rId4" Type="http://schemas.openxmlformats.org/officeDocument/2006/relationships/image" Target="../media/image171.wmf"/></Relationships>
</file>

<file path=ppt/slides/_rels/slide146.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87.gif"/><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650.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image" Target="../media/image1650.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97.wmf"/><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NUL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3.emf"/></Relationships>
</file>

<file path=ppt/slides/_rels/slide190.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195.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196.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217.emf"/><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21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6.xml"/><Relationship Id="rId5" Type="http://schemas.openxmlformats.org/officeDocument/2006/relationships/image" Target="../media/image221.png"/><Relationship Id="rId4" Type="http://schemas.openxmlformats.org/officeDocument/2006/relationships/image" Target="../media/image220.png"/></Relationships>
</file>

<file path=ppt/slides/_rels/slide202.xml.rels><?xml version="1.0" encoding="UTF-8" standalone="yes"?>
<Relationships xmlns="http://schemas.openxmlformats.org/package/2006/relationships"><Relationship Id="rId3" Type="http://schemas.openxmlformats.org/officeDocument/2006/relationships/image" Target="../media/image223.emf"/><Relationship Id="rId2" Type="http://schemas.openxmlformats.org/officeDocument/2006/relationships/image" Target="../media/image222.emf"/><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2" Type="http://schemas.openxmlformats.org/officeDocument/2006/relationships/image" Target="../media/image222.emf"/><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3" Type="http://schemas.openxmlformats.org/officeDocument/2006/relationships/image" Target="../media/image223.emf"/><Relationship Id="rId2" Type="http://schemas.openxmlformats.org/officeDocument/2006/relationships/image" Target="../media/image222.emf"/><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225.emf"/><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226.emf"/><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22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0.xml.rels><?xml version="1.0" encoding="UTF-8" standalone="yes"?>
<Relationships xmlns="http://schemas.openxmlformats.org/package/2006/relationships"><Relationship Id="rId3" Type="http://schemas.openxmlformats.org/officeDocument/2006/relationships/image" Target="../media/image229.emf"/><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image" Target="../media/image27.wmf"/><Relationship Id="rId4" Type="http://schemas.openxmlformats.org/officeDocument/2006/relationships/oleObject" Target="../embeddings/oleObject6.bin"/></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7.wmf"/><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image" Target="../media/image28.wmf"/><Relationship Id="rId4" Type="http://schemas.openxmlformats.org/officeDocument/2006/relationships/oleObject" Target="../embeddings/oleObject7.bin"/></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image" Target="../media/image26.png"/><Relationship Id="rId7" Type="http://schemas.openxmlformats.org/officeDocument/2006/relationships/image" Target="../media/image27.wmf"/><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oleObject" Target="../embeddings/oleObject10.bin"/><Relationship Id="rId5" Type="http://schemas.openxmlformats.org/officeDocument/2006/relationships/image" Target="../media/image28.wmf"/><Relationship Id="rId4" Type="http://schemas.openxmlformats.org/officeDocument/2006/relationships/oleObject" Target="../embeddings/oleObject9.bin"/><Relationship Id="rId9" Type="http://schemas.openxmlformats.org/officeDocument/2006/relationships/image" Target="../media/image29.wmf"/></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image" Target="../media/image31.wmf"/><Relationship Id="rId3" Type="http://schemas.openxmlformats.org/officeDocument/2006/relationships/image" Target="../media/image26.png"/><Relationship Id="rId7" Type="http://schemas.openxmlformats.org/officeDocument/2006/relationships/image" Target="../media/image27.wmf"/><Relationship Id="rId12" Type="http://schemas.openxmlformats.org/officeDocument/2006/relationships/oleObject" Target="../embeddings/oleObject16.bin"/><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oleObject" Target="../embeddings/oleObject13.bin"/><Relationship Id="rId11" Type="http://schemas.openxmlformats.org/officeDocument/2006/relationships/image" Target="../media/image30.wmf"/><Relationship Id="rId5" Type="http://schemas.openxmlformats.org/officeDocument/2006/relationships/image" Target="../media/image28.wmf"/><Relationship Id="rId15" Type="http://schemas.openxmlformats.org/officeDocument/2006/relationships/image" Target="../media/image32.wmf"/><Relationship Id="rId10" Type="http://schemas.openxmlformats.org/officeDocument/2006/relationships/oleObject" Target="../embeddings/oleObject15.bin"/><Relationship Id="rId4" Type="http://schemas.openxmlformats.org/officeDocument/2006/relationships/oleObject" Target="../embeddings/oleObject12.bin"/><Relationship Id="rId9" Type="http://schemas.openxmlformats.org/officeDocument/2006/relationships/image" Target="../media/image29.wmf"/><Relationship Id="rId14" Type="http://schemas.openxmlformats.org/officeDocument/2006/relationships/oleObject" Target="../embeddings/oleObject17.bin"/></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6.xml"/><Relationship Id="rId1" Type="http://schemas.openxmlformats.org/officeDocument/2006/relationships/vmlDrawing" Target="../drawings/vmlDrawing9.vml"/><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9.bin"/><Relationship Id="rId7" Type="http://schemas.openxmlformats.org/officeDocument/2006/relationships/image" Target="../media/image38.jpeg"/><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slideLayout" Target="../slideLayouts/slideLayout6.xml"/><Relationship Id="rId1" Type="http://schemas.openxmlformats.org/officeDocument/2006/relationships/vmlDrawing" Target="../drawings/vmlDrawing11.vml"/><Relationship Id="rId5" Type="http://schemas.openxmlformats.org/officeDocument/2006/relationships/image" Target="../media/image39.wmf"/><Relationship Id="rId4" Type="http://schemas.openxmlformats.org/officeDocument/2006/relationships/oleObject" Target="../embeddings/oleObject20.bin"/></Relationships>
</file>

<file path=ppt/slides/_rels/slide33.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43.wmf"/><Relationship Id="rId4" Type="http://schemas.openxmlformats.org/officeDocument/2006/relationships/oleObject" Target="../embeddings/oleObject21.bin"/></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4.xml"/><Relationship Id="rId1" Type="http://schemas.openxmlformats.org/officeDocument/2006/relationships/vmlDrawing" Target="../drawings/vmlDrawing13.vml"/><Relationship Id="rId5" Type="http://schemas.openxmlformats.org/officeDocument/2006/relationships/image" Target="../media/image52.wmf"/><Relationship Id="rId4" Type="http://schemas.openxmlformats.org/officeDocument/2006/relationships/oleObject" Target="../embeddings/oleObject22.bin"/></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png"/><Relationship Id="rId1" Type="http://schemas.openxmlformats.org/officeDocument/2006/relationships/slideLayout" Target="../slideLayouts/slideLayout6.xml"/><Relationship Id="rId4" Type="http://schemas.openxmlformats.org/officeDocument/2006/relationships/image" Target="../media/image63.wmf"/></Relationships>
</file>

<file path=ppt/slides/_rels/slide51.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wmf"/></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image" Target="../media/image81.wmf"/></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 Id="rId4" Type="http://schemas.openxmlformats.org/officeDocument/2006/relationships/image" Target="../media/image84.png"/></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 Id="rId4" Type="http://schemas.openxmlformats.org/officeDocument/2006/relationships/image" Target="../media/image87.png"/></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image" Target="../media/image88.wmf"/><Relationship Id="rId4" Type="http://schemas.openxmlformats.org/officeDocument/2006/relationships/oleObject" Target="../embeddings/oleObject24.bin"/></Relationships>
</file>

<file path=ppt/slides/_rels/slide6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92.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7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4.xml"/><Relationship Id="rId1" Type="http://schemas.openxmlformats.org/officeDocument/2006/relationships/vmlDrawing" Target="../drawings/vmlDrawing16.vml"/><Relationship Id="rId5" Type="http://schemas.openxmlformats.org/officeDocument/2006/relationships/image" Target="../media/image111.png"/><Relationship Id="rId4" Type="http://schemas.openxmlformats.org/officeDocument/2006/relationships/image" Target="../media/image110.emf"/></Relationships>
</file>

<file path=ppt/slides/_rels/slide8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9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794000" y="844550"/>
            <a:ext cx="6350000" cy="1520825"/>
          </a:xfrm>
        </p:spPr>
        <p:txBody>
          <a:bodyPr/>
          <a:lstStyle/>
          <a:p>
            <a:pPr algn="ctr" eaLnBrk="1" hangingPunct="1"/>
            <a:br>
              <a:rPr lang="en-US" altLang="en-US"/>
            </a:br>
            <a:r>
              <a:rPr lang="en-US" altLang="en-US"/>
              <a:t>Colliders</a:t>
            </a:r>
          </a:p>
        </p:txBody>
      </p:sp>
      <p:sp>
        <p:nvSpPr>
          <p:cNvPr id="5123" name="Rectangle 3"/>
          <p:cNvSpPr>
            <a:spLocks noGrp="1" noChangeArrowheads="1"/>
          </p:cNvSpPr>
          <p:nvPr>
            <p:ph type="subTitle" idx="1"/>
          </p:nvPr>
        </p:nvSpPr>
        <p:spPr>
          <a:xfrm>
            <a:off x="4713288" y="2882900"/>
            <a:ext cx="3705225" cy="1106488"/>
          </a:xfrm>
        </p:spPr>
        <p:txBody>
          <a:bodyPr/>
          <a:lstStyle/>
          <a:p>
            <a:pPr eaLnBrk="1" hangingPunct="1">
              <a:lnSpc>
                <a:spcPct val="80000"/>
              </a:lnSpc>
            </a:pPr>
            <a:r>
              <a:rPr lang="en-US" altLang="en-US" sz="2400" dirty="0"/>
              <a:t>Tom </a:t>
            </a:r>
            <a:r>
              <a:rPr lang="en-US" altLang="en-US" sz="2400" dirty="0" err="1"/>
              <a:t>LeCompte</a:t>
            </a:r>
            <a:br>
              <a:rPr lang="en-US" altLang="en-US" sz="2400" dirty="0"/>
            </a:br>
            <a:endParaRPr lang="en-US" altLang="en-US" sz="2400" dirty="0"/>
          </a:p>
          <a:p>
            <a:pPr eaLnBrk="1" hangingPunct="1">
              <a:lnSpc>
                <a:spcPct val="80000"/>
              </a:lnSpc>
            </a:pPr>
            <a:r>
              <a:rPr lang="en-US" altLang="en-US" sz="2000" i="1" dirty="0"/>
              <a:t>High Energy Physics Division</a:t>
            </a:r>
            <a:br>
              <a:rPr lang="en-US" altLang="en-US" sz="2000" i="1" dirty="0"/>
            </a:br>
            <a:r>
              <a:rPr lang="en-US" altLang="en-US" sz="2000" i="1" dirty="0"/>
              <a:t>Argonne National Laboratory</a:t>
            </a:r>
            <a:br>
              <a:rPr lang="en-US" altLang="en-US" sz="2000" i="1" dirty="0"/>
            </a:br>
            <a:br>
              <a:rPr lang="en-US" altLang="en-US" sz="2000" i="1" dirty="0"/>
            </a:br>
            <a:r>
              <a:rPr lang="en-US" altLang="en-US" sz="2000" i="1" dirty="0"/>
              <a:t>Present address:</a:t>
            </a:r>
            <a:br>
              <a:rPr lang="en-US" altLang="en-US" sz="2000" i="1" dirty="0"/>
            </a:br>
            <a:r>
              <a:rPr lang="en-US" altLang="en-US" sz="2000" i="1" dirty="0"/>
              <a:t>Office of High Energy Physics</a:t>
            </a:r>
            <a:br>
              <a:rPr lang="en-US" altLang="en-US" sz="2000" i="1" dirty="0"/>
            </a:br>
            <a:r>
              <a:rPr lang="en-US" altLang="en-US" sz="2000" i="1" dirty="0"/>
              <a:t>Office of Science SC-25</a:t>
            </a:r>
            <a:br>
              <a:rPr lang="en-US" altLang="en-US" sz="2000" i="1" dirty="0"/>
            </a:br>
            <a:r>
              <a:rPr lang="en-US" altLang="en-US" sz="2000" i="1" dirty="0"/>
              <a:t>US Department of Energy</a:t>
            </a:r>
            <a:br>
              <a:rPr lang="en-US" altLang="en-US" sz="2400" i="1" dirty="0"/>
            </a:br>
            <a:endParaRPr lang="en-US" altLang="en-US" sz="2400" dirty="0"/>
          </a:p>
        </p:txBody>
      </p:sp>
      <p:pic>
        <p:nvPicPr>
          <p:cNvPr id="512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375" y="1604963"/>
            <a:ext cx="3228975"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Number Placeholder 2"/>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26C0EA73-BAE0-4D5D-904B-156E3EB1ACCA}" type="slidenum">
              <a:rPr lang="en-US" altLang="en-US" sz="1000" smtClean="0"/>
              <a:pPr algn="l">
                <a:spcBef>
                  <a:spcPct val="0"/>
                </a:spcBef>
                <a:buClrTx/>
                <a:buFontTx/>
                <a:buNone/>
              </a:pPr>
              <a:t>10</a:t>
            </a:fld>
            <a:endParaRPr lang="en-US" altLang="en-US" sz="1000"/>
          </a:p>
        </p:txBody>
      </p:sp>
      <p:sp>
        <p:nvSpPr>
          <p:cNvPr id="214019" name="Line 2"/>
          <p:cNvSpPr>
            <a:spLocks noChangeShapeType="1"/>
          </p:cNvSpPr>
          <p:nvPr/>
        </p:nvSpPr>
        <p:spPr bwMode="auto">
          <a:xfrm flipH="1">
            <a:off x="1060450" y="1633538"/>
            <a:ext cx="3859213" cy="3590925"/>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14020" name="Line 3"/>
          <p:cNvSpPr>
            <a:spLocks noChangeShapeType="1"/>
          </p:cNvSpPr>
          <p:nvPr/>
        </p:nvSpPr>
        <p:spPr bwMode="auto">
          <a:xfrm>
            <a:off x="1103313" y="1639888"/>
            <a:ext cx="3903662" cy="3556000"/>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14021" name="Rectangle 4"/>
          <p:cNvSpPr>
            <a:spLocks noGrp="1" noChangeArrowheads="1"/>
          </p:cNvSpPr>
          <p:nvPr>
            <p:ph type="title"/>
          </p:nvPr>
        </p:nvSpPr>
        <p:spPr/>
        <p:txBody>
          <a:bodyPr/>
          <a:lstStyle/>
          <a:p>
            <a:r>
              <a:rPr lang="en-US" altLang="en-US"/>
              <a:t>Option Three</a:t>
            </a:r>
          </a:p>
        </p:txBody>
      </p:sp>
      <p:sp>
        <p:nvSpPr>
          <p:cNvPr id="214022" name="Oval 5"/>
          <p:cNvSpPr>
            <a:spLocks noChangeArrowheads="1"/>
          </p:cNvSpPr>
          <p:nvPr/>
        </p:nvSpPr>
        <p:spPr bwMode="auto">
          <a:xfrm>
            <a:off x="768350" y="1349375"/>
            <a:ext cx="635000" cy="59055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a:p>
        </p:txBody>
      </p:sp>
      <p:sp>
        <p:nvSpPr>
          <p:cNvPr id="214023" name="Oval 6"/>
          <p:cNvSpPr>
            <a:spLocks noChangeArrowheads="1"/>
          </p:cNvSpPr>
          <p:nvPr/>
        </p:nvSpPr>
        <p:spPr bwMode="auto">
          <a:xfrm>
            <a:off x="4678363" y="1357313"/>
            <a:ext cx="635000" cy="59055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a:p>
        </p:txBody>
      </p:sp>
      <p:sp>
        <p:nvSpPr>
          <p:cNvPr id="214024" name="Oval 7"/>
          <p:cNvSpPr>
            <a:spLocks noChangeArrowheads="1"/>
          </p:cNvSpPr>
          <p:nvPr/>
        </p:nvSpPr>
        <p:spPr bwMode="auto">
          <a:xfrm>
            <a:off x="765175" y="4902200"/>
            <a:ext cx="635000" cy="59055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a:p>
        </p:txBody>
      </p:sp>
      <p:sp>
        <p:nvSpPr>
          <p:cNvPr id="214025" name="Oval 8"/>
          <p:cNvSpPr>
            <a:spLocks noChangeArrowheads="1"/>
          </p:cNvSpPr>
          <p:nvPr/>
        </p:nvSpPr>
        <p:spPr bwMode="auto">
          <a:xfrm>
            <a:off x="4657725" y="4903788"/>
            <a:ext cx="635000" cy="59055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a:p>
        </p:txBody>
      </p:sp>
      <p:sp>
        <p:nvSpPr>
          <p:cNvPr id="214026" name="Text Box 9"/>
          <p:cNvSpPr txBox="1">
            <a:spLocks noChangeArrowheads="1"/>
          </p:cNvSpPr>
          <p:nvPr/>
        </p:nvSpPr>
        <p:spPr bwMode="auto">
          <a:xfrm>
            <a:off x="5721350" y="2565400"/>
            <a:ext cx="2932113"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en-US" altLang="en-US"/>
              <a:t>This requires only  </a:t>
            </a:r>
          </a:p>
        </p:txBody>
      </p:sp>
      <p:graphicFrame>
        <p:nvGraphicFramePr>
          <p:cNvPr id="214027" name="Object 10"/>
          <p:cNvGraphicFramePr>
            <a:graphicFrameLocks noChangeAspect="1"/>
          </p:cNvGraphicFramePr>
          <p:nvPr/>
        </p:nvGraphicFramePr>
        <p:xfrm>
          <a:off x="7627938" y="2519363"/>
          <a:ext cx="646112" cy="439737"/>
        </p:xfrm>
        <a:graphic>
          <a:graphicData uri="http://schemas.openxmlformats.org/presentationml/2006/ole">
            <mc:AlternateContent xmlns:mc="http://schemas.openxmlformats.org/markup-compatibility/2006">
              <mc:Choice xmlns:v="urn:schemas-microsoft-com:vml" Requires="v">
                <p:oleObj spid="_x0000_s402548" name="Equation" r:id="rId3" imgW="317087" imgH="215619" progId="Equation.3">
                  <p:embed/>
                </p:oleObj>
              </mc:Choice>
              <mc:Fallback>
                <p:oleObj name="Equation" r:id="rId3" imgW="317087" imgH="21561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7938" y="2519363"/>
                        <a:ext cx="646112"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69169670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CMS Today</a:t>
            </a:r>
          </a:p>
        </p:txBody>
      </p:sp>
      <p:sp>
        <p:nvSpPr>
          <p:cNvPr id="3" name="Slide Number Placeholder 2"/>
          <p:cNvSpPr>
            <a:spLocks noGrp="1"/>
          </p:cNvSpPr>
          <p:nvPr>
            <p:ph type="sldNum" sz="quarter" idx="12"/>
          </p:nvPr>
        </p:nvSpPr>
        <p:spPr/>
        <p:txBody>
          <a:bodyPr/>
          <a:lstStyle/>
          <a:p>
            <a:pPr>
              <a:defRPr/>
            </a:pPr>
            <a:fld id="{671E8D87-9A7C-4586-BF45-ABCEBA96E1A8}" type="slidenum">
              <a:rPr lang="en-US" altLang="en-US" smtClean="0"/>
              <a:pPr>
                <a:defRPr/>
              </a:pPr>
              <a:t>100</a:t>
            </a:fld>
            <a:endParaRPr lang="en-US" altLang="en-US"/>
          </a:p>
        </p:txBody>
      </p:sp>
      <p:pic>
        <p:nvPicPr>
          <p:cNvPr id="4" name="Picture 3"/>
          <p:cNvPicPr>
            <a:picLocks noChangeAspect="1"/>
          </p:cNvPicPr>
          <p:nvPr/>
        </p:nvPicPr>
        <p:blipFill>
          <a:blip r:embed="rId2"/>
          <a:stretch>
            <a:fillRect/>
          </a:stretch>
        </p:blipFill>
        <p:spPr>
          <a:xfrm>
            <a:off x="1084760" y="1238249"/>
            <a:ext cx="6979375" cy="4634305"/>
          </a:xfrm>
          <a:prstGeom prst="rect">
            <a:avLst/>
          </a:prstGeom>
        </p:spPr>
      </p:pic>
    </p:spTree>
    <p:extLst>
      <p:ext uri="{BB962C8B-B14F-4D97-AF65-F5344CB8AC3E}">
        <p14:creationId xmlns:p14="http://schemas.microsoft.com/office/powerpoint/2010/main" val="36119356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2"/>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0C2D73A3-B0E8-4068-859D-381A101EACB9}" type="slidenum">
              <a:rPr lang="en-US" altLang="en-US" sz="1000" smtClean="0"/>
              <a:pPr algn="l">
                <a:spcBef>
                  <a:spcPct val="0"/>
                </a:spcBef>
                <a:buClrTx/>
                <a:buFontTx/>
                <a:buNone/>
              </a:pPr>
              <a:t>101</a:t>
            </a:fld>
            <a:endParaRPr lang="en-US" altLang="en-US" sz="1000"/>
          </a:p>
        </p:txBody>
      </p:sp>
      <p:sp>
        <p:nvSpPr>
          <p:cNvPr id="112643" name="Rectangle 2"/>
          <p:cNvSpPr>
            <a:spLocks noGrp="1" noChangeArrowheads="1"/>
          </p:cNvSpPr>
          <p:nvPr>
            <p:ph type="title"/>
          </p:nvPr>
        </p:nvSpPr>
        <p:spPr/>
        <p:txBody>
          <a:bodyPr/>
          <a:lstStyle/>
          <a:p>
            <a:pPr eaLnBrk="1" hangingPunct="1"/>
            <a:r>
              <a:rPr lang="en-US" altLang="en-US"/>
              <a:t>ATLAS = A Toroidal LHC ApparatuS</a:t>
            </a:r>
          </a:p>
        </p:txBody>
      </p:sp>
      <p:pic>
        <p:nvPicPr>
          <p:cNvPr id="112644" name="Picture 3" descr="The image “http://www.scifun.ed.ac.uk/pages/pp4ss/images/CERN/atlas-model-large.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713" y="692150"/>
            <a:ext cx="7727950" cy="540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Number Placeholder 2"/>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8AB844FA-DEDA-40F2-B2BB-DFB561C3D7F5}" type="slidenum">
              <a:rPr lang="en-US" altLang="en-US" sz="1000" smtClean="0"/>
              <a:pPr algn="l">
                <a:spcBef>
                  <a:spcPct val="0"/>
                </a:spcBef>
                <a:buClrTx/>
                <a:buFontTx/>
                <a:buNone/>
              </a:pPr>
              <a:t>102</a:t>
            </a:fld>
            <a:endParaRPr lang="en-US" altLang="en-US" sz="1000"/>
          </a:p>
        </p:txBody>
      </p:sp>
      <p:sp>
        <p:nvSpPr>
          <p:cNvPr id="113667" name="Rectangle 2"/>
          <p:cNvSpPr>
            <a:spLocks noGrp="1" noChangeArrowheads="1"/>
          </p:cNvSpPr>
          <p:nvPr>
            <p:ph type="title"/>
          </p:nvPr>
        </p:nvSpPr>
        <p:spPr/>
        <p:txBody>
          <a:bodyPr/>
          <a:lstStyle/>
          <a:p>
            <a:pPr eaLnBrk="1" hangingPunct="1"/>
            <a:r>
              <a:rPr lang="en-US" altLang="en-US" dirty="0"/>
              <a:t>ATLAS Under Construction</a:t>
            </a:r>
          </a:p>
        </p:txBody>
      </p:sp>
      <p:pic>
        <p:nvPicPr>
          <p:cNvPr id="113668" name="Picture 3" descr="The image “http://atlaseye.web.cern.ch/atlaseye/Pictures/tec_coord_web/jura/webjura.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00" y="676275"/>
            <a:ext cx="6696075"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ATLAS Today</a:t>
            </a:r>
          </a:p>
        </p:txBody>
      </p:sp>
      <p:sp>
        <p:nvSpPr>
          <p:cNvPr id="3" name="Slide Number Placeholder 2"/>
          <p:cNvSpPr>
            <a:spLocks noGrp="1"/>
          </p:cNvSpPr>
          <p:nvPr>
            <p:ph type="sldNum" sz="quarter" idx="12"/>
          </p:nvPr>
        </p:nvSpPr>
        <p:spPr/>
        <p:txBody>
          <a:bodyPr/>
          <a:lstStyle/>
          <a:p>
            <a:pPr>
              <a:defRPr/>
            </a:pPr>
            <a:fld id="{671E8D87-9A7C-4586-BF45-ABCEBA96E1A8}" type="slidenum">
              <a:rPr lang="en-US" altLang="en-US" smtClean="0"/>
              <a:pPr>
                <a:defRPr/>
              </a:pPr>
              <a:t>103</a:t>
            </a:fld>
            <a:endParaRPr lang="en-US" altLang="en-US"/>
          </a:p>
        </p:txBody>
      </p:sp>
      <p:pic>
        <p:nvPicPr>
          <p:cNvPr id="4" name="Picture 3"/>
          <p:cNvPicPr>
            <a:picLocks noChangeAspect="1"/>
          </p:cNvPicPr>
          <p:nvPr/>
        </p:nvPicPr>
        <p:blipFill>
          <a:blip r:embed="rId2"/>
          <a:stretch>
            <a:fillRect/>
          </a:stretch>
        </p:blipFill>
        <p:spPr>
          <a:xfrm>
            <a:off x="628710" y="1231718"/>
            <a:ext cx="7981890" cy="4489813"/>
          </a:xfrm>
          <a:prstGeom prst="rect">
            <a:avLst/>
          </a:prstGeom>
        </p:spPr>
      </p:pic>
    </p:spTree>
    <p:extLst>
      <p:ext uri="{BB962C8B-B14F-4D97-AF65-F5344CB8AC3E}">
        <p14:creationId xmlns:p14="http://schemas.microsoft.com/office/powerpoint/2010/main" val="24321427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3"/>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07B1F821-8CE3-4BC8-A84E-7DA77F152E0C}" type="slidenum">
              <a:rPr lang="en-US" altLang="en-US" sz="1000" smtClean="0"/>
              <a:pPr algn="l">
                <a:spcBef>
                  <a:spcPct val="0"/>
                </a:spcBef>
                <a:buClrTx/>
                <a:buFontTx/>
                <a:buNone/>
              </a:pPr>
              <a:t>104</a:t>
            </a:fld>
            <a:endParaRPr lang="en-US" altLang="en-US" sz="1000"/>
          </a:p>
        </p:txBody>
      </p:sp>
      <p:sp>
        <p:nvSpPr>
          <p:cNvPr id="114691" name="Rectangle 2"/>
          <p:cNvSpPr>
            <a:spLocks noGrp="1" noChangeArrowheads="1"/>
          </p:cNvSpPr>
          <p:nvPr>
            <p:ph type="title"/>
          </p:nvPr>
        </p:nvSpPr>
        <p:spPr/>
        <p:txBody>
          <a:bodyPr/>
          <a:lstStyle/>
          <a:p>
            <a:pPr eaLnBrk="1" hangingPunct="1"/>
            <a:r>
              <a:rPr lang="en-US" altLang="en-US"/>
              <a:t>Fact Two: Tracking measures 1/p</a:t>
            </a:r>
          </a:p>
        </p:txBody>
      </p:sp>
      <p:pic>
        <p:nvPicPr>
          <p:cNvPr id="114692" name="Picture 11" descr="The image “http://www.physics.ucla.edu/demoweb/demomanual/electricity_and_magnetism/electrodynamics/em_and_helical_electrons.gif” cannot be displayed, because it contains err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5013" y="631825"/>
            <a:ext cx="240030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4693" name="Group 14"/>
          <p:cNvGrpSpPr>
            <a:grpSpLocks/>
          </p:cNvGrpSpPr>
          <p:nvPr/>
        </p:nvGrpSpPr>
        <p:grpSpPr bwMode="auto">
          <a:xfrm>
            <a:off x="376238" y="2746375"/>
            <a:ext cx="4613275" cy="3316288"/>
            <a:chOff x="2446" y="1749"/>
            <a:chExt cx="2906" cy="2089"/>
          </a:xfrm>
        </p:grpSpPr>
        <p:pic>
          <p:nvPicPr>
            <p:cNvPr id="114699" name="Picture 9" descr="The image “http://www.physics.sjsu.edu/becker/physics51/images/28_13A_Orbit_in_B_field.jpg” cannot be displayed, because it contains errors."/>
            <p:cNvPicPr>
              <a:picLocks noChangeAspect="1" noChangeArrowheads="1"/>
            </p:cNvPicPr>
            <p:nvPr/>
          </p:nvPicPr>
          <p:blipFill>
            <a:blip r:embed="rId4">
              <a:extLst>
                <a:ext uri="{28A0092B-C50C-407E-A947-70E740481C1C}">
                  <a14:useLocalDpi xmlns:a14="http://schemas.microsoft.com/office/drawing/2010/main" val="0"/>
                </a:ext>
              </a:extLst>
            </a:blip>
            <a:srcRect l="32634" t="41632" b="19592"/>
            <a:stretch>
              <a:fillRect/>
            </a:stretch>
          </p:blipFill>
          <p:spPr bwMode="auto">
            <a:xfrm>
              <a:off x="2501" y="1787"/>
              <a:ext cx="2851" cy="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700" name="Rectangle 12"/>
            <p:cNvSpPr>
              <a:spLocks noChangeArrowheads="1"/>
            </p:cNvSpPr>
            <p:nvPr/>
          </p:nvSpPr>
          <p:spPr bwMode="auto">
            <a:xfrm>
              <a:off x="2446" y="3126"/>
              <a:ext cx="458" cy="24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114701" name="Rectangle 13"/>
            <p:cNvSpPr>
              <a:spLocks noChangeArrowheads="1"/>
            </p:cNvSpPr>
            <p:nvPr/>
          </p:nvSpPr>
          <p:spPr bwMode="auto">
            <a:xfrm>
              <a:off x="2858" y="1749"/>
              <a:ext cx="458" cy="24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grpSp>
      <p:sp>
        <p:nvSpPr>
          <p:cNvPr id="114694" name="Text Box 15"/>
          <p:cNvSpPr txBox="1">
            <a:spLocks noChangeArrowheads="1"/>
          </p:cNvSpPr>
          <p:nvPr/>
        </p:nvSpPr>
        <p:spPr bwMode="auto">
          <a:xfrm>
            <a:off x="374650" y="1162050"/>
            <a:ext cx="5110163" cy="64135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a:t>Charged particles in a uniform magnetic </a:t>
            </a:r>
            <a:br>
              <a:rPr lang="en-US" altLang="en-US"/>
            </a:br>
            <a:r>
              <a:rPr lang="en-US" altLang="en-US"/>
              <a:t>field                move in helices:</a:t>
            </a:r>
          </a:p>
        </p:txBody>
      </p:sp>
      <p:graphicFrame>
        <p:nvGraphicFramePr>
          <p:cNvPr id="114695" name="Object 16"/>
          <p:cNvGraphicFramePr>
            <a:graphicFrameLocks noChangeAspect="1"/>
          </p:cNvGraphicFramePr>
          <p:nvPr/>
        </p:nvGraphicFramePr>
        <p:xfrm>
          <a:off x="1006475" y="1441450"/>
          <a:ext cx="812800" cy="349250"/>
        </p:xfrm>
        <a:graphic>
          <a:graphicData uri="http://schemas.openxmlformats.org/presentationml/2006/ole">
            <mc:AlternateContent xmlns:mc="http://schemas.openxmlformats.org/markup-compatibility/2006">
              <mc:Choice xmlns:v="urn:schemas-microsoft-com:vml" Requires="v">
                <p:oleObj spid="_x0000_s114816" name="Equation" r:id="rId5" imgW="520474" imgH="253890" progId="Equation.3">
                  <p:embed/>
                </p:oleObj>
              </mc:Choice>
              <mc:Fallback>
                <p:oleObj name="Equation" r:id="rId5" imgW="520474" imgH="253890" progId="Equation.3">
                  <p:embed/>
                  <p:pic>
                    <p:nvPicPr>
                      <p:cNvPr id="0"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6475" y="1441450"/>
                        <a:ext cx="812800" cy="34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4696" name="Text Box 17"/>
          <p:cNvSpPr txBox="1">
            <a:spLocks noChangeArrowheads="1"/>
          </p:cNvSpPr>
          <p:nvPr/>
        </p:nvSpPr>
        <p:spPr bwMode="auto">
          <a:xfrm>
            <a:off x="5913438" y="3957638"/>
            <a:ext cx="2886075" cy="2014537"/>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a:t>It’s convenient to work in the transverse plane (i.e. the plane normal to the Z direction)</a:t>
            </a:r>
            <a:br>
              <a:rPr lang="en-US" altLang="en-US"/>
            </a:br>
            <a:br>
              <a:rPr lang="en-US" altLang="en-US"/>
            </a:br>
            <a:r>
              <a:rPr lang="en-US" altLang="en-US"/>
              <a:t>In this plane, the helices project to circles.</a:t>
            </a:r>
          </a:p>
        </p:txBody>
      </p:sp>
      <p:sp>
        <p:nvSpPr>
          <p:cNvPr id="114697" name="AutoShape 18"/>
          <p:cNvSpPr>
            <a:spLocks noChangeArrowheads="1"/>
          </p:cNvSpPr>
          <p:nvPr/>
        </p:nvSpPr>
        <p:spPr bwMode="auto">
          <a:xfrm>
            <a:off x="3905250" y="1603375"/>
            <a:ext cx="1693863" cy="211138"/>
          </a:xfrm>
          <a:prstGeom prst="rightArrow">
            <a:avLst>
              <a:gd name="adj1" fmla="val 50000"/>
              <a:gd name="adj2" fmla="val 200563"/>
            </a:avLst>
          </a:prstGeom>
          <a:solidFill>
            <a:srgbClr val="969696">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114698" name="AutoShape 19"/>
          <p:cNvSpPr>
            <a:spLocks noChangeArrowheads="1"/>
          </p:cNvSpPr>
          <p:nvPr/>
        </p:nvSpPr>
        <p:spPr bwMode="auto">
          <a:xfrm>
            <a:off x="4767263" y="4667250"/>
            <a:ext cx="982662" cy="263525"/>
          </a:xfrm>
          <a:prstGeom prst="leftArrow">
            <a:avLst>
              <a:gd name="adj1" fmla="val 50000"/>
              <a:gd name="adj2" fmla="val 93223"/>
            </a:avLst>
          </a:prstGeom>
          <a:solidFill>
            <a:srgbClr val="969696">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Number Placeholder 3"/>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383BC3CF-C1A7-46E6-B579-B9D24E1EF456}" type="slidenum">
              <a:rPr lang="en-US" altLang="en-US" sz="1000" smtClean="0"/>
              <a:pPr algn="l">
                <a:spcBef>
                  <a:spcPct val="0"/>
                </a:spcBef>
                <a:buClrTx/>
                <a:buFontTx/>
                <a:buNone/>
              </a:pPr>
              <a:t>105</a:t>
            </a:fld>
            <a:endParaRPr lang="en-US" altLang="en-US" sz="1000"/>
          </a:p>
        </p:txBody>
      </p:sp>
      <p:sp>
        <p:nvSpPr>
          <p:cNvPr id="115715" name="Rectangle 2"/>
          <p:cNvSpPr>
            <a:spLocks noGrp="1" noChangeArrowheads="1"/>
          </p:cNvSpPr>
          <p:nvPr>
            <p:ph type="title"/>
          </p:nvPr>
        </p:nvSpPr>
        <p:spPr/>
        <p:txBody>
          <a:bodyPr/>
          <a:lstStyle/>
          <a:p>
            <a:pPr eaLnBrk="1" hangingPunct="1"/>
            <a:r>
              <a:rPr lang="en-US" altLang="en-US"/>
              <a:t>Fact Two: Tracking measures 1/p (II)</a:t>
            </a:r>
          </a:p>
        </p:txBody>
      </p:sp>
      <p:grpSp>
        <p:nvGrpSpPr>
          <p:cNvPr id="115716" name="Group 4"/>
          <p:cNvGrpSpPr>
            <a:grpSpLocks/>
          </p:cNvGrpSpPr>
          <p:nvPr/>
        </p:nvGrpSpPr>
        <p:grpSpPr bwMode="auto">
          <a:xfrm>
            <a:off x="376238" y="2746375"/>
            <a:ext cx="4613275" cy="3316288"/>
            <a:chOff x="2446" y="1749"/>
            <a:chExt cx="2906" cy="2089"/>
          </a:xfrm>
        </p:grpSpPr>
        <p:pic>
          <p:nvPicPr>
            <p:cNvPr id="115729" name="Picture 5" descr="The image “http://www.physics.sjsu.edu/becker/physics51/images/28_13A_Orbit_in_B_field.jpg” cannot be displayed, because it contains errors."/>
            <p:cNvPicPr>
              <a:picLocks noChangeAspect="1" noChangeArrowheads="1"/>
            </p:cNvPicPr>
            <p:nvPr/>
          </p:nvPicPr>
          <p:blipFill>
            <a:blip r:embed="rId3">
              <a:extLst>
                <a:ext uri="{28A0092B-C50C-407E-A947-70E740481C1C}">
                  <a14:useLocalDpi xmlns:a14="http://schemas.microsoft.com/office/drawing/2010/main" val="0"/>
                </a:ext>
              </a:extLst>
            </a:blip>
            <a:srcRect l="32634" t="41632" b="19592"/>
            <a:stretch>
              <a:fillRect/>
            </a:stretch>
          </p:blipFill>
          <p:spPr bwMode="auto">
            <a:xfrm>
              <a:off x="2501" y="1787"/>
              <a:ext cx="2851" cy="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30" name="Rectangle 6"/>
            <p:cNvSpPr>
              <a:spLocks noChangeArrowheads="1"/>
            </p:cNvSpPr>
            <p:nvPr/>
          </p:nvSpPr>
          <p:spPr bwMode="auto">
            <a:xfrm>
              <a:off x="2446" y="3126"/>
              <a:ext cx="458" cy="24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115731" name="Rectangle 7"/>
            <p:cNvSpPr>
              <a:spLocks noChangeArrowheads="1"/>
            </p:cNvSpPr>
            <p:nvPr/>
          </p:nvSpPr>
          <p:spPr bwMode="auto">
            <a:xfrm>
              <a:off x="2858" y="1749"/>
              <a:ext cx="458" cy="24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grpSp>
      <p:sp>
        <p:nvSpPr>
          <p:cNvPr id="115717" name="Line 13"/>
          <p:cNvSpPr>
            <a:spLocks noChangeShapeType="1"/>
          </p:cNvSpPr>
          <p:nvPr/>
        </p:nvSpPr>
        <p:spPr bwMode="auto">
          <a:xfrm flipV="1">
            <a:off x="1498600" y="1601788"/>
            <a:ext cx="3559175" cy="36052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5718" name="Line 14"/>
          <p:cNvSpPr>
            <a:spLocks noChangeShapeType="1"/>
          </p:cNvSpPr>
          <p:nvPr/>
        </p:nvSpPr>
        <p:spPr bwMode="auto">
          <a:xfrm flipH="1" flipV="1">
            <a:off x="2779713" y="3908425"/>
            <a:ext cx="493712" cy="5080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5719" name="Text Box 15"/>
          <p:cNvSpPr txBox="1">
            <a:spLocks noChangeArrowheads="1"/>
          </p:cNvSpPr>
          <p:nvPr/>
        </p:nvSpPr>
        <p:spPr bwMode="auto">
          <a:xfrm>
            <a:off x="1754188" y="1047750"/>
            <a:ext cx="2743200" cy="915988"/>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a:t>Radial line from origin to point where the particle exits the tracker:</a:t>
            </a:r>
          </a:p>
        </p:txBody>
      </p:sp>
      <p:sp>
        <p:nvSpPr>
          <p:cNvPr id="115720" name="Text Box 16"/>
          <p:cNvSpPr txBox="1">
            <a:spLocks noChangeArrowheads="1"/>
          </p:cNvSpPr>
          <p:nvPr/>
        </p:nvSpPr>
        <p:spPr bwMode="auto">
          <a:xfrm>
            <a:off x="5811838" y="738188"/>
            <a:ext cx="2771775" cy="119062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a:t>The sagitta (“arrow”) </a:t>
            </a:r>
            <a:r>
              <a:rPr lang="en-US" altLang="en-US" i="1">
                <a:latin typeface="Times New Roman" panose="02020603050405020304" pitchFamily="18" charset="0"/>
              </a:rPr>
              <a:t>s</a:t>
            </a:r>
            <a:r>
              <a:rPr lang="en-US" altLang="en-US"/>
              <a:t> is the distance of maximum deflection from a straight line track: </a:t>
            </a:r>
          </a:p>
        </p:txBody>
      </p:sp>
      <p:sp>
        <p:nvSpPr>
          <p:cNvPr id="115721" name="Line 17"/>
          <p:cNvSpPr>
            <a:spLocks noChangeShapeType="1"/>
          </p:cNvSpPr>
          <p:nvPr/>
        </p:nvSpPr>
        <p:spPr bwMode="auto">
          <a:xfrm>
            <a:off x="3060700" y="1976438"/>
            <a:ext cx="627063" cy="774700"/>
          </a:xfrm>
          <a:prstGeom prst="line">
            <a:avLst/>
          </a:prstGeom>
          <a:noFill/>
          <a:ln w="25400">
            <a:solidFill>
              <a:srgbClr val="114FF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5722" name="Line 18"/>
          <p:cNvSpPr>
            <a:spLocks noChangeShapeType="1"/>
          </p:cNvSpPr>
          <p:nvPr/>
        </p:nvSpPr>
        <p:spPr bwMode="auto">
          <a:xfrm flipH="1">
            <a:off x="3095625" y="1758950"/>
            <a:ext cx="2439988" cy="2259013"/>
          </a:xfrm>
          <a:prstGeom prst="line">
            <a:avLst/>
          </a:prstGeom>
          <a:noFill/>
          <a:ln w="25400">
            <a:solidFill>
              <a:srgbClr val="114FF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aphicFrame>
        <p:nvGraphicFramePr>
          <p:cNvPr id="115723" name="Object 19"/>
          <p:cNvGraphicFramePr>
            <a:graphicFrameLocks noChangeAspect="1"/>
          </p:cNvGraphicFramePr>
          <p:nvPr/>
        </p:nvGraphicFramePr>
        <p:xfrm>
          <a:off x="6938963" y="1573213"/>
          <a:ext cx="1430337" cy="1096962"/>
        </p:xfrm>
        <a:graphic>
          <a:graphicData uri="http://schemas.openxmlformats.org/presentationml/2006/ole">
            <mc:AlternateContent xmlns:mc="http://schemas.openxmlformats.org/markup-compatibility/2006">
              <mc:Choice xmlns:v="urn:schemas-microsoft-com:vml" Requires="v">
                <p:oleObj spid="_x0000_s116074" name="Equation" r:id="rId4" imgW="596900" imgH="457200" progId="Equation.3">
                  <p:embed/>
                </p:oleObj>
              </mc:Choice>
              <mc:Fallback>
                <p:oleObj name="Equation" r:id="rId4" imgW="596900" imgH="457200" progId="Equation.3">
                  <p:embed/>
                  <p:pic>
                    <p:nvPicPr>
                      <p:cNvPr id="0" name="Object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8963" y="1573213"/>
                        <a:ext cx="1430337" cy="1096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5724" name="Object 20"/>
          <p:cNvGraphicFramePr>
            <a:graphicFrameLocks noChangeAspect="1"/>
          </p:cNvGraphicFramePr>
          <p:nvPr/>
        </p:nvGraphicFramePr>
        <p:xfrm>
          <a:off x="6775450" y="2759075"/>
          <a:ext cx="1673225" cy="1004888"/>
        </p:xfrm>
        <a:graphic>
          <a:graphicData uri="http://schemas.openxmlformats.org/presentationml/2006/ole">
            <mc:AlternateContent xmlns:mc="http://schemas.openxmlformats.org/markup-compatibility/2006">
              <mc:Choice xmlns:v="urn:schemas-microsoft-com:vml" Requires="v">
                <p:oleObj spid="_x0000_s116075" name="Equation" r:id="rId6" imgW="698500" imgH="419100" progId="Equation.3">
                  <p:embed/>
                </p:oleObj>
              </mc:Choice>
              <mc:Fallback>
                <p:oleObj name="Equation" r:id="rId6" imgW="698500" imgH="419100" progId="Equation.3">
                  <p:embed/>
                  <p:pic>
                    <p:nvPicPr>
                      <p:cNvPr id="0" name="Object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75450" y="2759075"/>
                        <a:ext cx="1673225" cy="1004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5725" name="Object 21"/>
          <p:cNvGraphicFramePr>
            <a:graphicFrameLocks noChangeAspect="1"/>
          </p:cNvGraphicFramePr>
          <p:nvPr/>
        </p:nvGraphicFramePr>
        <p:xfrm>
          <a:off x="6161088" y="4222750"/>
          <a:ext cx="2024062" cy="1060450"/>
        </p:xfrm>
        <a:graphic>
          <a:graphicData uri="http://schemas.openxmlformats.org/presentationml/2006/ole">
            <mc:AlternateContent xmlns:mc="http://schemas.openxmlformats.org/markup-compatibility/2006">
              <mc:Choice xmlns:v="urn:schemas-microsoft-com:vml" Requires="v">
                <p:oleObj spid="_x0000_s116076" name="Equation" r:id="rId8" imgW="800100" imgH="419100" progId="Equation.3">
                  <p:embed/>
                </p:oleObj>
              </mc:Choice>
              <mc:Fallback>
                <p:oleObj name="Equation" r:id="rId8" imgW="800100" imgH="419100" progId="Equation.3">
                  <p:embed/>
                  <p:pic>
                    <p:nvPicPr>
                      <p:cNvPr id="0" name="Object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61088" y="4222750"/>
                        <a:ext cx="2024062" cy="1060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5726" name="Text Box 22"/>
          <p:cNvSpPr txBox="1">
            <a:spLocks noChangeArrowheads="1"/>
          </p:cNvSpPr>
          <p:nvPr/>
        </p:nvSpPr>
        <p:spPr bwMode="auto">
          <a:xfrm>
            <a:off x="6275388" y="2979738"/>
            <a:ext cx="404812" cy="3667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a:t>or</a:t>
            </a:r>
          </a:p>
        </p:txBody>
      </p:sp>
      <p:sp>
        <p:nvSpPr>
          <p:cNvPr id="115727" name="Text Box 23"/>
          <p:cNvSpPr txBox="1">
            <a:spLocks noChangeArrowheads="1"/>
          </p:cNvSpPr>
          <p:nvPr/>
        </p:nvSpPr>
        <p:spPr bwMode="auto">
          <a:xfrm>
            <a:off x="5383213" y="3768725"/>
            <a:ext cx="3427412"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a:t>Which leads to the expression</a:t>
            </a:r>
          </a:p>
        </p:txBody>
      </p:sp>
      <p:sp>
        <p:nvSpPr>
          <p:cNvPr id="115728" name="Text Box 24"/>
          <p:cNvSpPr txBox="1">
            <a:spLocks noChangeArrowheads="1"/>
          </p:cNvSpPr>
          <p:nvPr/>
        </p:nvSpPr>
        <p:spPr bwMode="auto">
          <a:xfrm>
            <a:off x="5073650" y="5500688"/>
            <a:ext cx="3908425" cy="641350"/>
          </a:xfrm>
          <a:prstGeom prst="rect">
            <a:avLst/>
          </a:prstGeom>
          <a:solidFill>
            <a:srgbClr val="C0C0C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r" eaLnBrk="1" hangingPunct="1">
              <a:spcBef>
                <a:spcPct val="50000"/>
              </a:spcBef>
              <a:buClrTx/>
              <a:buFontTx/>
              <a:buNone/>
            </a:pPr>
            <a:r>
              <a:rPr lang="en-US" altLang="en-US"/>
              <a:t>As momentum increases, tracking becomes more difficult.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Spot A Particle</a:t>
            </a:r>
          </a:p>
        </p:txBody>
      </p:sp>
      <p:sp>
        <p:nvSpPr>
          <p:cNvPr id="3" name="Content Placeholder 2"/>
          <p:cNvSpPr>
            <a:spLocks noGrp="1"/>
          </p:cNvSpPr>
          <p:nvPr>
            <p:ph idx="1"/>
          </p:nvPr>
        </p:nvSpPr>
        <p:spPr>
          <a:xfrm>
            <a:off x="457200" y="1600200"/>
            <a:ext cx="4811486" cy="4525963"/>
          </a:xfrm>
        </p:spPr>
        <p:txBody>
          <a:bodyPr/>
          <a:lstStyle/>
          <a:p>
            <a:r>
              <a:rPr lang="en-US" sz="2000" dirty="0"/>
              <a:t>Really only one idea – as a particle traverses material, it ionizes that material</a:t>
            </a:r>
            <a:br>
              <a:rPr lang="en-US" sz="2000" dirty="0"/>
            </a:br>
            <a:endParaRPr lang="en-US" sz="2000" dirty="0"/>
          </a:p>
          <a:p>
            <a:r>
              <a:rPr lang="en-US" sz="2000" dirty="0"/>
              <a:t>Two common material choices</a:t>
            </a:r>
          </a:p>
          <a:p>
            <a:pPr lvl="1"/>
            <a:r>
              <a:rPr lang="en-US" sz="1800" dirty="0"/>
              <a:t>Silicon</a:t>
            </a:r>
          </a:p>
          <a:p>
            <a:pPr lvl="2"/>
            <a:r>
              <a:rPr lang="en-US" dirty="0"/>
              <a:t>Read out directly</a:t>
            </a:r>
          </a:p>
          <a:p>
            <a:pPr lvl="2"/>
            <a:endParaRPr lang="en-US" dirty="0"/>
          </a:p>
          <a:p>
            <a:pPr lvl="1"/>
            <a:r>
              <a:rPr lang="en-US" sz="1800" dirty="0"/>
              <a:t>Noble gasses, often with something flammable added to make things more interesting (</a:t>
            </a:r>
            <a:r>
              <a:rPr lang="en-US" sz="1600" dirty="0"/>
              <a:t>e.g. Argon + Ethane)</a:t>
            </a:r>
          </a:p>
          <a:p>
            <a:pPr lvl="2"/>
            <a:r>
              <a:rPr lang="en-US" sz="1400" dirty="0"/>
              <a:t>Read out via wires or pads</a:t>
            </a:r>
          </a:p>
        </p:txBody>
      </p:sp>
      <p:sp>
        <p:nvSpPr>
          <p:cNvPr id="4" name="Slide Number Placeholder 3"/>
          <p:cNvSpPr>
            <a:spLocks noGrp="1"/>
          </p:cNvSpPr>
          <p:nvPr>
            <p:ph type="sldNum" sz="quarter" idx="12"/>
          </p:nvPr>
        </p:nvSpPr>
        <p:spPr/>
        <p:txBody>
          <a:bodyPr/>
          <a:lstStyle/>
          <a:p>
            <a:pPr>
              <a:defRPr/>
            </a:pPr>
            <a:fld id="{EB375A14-3331-4DB5-A35A-2D0EB87AA5A3}" type="slidenum">
              <a:rPr lang="en-US" altLang="en-US" smtClean="0"/>
              <a:pPr>
                <a:defRPr/>
              </a:pPr>
              <a:t>106</a:t>
            </a:fld>
            <a:endParaRPr lang="en-US" altLang="en-US"/>
          </a:p>
        </p:txBody>
      </p:sp>
      <p:pic>
        <p:nvPicPr>
          <p:cNvPr id="5" name="Picture 4"/>
          <p:cNvPicPr>
            <a:picLocks noChangeAspect="1"/>
          </p:cNvPicPr>
          <p:nvPr/>
        </p:nvPicPr>
        <p:blipFill>
          <a:blip r:embed="rId2"/>
          <a:stretch>
            <a:fillRect/>
          </a:stretch>
        </p:blipFill>
        <p:spPr>
          <a:xfrm>
            <a:off x="5901373" y="2946491"/>
            <a:ext cx="2901314" cy="2284911"/>
          </a:xfrm>
          <a:prstGeom prst="rect">
            <a:avLst/>
          </a:prstGeom>
        </p:spPr>
      </p:pic>
      <p:pic>
        <p:nvPicPr>
          <p:cNvPr id="6" name="Picture 5"/>
          <p:cNvPicPr>
            <a:picLocks noChangeAspect="1"/>
          </p:cNvPicPr>
          <p:nvPr/>
        </p:nvPicPr>
        <p:blipFill>
          <a:blip r:embed="rId3"/>
          <a:stretch>
            <a:fillRect/>
          </a:stretch>
        </p:blipFill>
        <p:spPr>
          <a:xfrm>
            <a:off x="5901373" y="506436"/>
            <a:ext cx="2901314" cy="1930693"/>
          </a:xfrm>
          <a:prstGeom prst="rect">
            <a:avLst/>
          </a:prstGeom>
        </p:spPr>
      </p:pic>
    </p:spTree>
    <p:extLst>
      <p:ext uri="{BB962C8B-B14F-4D97-AF65-F5344CB8AC3E}">
        <p14:creationId xmlns:p14="http://schemas.microsoft.com/office/powerpoint/2010/main" val="148188312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Silicon vs. Gas</a:t>
            </a:r>
          </a:p>
        </p:txBody>
      </p:sp>
      <p:sp>
        <p:nvSpPr>
          <p:cNvPr id="3" name="Content Placeholder 2"/>
          <p:cNvSpPr>
            <a:spLocks noGrp="1"/>
          </p:cNvSpPr>
          <p:nvPr>
            <p:ph idx="1"/>
          </p:nvPr>
        </p:nvSpPr>
        <p:spPr>
          <a:xfrm>
            <a:off x="457200" y="1217023"/>
            <a:ext cx="8229600" cy="4525963"/>
          </a:xfrm>
        </p:spPr>
        <p:txBody>
          <a:bodyPr/>
          <a:lstStyle/>
          <a:p>
            <a:r>
              <a:rPr lang="en-US" dirty="0"/>
              <a:t>Silicon</a:t>
            </a:r>
          </a:p>
          <a:p>
            <a:pPr lvl="1"/>
            <a:r>
              <a:rPr lang="en-US" dirty="0"/>
              <a:t>Pros</a:t>
            </a:r>
          </a:p>
          <a:p>
            <a:pPr lvl="2"/>
            <a:r>
              <a:rPr lang="en-US" dirty="0"/>
              <a:t>Excellent resolution (few micron-level) </a:t>
            </a:r>
          </a:p>
          <a:p>
            <a:pPr lvl="1"/>
            <a:r>
              <a:rPr lang="en-US" dirty="0"/>
              <a:t>Cons</a:t>
            </a:r>
          </a:p>
          <a:p>
            <a:pPr lvl="2"/>
            <a:r>
              <a:rPr lang="en-US" dirty="0"/>
              <a:t>Heavy – low momentum particles multiple scatter</a:t>
            </a:r>
          </a:p>
          <a:p>
            <a:pPr lvl="2"/>
            <a:r>
              <a:rPr lang="en-US" dirty="0"/>
              <a:t>Expensive (not the sensors so much as the readout electronics)</a:t>
            </a:r>
          </a:p>
          <a:p>
            <a:pPr lvl="2"/>
            <a:r>
              <a:rPr lang="en-US" dirty="0"/>
              <a:t>Hot – sophisticated cooling required</a:t>
            </a:r>
            <a:br>
              <a:rPr lang="en-US" dirty="0"/>
            </a:br>
            <a:endParaRPr lang="en-US" dirty="0"/>
          </a:p>
          <a:p>
            <a:r>
              <a:rPr lang="en-US" dirty="0"/>
              <a:t>Gas</a:t>
            </a:r>
          </a:p>
          <a:p>
            <a:pPr lvl="1"/>
            <a:r>
              <a:rPr lang="en-US" dirty="0"/>
              <a:t>Pros</a:t>
            </a:r>
          </a:p>
          <a:p>
            <a:pPr lvl="2"/>
            <a:r>
              <a:rPr lang="en-US" dirty="0"/>
              <a:t>Low multiple scattering</a:t>
            </a:r>
          </a:p>
          <a:p>
            <a:pPr lvl="2"/>
            <a:r>
              <a:rPr lang="en-US" dirty="0"/>
              <a:t>Relatively inexpensive</a:t>
            </a:r>
          </a:p>
          <a:p>
            <a:pPr lvl="1"/>
            <a:r>
              <a:rPr lang="en-US" dirty="0"/>
              <a:t>Cons</a:t>
            </a:r>
          </a:p>
          <a:p>
            <a:pPr lvl="2"/>
            <a:r>
              <a:rPr lang="en-US" dirty="0"/>
              <a:t>Moderate resolution (10’s-100’s of microns)</a:t>
            </a:r>
          </a:p>
          <a:p>
            <a:pPr lvl="2"/>
            <a:r>
              <a:rPr lang="en-US" dirty="0"/>
              <a:t>Flammable (to avoid this, people use Ar-CO2 instead of </a:t>
            </a:r>
            <a:r>
              <a:rPr lang="en-US" dirty="0" err="1"/>
              <a:t>Ar</a:t>
            </a:r>
            <a:r>
              <a:rPr lang="en-US" dirty="0"/>
              <a:t>-Ethane)</a:t>
            </a:r>
          </a:p>
        </p:txBody>
      </p:sp>
      <p:sp>
        <p:nvSpPr>
          <p:cNvPr id="4" name="Slide Number Placeholder 3"/>
          <p:cNvSpPr>
            <a:spLocks noGrp="1"/>
          </p:cNvSpPr>
          <p:nvPr>
            <p:ph type="sldNum" sz="quarter" idx="12"/>
          </p:nvPr>
        </p:nvSpPr>
        <p:spPr/>
        <p:txBody>
          <a:bodyPr/>
          <a:lstStyle/>
          <a:p>
            <a:pPr>
              <a:defRPr/>
            </a:pPr>
            <a:fld id="{EB375A14-3331-4DB5-A35A-2D0EB87AA5A3}" type="slidenum">
              <a:rPr lang="en-US" altLang="en-US" smtClean="0"/>
              <a:pPr>
                <a:defRPr/>
              </a:pPr>
              <a:t>107</a:t>
            </a:fld>
            <a:endParaRPr lang="en-US" altLang="en-US"/>
          </a:p>
        </p:txBody>
      </p:sp>
      <p:pic>
        <p:nvPicPr>
          <p:cNvPr id="5" name="Picture 4">
            <a:extLst>
              <a:ext uri="{FF2B5EF4-FFF2-40B4-BE49-F238E27FC236}">
                <a16:creationId xmlns:a16="http://schemas.microsoft.com/office/drawing/2014/main" id="{3F165F70-3698-467B-89F1-CE7A9929B549}"/>
              </a:ext>
            </a:extLst>
          </p:cNvPr>
          <p:cNvPicPr>
            <a:picLocks noChangeAspect="1"/>
          </p:cNvPicPr>
          <p:nvPr/>
        </p:nvPicPr>
        <p:blipFill>
          <a:blip r:embed="rId2"/>
          <a:stretch>
            <a:fillRect/>
          </a:stretch>
        </p:blipFill>
        <p:spPr>
          <a:xfrm>
            <a:off x="7496312" y="3699529"/>
            <a:ext cx="1585093" cy="1585093"/>
          </a:xfrm>
          <a:prstGeom prst="rect">
            <a:avLst/>
          </a:prstGeom>
        </p:spPr>
      </p:pic>
      <p:pic>
        <p:nvPicPr>
          <p:cNvPr id="6" name="Picture 5">
            <a:extLst>
              <a:ext uri="{FF2B5EF4-FFF2-40B4-BE49-F238E27FC236}">
                <a16:creationId xmlns:a16="http://schemas.microsoft.com/office/drawing/2014/main" id="{A0570D78-934A-43DD-AE84-6FEC574D5D6A}"/>
              </a:ext>
            </a:extLst>
          </p:cNvPr>
          <p:cNvPicPr>
            <a:picLocks noChangeAspect="1"/>
          </p:cNvPicPr>
          <p:nvPr/>
        </p:nvPicPr>
        <p:blipFill>
          <a:blip r:embed="rId3"/>
          <a:stretch>
            <a:fillRect/>
          </a:stretch>
        </p:blipFill>
        <p:spPr>
          <a:xfrm>
            <a:off x="6845129" y="2061697"/>
            <a:ext cx="1957558" cy="865508"/>
          </a:xfrm>
          <a:prstGeom prst="rect">
            <a:avLst/>
          </a:prstGeom>
        </p:spPr>
      </p:pic>
    </p:spTree>
    <p:extLst>
      <p:ext uri="{BB962C8B-B14F-4D97-AF65-F5344CB8AC3E}">
        <p14:creationId xmlns:p14="http://schemas.microsoft.com/office/powerpoint/2010/main" val="30452187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Number Placeholder 3"/>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9DE0C79A-D24A-4FA4-862E-A946A10F2B25}" type="slidenum">
              <a:rPr lang="en-US" altLang="en-US" sz="1000" smtClean="0"/>
              <a:pPr algn="l">
                <a:spcBef>
                  <a:spcPct val="0"/>
                </a:spcBef>
                <a:buClrTx/>
                <a:buFontTx/>
                <a:buNone/>
              </a:pPr>
              <a:t>108</a:t>
            </a:fld>
            <a:endParaRPr lang="en-US" altLang="en-US" sz="1000"/>
          </a:p>
        </p:txBody>
      </p:sp>
      <p:sp>
        <p:nvSpPr>
          <p:cNvPr id="116739" name="Rectangle 3"/>
          <p:cNvSpPr>
            <a:spLocks noGrp="1" noChangeArrowheads="1"/>
          </p:cNvSpPr>
          <p:nvPr>
            <p:ph type="body" idx="1"/>
          </p:nvPr>
        </p:nvSpPr>
        <p:spPr>
          <a:xfrm>
            <a:off x="5389563" y="693738"/>
            <a:ext cx="3386137" cy="4265612"/>
          </a:xfrm>
        </p:spPr>
        <p:txBody>
          <a:bodyPr/>
          <a:lstStyle/>
          <a:p>
            <a:pPr eaLnBrk="1" hangingPunct="1"/>
            <a:r>
              <a:rPr lang="en-US" altLang="en-US"/>
              <a:t>A (constant) fraction of the incoming particle’s energy gets converted to something that we can count (photons, electrons, etc…)</a:t>
            </a:r>
            <a:br>
              <a:rPr lang="en-US" altLang="en-US"/>
            </a:br>
            <a:br>
              <a:rPr lang="en-US" altLang="en-US"/>
            </a:br>
            <a:br>
              <a:rPr lang="en-US" altLang="en-US"/>
            </a:br>
            <a:br>
              <a:rPr lang="en-US" altLang="en-US"/>
            </a:br>
            <a:endParaRPr lang="en-US" altLang="en-US"/>
          </a:p>
          <a:p>
            <a:pPr eaLnBrk="1" hangingPunct="1"/>
            <a:r>
              <a:rPr lang="en-US" altLang="en-US"/>
              <a:t>In the approximation that each layer absorbs a constant fraction of the energy, the calorimeter depth grows logarithmically with energy.</a:t>
            </a:r>
          </a:p>
        </p:txBody>
      </p:sp>
      <p:sp>
        <p:nvSpPr>
          <p:cNvPr id="116740" name="Rectangle 2"/>
          <p:cNvSpPr>
            <a:spLocks noGrp="1" noChangeArrowheads="1"/>
          </p:cNvSpPr>
          <p:nvPr>
            <p:ph type="title"/>
          </p:nvPr>
        </p:nvSpPr>
        <p:spPr/>
        <p:txBody>
          <a:bodyPr/>
          <a:lstStyle/>
          <a:p>
            <a:pPr eaLnBrk="1" hangingPunct="1"/>
            <a:r>
              <a:rPr lang="en-US" altLang="en-US"/>
              <a:t>Fact Three: Sampling Calorimeters </a:t>
            </a:r>
          </a:p>
        </p:txBody>
      </p:sp>
      <p:grpSp>
        <p:nvGrpSpPr>
          <p:cNvPr id="116741" name="Group 39"/>
          <p:cNvGrpSpPr>
            <a:grpSpLocks/>
          </p:cNvGrpSpPr>
          <p:nvPr/>
        </p:nvGrpSpPr>
        <p:grpSpPr bwMode="auto">
          <a:xfrm>
            <a:off x="346075" y="827088"/>
            <a:ext cx="4213225" cy="5048250"/>
            <a:chOff x="218" y="452"/>
            <a:chExt cx="2654" cy="3180"/>
          </a:xfrm>
        </p:grpSpPr>
        <p:sp>
          <p:nvSpPr>
            <p:cNvPr id="116745" name="Rectangle 5"/>
            <p:cNvSpPr>
              <a:spLocks noChangeArrowheads="1"/>
            </p:cNvSpPr>
            <p:nvPr/>
          </p:nvSpPr>
          <p:spPr bwMode="auto">
            <a:xfrm>
              <a:off x="719" y="1022"/>
              <a:ext cx="214" cy="2039"/>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116746" name="Rectangle 6"/>
            <p:cNvSpPr>
              <a:spLocks noChangeArrowheads="1"/>
            </p:cNvSpPr>
            <p:nvPr/>
          </p:nvSpPr>
          <p:spPr bwMode="auto">
            <a:xfrm>
              <a:off x="968" y="1020"/>
              <a:ext cx="66" cy="2039"/>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116747" name="Rectangle 7"/>
            <p:cNvSpPr>
              <a:spLocks noChangeArrowheads="1"/>
            </p:cNvSpPr>
            <p:nvPr/>
          </p:nvSpPr>
          <p:spPr bwMode="auto">
            <a:xfrm>
              <a:off x="1075" y="1025"/>
              <a:ext cx="214" cy="2039"/>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116748" name="Rectangle 8"/>
            <p:cNvSpPr>
              <a:spLocks noChangeArrowheads="1"/>
            </p:cNvSpPr>
            <p:nvPr/>
          </p:nvSpPr>
          <p:spPr bwMode="auto">
            <a:xfrm>
              <a:off x="1324" y="1023"/>
              <a:ext cx="66" cy="2039"/>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116749" name="Rectangle 9"/>
            <p:cNvSpPr>
              <a:spLocks noChangeArrowheads="1"/>
            </p:cNvSpPr>
            <p:nvPr/>
          </p:nvSpPr>
          <p:spPr bwMode="auto">
            <a:xfrm>
              <a:off x="1446" y="1021"/>
              <a:ext cx="214" cy="2039"/>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116750" name="Rectangle 10"/>
            <p:cNvSpPr>
              <a:spLocks noChangeArrowheads="1"/>
            </p:cNvSpPr>
            <p:nvPr/>
          </p:nvSpPr>
          <p:spPr bwMode="auto">
            <a:xfrm>
              <a:off x="1695" y="1018"/>
              <a:ext cx="66" cy="2039"/>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116751" name="Rectangle 11"/>
            <p:cNvSpPr>
              <a:spLocks noChangeArrowheads="1"/>
            </p:cNvSpPr>
            <p:nvPr/>
          </p:nvSpPr>
          <p:spPr bwMode="auto">
            <a:xfrm>
              <a:off x="1809" y="1019"/>
              <a:ext cx="214" cy="2039"/>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116752" name="Rectangle 12"/>
            <p:cNvSpPr>
              <a:spLocks noChangeArrowheads="1"/>
            </p:cNvSpPr>
            <p:nvPr/>
          </p:nvSpPr>
          <p:spPr bwMode="auto">
            <a:xfrm>
              <a:off x="2058" y="1018"/>
              <a:ext cx="66" cy="2039"/>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116753" name="Rectangle 13"/>
            <p:cNvSpPr>
              <a:spLocks noChangeArrowheads="1"/>
            </p:cNvSpPr>
            <p:nvPr/>
          </p:nvSpPr>
          <p:spPr bwMode="auto">
            <a:xfrm>
              <a:off x="2180" y="1017"/>
              <a:ext cx="214" cy="2039"/>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116754" name="Rectangle 14"/>
            <p:cNvSpPr>
              <a:spLocks noChangeArrowheads="1"/>
            </p:cNvSpPr>
            <p:nvPr/>
          </p:nvSpPr>
          <p:spPr bwMode="auto">
            <a:xfrm>
              <a:off x="2429" y="1021"/>
              <a:ext cx="66" cy="2039"/>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116755" name="Rectangle 15"/>
            <p:cNvSpPr>
              <a:spLocks noChangeArrowheads="1"/>
            </p:cNvSpPr>
            <p:nvPr/>
          </p:nvSpPr>
          <p:spPr bwMode="auto">
            <a:xfrm>
              <a:off x="2557" y="1016"/>
              <a:ext cx="214" cy="2039"/>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116756" name="Rectangle 16"/>
            <p:cNvSpPr>
              <a:spLocks noChangeArrowheads="1"/>
            </p:cNvSpPr>
            <p:nvPr/>
          </p:nvSpPr>
          <p:spPr bwMode="auto">
            <a:xfrm>
              <a:off x="2806" y="1014"/>
              <a:ext cx="66" cy="2039"/>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116757" name="Text Box 17"/>
            <p:cNvSpPr txBox="1">
              <a:spLocks noChangeArrowheads="1"/>
            </p:cNvSpPr>
            <p:nvPr/>
          </p:nvSpPr>
          <p:spPr bwMode="auto">
            <a:xfrm>
              <a:off x="218" y="452"/>
              <a:ext cx="1157" cy="2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a:t>Absorber layers</a:t>
              </a:r>
            </a:p>
          </p:txBody>
        </p:sp>
        <p:sp>
          <p:nvSpPr>
            <p:cNvPr id="116758" name="Text Box 18"/>
            <p:cNvSpPr txBox="1">
              <a:spLocks noChangeArrowheads="1"/>
            </p:cNvSpPr>
            <p:nvPr/>
          </p:nvSpPr>
          <p:spPr bwMode="auto">
            <a:xfrm>
              <a:off x="338" y="3395"/>
              <a:ext cx="1157" cy="237"/>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a:t>Sensitive layers</a:t>
              </a:r>
            </a:p>
          </p:txBody>
        </p:sp>
        <p:grpSp>
          <p:nvGrpSpPr>
            <p:cNvPr id="116759" name="Group 29"/>
            <p:cNvGrpSpPr>
              <a:grpSpLocks/>
            </p:cNvGrpSpPr>
            <p:nvPr/>
          </p:nvGrpSpPr>
          <p:grpSpPr bwMode="auto">
            <a:xfrm>
              <a:off x="516" y="3082"/>
              <a:ext cx="2330" cy="309"/>
              <a:chOff x="516" y="3082"/>
              <a:chExt cx="2330" cy="309"/>
            </a:xfrm>
          </p:grpSpPr>
          <p:sp>
            <p:nvSpPr>
              <p:cNvPr id="116768" name="Line 19"/>
              <p:cNvSpPr>
                <a:spLocks noChangeShapeType="1"/>
              </p:cNvSpPr>
              <p:nvPr/>
            </p:nvSpPr>
            <p:spPr bwMode="auto">
              <a:xfrm flipV="1">
                <a:off x="1007" y="3086"/>
                <a:ext cx="0" cy="1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6769" name="Line 20"/>
              <p:cNvSpPr>
                <a:spLocks noChangeShapeType="1"/>
              </p:cNvSpPr>
              <p:nvPr/>
            </p:nvSpPr>
            <p:spPr bwMode="auto">
              <a:xfrm flipV="1">
                <a:off x="1354" y="3082"/>
                <a:ext cx="0" cy="16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6770" name="Line 21"/>
              <p:cNvSpPr>
                <a:spLocks noChangeShapeType="1"/>
              </p:cNvSpPr>
              <p:nvPr/>
            </p:nvSpPr>
            <p:spPr bwMode="auto">
              <a:xfrm flipH="1" flipV="1">
                <a:off x="1724" y="3083"/>
                <a:ext cx="0" cy="1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6771" name="Line 22"/>
              <p:cNvSpPr>
                <a:spLocks noChangeShapeType="1"/>
              </p:cNvSpPr>
              <p:nvPr/>
            </p:nvSpPr>
            <p:spPr bwMode="auto">
              <a:xfrm flipV="1">
                <a:off x="2093" y="3084"/>
                <a:ext cx="0" cy="1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6772" name="Line 23"/>
              <p:cNvSpPr>
                <a:spLocks noChangeShapeType="1"/>
              </p:cNvSpPr>
              <p:nvPr/>
            </p:nvSpPr>
            <p:spPr bwMode="auto">
              <a:xfrm flipV="1">
                <a:off x="2464" y="3084"/>
                <a:ext cx="0" cy="1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6773" name="Line 24"/>
              <p:cNvSpPr>
                <a:spLocks noChangeShapeType="1"/>
              </p:cNvSpPr>
              <p:nvPr/>
            </p:nvSpPr>
            <p:spPr bwMode="auto">
              <a:xfrm flipV="1">
                <a:off x="2833" y="3093"/>
                <a:ext cx="2" cy="16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6774" name="Line 25"/>
              <p:cNvSpPr>
                <a:spLocks noChangeShapeType="1"/>
              </p:cNvSpPr>
              <p:nvPr/>
            </p:nvSpPr>
            <p:spPr bwMode="auto">
              <a:xfrm flipH="1">
                <a:off x="518" y="3250"/>
                <a:ext cx="23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6775" name="Line 27"/>
              <p:cNvSpPr>
                <a:spLocks noChangeShapeType="1"/>
              </p:cNvSpPr>
              <p:nvPr/>
            </p:nvSpPr>
            <p:spPr bwMode="auto">
              <a:xfrm flipV="1">
                <a:off x="516" y="3252"/>
                <a:ext cx="0" cy="13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sp>
          <p:nvSpPr>
            <p:cNvPr id="116760" name="Line 31"/>
            <p:cNvSpPr>
              <a:spLocks noChangeShapeType="1"/>
            </p:cNvSpPr>
            <p:nvPr/>
          </p:nvSpPr>
          <p:spPr bwMode="auto">
            <a:xfrm rot="10800000" flipV="1">
              <a:off x="2663" y="830"/>
              <a:ext cx="0" cy="1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6761" name="Line 32"/>
            <p:cNvSpPr>
              <a:spLocks noChangeShapeType="1"/>
            </p:cNvSpPr>
            <p:nvPr/>
          </p:nvSpPr>
          <p:spPr bwMode="auto">
            <a:xfrm rot="10800000" flipV="1">
              <a:off x="2316" y="832"/>
              <a:ext cx="0" cy="16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6762" name="Line 33"/>
            <p:cNvSpPr>
              <a:spLocks noChangeShapeType="1"/>
            </p:cNvSpPr>
            <p:nvPr/>
          </p:nvSpPr>
          <p:spPr bwMode="auto">
            <a:xfrm rot="10800000" flipH="1" flipV="1">
              <a:off x="1946" y="829"/>
              <a:ext cx="0" cy="1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6763" name="Line 34"/>
            <p:cNvSpPr>
              <a:spLocks noChangeShapeType="1"/>
            </p:cNvSpPr>
            <p:nvPr/>
          </p:nvSpPr>
          <p:spPr bwMode="auto">
            <a:xfrm rot="10800000" flipV="1">
              <a:off x="1577" y="832"/>
              <a:ext cx="0" cy="1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6764" name="Line 35"/>
            <p:cNvSpPr>
              <a:spLocks noChangeShapeType="1"/>
            </p:cNvSpPr>
            <p:nvPr/>
          </p:nvSpPr>
          <p:spPr bwMode="auto">
            <a:xfrm rot="10800000" flipV="1">
              <a:off x="1206" y="828"/>
              <a:ext cx="0" cy="1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6765" name="Line 36"/>
            <p:cNvSpPr>
              <a:spLocks noChangeShapeType="1"/>
            </p:cNvSpPr>
            <p:nvPr/>
          </p:nvSpPr>
          <p:spPr bwMode="auto">
            <a:xfrm rot="10800000" flipV="1">
              <a:off x="835" y="825"/>
              <a:ext cx="2" cy="16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6766" name="Line 37"/>
            <p:cNvSpPr>
              <a:spLocks noChangeShapeType="1"/>
            </p:cNvSpPr>
            <p:nvPr/>
          </p:nvSpPr>
          <p:spPr bwMode="auto">
            <a:xfrm rot="10800000" flipH="1" flipV="1">
              <a:off x="552" y="828"/>
              <a:ext cx="2117" cy="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6767" name="Line 38"/>
            <p:cNvSpPr>
              <a:spLocks noChangeShapeType="1"/>
            </p:cNvSpPr>
            <p:nvPr/>
          </p:nvSpPr>
          <p:spPr bwMode="auto">
            <a:xfrm rot="10800000" flipV="1">
              <a:off x="553" y="689"/>
              <a:ext cx="0" cy="13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sp>
        <p:nvSpPr>
          <p:cNvPr id="116742" name="AutoShape 40"/>
          <p:cNvSpPr>
            <a:spLocks noChangeArrowheads="1"/>
          </p:cNvSpPr>
          <p:nvPr/>
        </p:nvSpPr>
        <p:spPr bwMode="auto">
          <a:xfrm>
            <a:off x="384175" y="3016250"/>
            <a:ext cx="611188" cy="442913"/>
          </a:xfrm>
          <a:prstGeom prst="rightArrow">
            <a:avLst>
              <a:gd name="adj1" fmla="val 50000"/>
              <a:gd name="adj2" fmla="val 34498"/>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graphicFrame>
        <p:nvGraphicFramePr>
          <p:cNvPr id="116743" name="Object 42"/>
          <p:cNvGraphicFramePr>
            <a:graphicFrameLocks noChangeAspect="1"/>
          </p:cNvGraphicFramePr>
          <p:nvPr/>
        </p:nvGraphicFramePr>
        <p:xfrm>
          <a:off x="5705475" y="2282825"/>
          <a:ext cx="2728913" cy="782638"/>
        </p:xfrm>
        <a:graphic>
          <a:graphicData uri="http://schemas.openxmlformats.org/presentationml/2006/ole">
            <mc:AlternateContent xmlns:mc="http://schemas.openxmlformats.org/markup-compatibility/2006">
              <mc:Choice xmlns:v="urn:schemas-microsoft-com:vml" Requires="v">
                <p:oleObj spid="_x0000_s116890" name="Equation" r:id="rId3" imgW="1460500" imgH="419100" progId="Equation.3">
                  <p:embed/>
                </p:oleObj>
              </mc:Choice>
              <mc:Fallback>
                <p:oleObj name="Equation" r:id="rId3" imgW="1460500" imgH="419100" progId="Equation.3">
                  <p:embed/>
                  <p:pic>
                    <p:nvPicPr>
                      <p:cNvPr id="0" name="Object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5475" y="2282825"/>
                        <a:ext cx="2728913" cy="782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6744" name="Text Box 43"/>
          <p:cNvSpPr txBox="1">
            <a:spLocks noChangeArrowheads="1"/>
          </p:cNvSpPr>
          <p:nvPr/>
        </p:nvSpPr>
        <p:spPr bwMode="auto">
          <a:xfrm>
            <a:off x="5073650" y="5500688"/>
            <a:ext cx="3908425" cy="641350"/>
          </a:xfrm>
          <a:prstGeom prst="rect">
            <a:avLst/>
          </a:prstGeom>
          <a:solidFill>
            <a:srgbClr val="C0C0C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r" eaLnBrk="1" hangingPunct="1">
              <a:spcBef>
                <a:spcPct val="50000"/>
              </a:spcBef>
              <a:buClrTx/>
              <a:buFontTx/>
              <a:buNone/>
            </a:pPr>
            <a:r>
              <a:rPr lang="en-US" altLang="en-US"/>
              <a:t>As energy increases, calorimetry resolution improves.</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Number Placeholder 3"/>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5208EE8C-7198-4D34-8020-EB4377C15C51}" type="slidenum">
              <a:rPr lang="en-US" altLang="en-US" sz="1000" smtClean="0"/>
              <a:pPr algn="l">
                <a:spcBef>
                  <a:spcPct val="0"/>
                </a:spcBef>
                <a:buClrTx/>
                <a:buFontTx/>
                <a:buNone/>
              </a:pPr>
              <a:t>109</a:t>
            </a:fld>
            <a:endParaRPr lang="en-US" altLang="en-US" sz="1000"/>
          </a:p>
        </p:txBody>
      </p:sp>
      <p:pic>
        <p:nvPicPr>
          <p:cNvPr id="117763" name="Picture 4" descr="The image “http://www.gae.ucm.es/~marcos/tesina/html/img117.png” cannot be displayed, because it contains err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5" y="950913"/>
            <a:ext cx="3438525"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Rectangle 2"/>
          <p:cNvSpPr>
            <a:spLocks noGrp="1" noChangeArrowheads="1"/>
          </p:cNvSpPr>
          <p:nvPr>
            <p:ph type="title"/>
          </p:nvPr>
        </p:nvSpPr>
        <p:spPr/>
        <p:txBody>
          <a:bodyPr/>
          <a:lstStyle/>
          <a:p>
            <a:pPr eaLnBrk="1" hangingPunct="1"/>
            <a:r>
              <a:rPr lang="en-US" altLang="en-US"/>
              <a:t>Fact Three: Sampling Calorimeters (II)</a:t>
            </a:r>
          </a:p>
        </p:txBody>
      </p:sp>
      <p:sp>
        <p:nvSpPr>
          <p:cNvPr id="117765" name="Rectangle 16"/>
          <p:cNvSpPr>
            <a:spLocks noGrp="1" noChangeArrowheads="1"/>
          </p:cNvSpPr>
          <p:nvPr>
            <p:ph type="body" idx="1"/>
          </p:nvPr>
        </p:nvSpPr>
        <p:spPr>
          <a:xfrm>
            <a:off x="6697663" y="788988"/>
            <a:ext cx="2162175" cy="3549650"/>
          </a:xfrm>
        </p:spPr>
        <p:txBody>
          <a:bodyPr/>
          <a:lstStyle/>
          <a:p>
            <a:pPr eaLnBrk="1" hangingPunct="1"/>
            <a:r>
              <a:rPr lang="en-US" altLang="en-US"/>
              <a:t>EM showers all look the same</a:t>
            </a:r>
            <a:br>
              <a:rPr lang="en-US" altLang="en-US"/>
            </a:br>
            <a:br>
              <a:rPr lang="en-US" altLang="en-US"/>
            </a:br>
            <a:r>
              <a:rPr lang="en-US" altLang="en-US"/>
              <a:t> </a:t>
            </a:r>
            <a:br>
              <a:rPr lang="en-US" altLang="en-US"/>
            </a:br>
            <a:br>
              <a:rPr lang="en-US" altLang="en-US"/>
            </a:br>
            <a:endParaRPr lang="en-US" altLang="en-US"/>
          </a:p>
          <a:p>
            <a:pPr eaLnBrk="1" hangingPunct="1"/>
            <a:endParaRPr lang="en-US" altLang="en-US"/>
          </a:p>
          <a:p>
            <a:pPr eaLnBrk="1" hangingPunct="1"/>
            <a:r>
              <a:rPr lang="en-US" altLang="en-US"/>
              <a:t>Hadronic showers are like snowflakes</a:t>
            </a:r>
          </a:p>
          <a:p>
            <a:pPr lvl="1" eaLnBrk="1" hangingPunct="1"/>
            <a:r>
              <a:rPr lang="en-US" altLang="en-US"/>
              <a:t>Every one is unique</a:t>
            </a:r>
          </a:p>
        </p:txBody>
      </p:sp>
      <p:graphicFrame>
        <p:nvGraphicFramePr>
          <p:cNvPr id="117766" name="Object 3"/>
          <p:cNvGraphicFramePr>
            <a:graphicFrameLocks noChangeAspect="1"/>
          </p:cNvGraphicFramePr>
          <p:nvPr/>
        </p:nvGraphicFramePr>
        <p:xfrm>
          <a:off x="3621088" y="757238"/>
          <a:ext cx="2982912" cy="4064000"/>
        </p:xfrm>
        <a:graphic>
          <a:graphicData uri="http://schemas.openxmlformats.org/presentationml/2006/ole">
            <mc:AlternateContent xmlns:mc="http://schemas.openxmlformats.org/markup-compatibility/2006">
              <mc:Choice xmlns:v="urn:schemas-microsoft-com:vml" Requires="v">
                <p:oleObj spid="_x0000_s117885" name="Bitmap Image" r:id="rId4" imgW="5200000" imgH="7085714" progId="Paint.Picture">
                  <p:embed/>
                </p:oleObj>
              </mc:Choice>
              <mc:Fallback>
                <p:oleObj name="Bitmap Image" r:id="rId4" imgW="5200000" imgH="7085714" progId="Paint.Pictur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1088" y="757238"/>
                        <a:ext cx="2982912"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7767" name="Text Box 5"/>
          <p:cNvSpPr txBox="1">
            <a:spLocks noChangeArrowheads="1"/>
          </p:cNvSpPr>
          <p:nvPr/>
        </p:nvSpPr>
        <p:spPr bwMode="auto">
          <a:xfrm>
            <a:off x="149225" y="4792663"/>
            <a:ext cx="2771775" cy="641350"/>
          </a:xfrm>
          <a:prstGeom prst="rect">
            <a:avLst/>
          </a:prstGeom>
          <a:solidFill>
            <a:srgbClr val="0071BC">
              <a:alpha val="50195"/>
            </a:srgb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a:ea typeface="MS PGothic" panose="020B0600070205080204" pitchFamily="34" charset="-128"/>
              </a:rPr>
              <a:t>A schematic of an electromagnetic shower</a:t>
            </a:r>
          </a:p>
        </p:txBody>
      </p:sp>
      <p:sp>
        <p:nvSpPr>
          <p:cNvPr id="117768" name="Text Box 6"/>
          <p:cNvSpPr txBox="1">
            <a:spLocks noChangeArrowheads="1"/>
          </p:cNvSpPr>
          <p:nvPr/>
        </p:nvSpPr>
        <p:spPr bwMode="auto">
          <a:xfrm>
            <a:off x="3636963" y="4983163"/>
            <a:ext cx="2971800" cy="641350"/>
          </a:xfrm>
          <a:prstGeom prst="rect">
            <a:avLst/>
          </a:prstGeom>
          <a:solidFill>
            <a:srgbClr val="0071BC">
              <a:alpha val="50195"/>
            </a:srgb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a:ea typeface="MS PGothic" panose="020B0600070205080204" pitchFamily="34" charset="-128"/>
              </a:rPr>
              <a:t>A GEANT simulation of an electromagnetic shower</a:t>
            </a:r>
          </a:p>
        </p:txBody>
      </p:sp>
      <p:pic>
        <p:nvPicPr>
          <p:cNvPr id="117769" name="Picture 20" descr="http://www.its.caltech.edu/~atomic/book/snowflake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0738" y="4360863"/>
            <a:ext cx="14430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0" name="Picture 22" descr="http://content.answers.com/main/content/wp/en/thumb/a/ac/180px-Mcdonalds_golden_arches_sig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6450" y="1427163"/>
            <a:ext cx="1290638"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E5DBAE9-41CF-4C47-BE49-3E1E6C5844B2}"/>
              </a:ext>
            </a:extLst>
          </p:cNvPr>
          <p:cNvSpPr txBox="1"/>
          <p:nvPr/>
        </p:nvSpPr>
        <p:spPr>
          <a:xfrm>
            <a:off x="6985000" y="314604"/>
            <a:ext cx="1372492" cy="369332"/>
          </a:xfrm>
          <a:prstGeom prst="rect">
            <a:avLst/>
          </a:prstGeom>
          <a:noFill/>
        </p:spPr>
        <p:txBody>
          <a:bodyPr wrap="none" rtlCol="0">
            <a:spAutoFit/>
          </a:bodyPr>
          <a:lstStyle/>
          <a:p>
            <a:r>
              <a:rPr lang="en-US" dirty="0"/>
              <a:t>Remember…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Number Placeholder 2"/>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C827F168-8CFC-42B3-A564-E81D37B7F66F}" type="slidenum">
              <a:rPr lang="en-US" altLang="en-US" sz="1000" smtClean="0"/>
              <a:pPr algn="l">
                <a:spcBef>
                  <a:spcPct val="0"/>
                </a:spcBef>
                <a:buClrTx/>
                <a:buFontTx/>
                <a:buNone/>
              </a:pPr>
              <a:t>11</a:t>
            </a:fld>
            <a:endParaRPr lang="en-US" altLang="en-US" sz="1000"/>
          </a:p>
        </p:txBody>
      </p:sp>
      <p:sp>
        <p:nvSpPr>
          <p:cNvPr id="215043" name="Line 2"/>
          <p:cNvSpPr>
            <a:spLocks noChangeShapeType="1"/>
          </p:cNvSpPr>
          <p:nvPr/>
        </p:nvSpPr>
        <p:spPr bwMode="auto">
          <a:xfrm flipV="1">
            <a:off x="3087688" y="1628775"/>
            <a:ext cx="1962150" cy="1025525"/>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15044" name="Line 3"/>
          <p:cNvSpPr>
            <a:spLocks noChangeShapeType="1"/>
          </p:cNvSpPr>
          <p:nvPr/>
        </p:nvSpPr>
        <p:spPr bwMode="auto">
          <a:xfrm>
            <a:off x="1139825" y="1643063"/>
            <a:ext cx="1954213" cy="1004887"/>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15045" name="Line 4"/>
          <p:cNvSpPr>
            <a:spLocks noChangeShapeType="1"/>
          </p:cNvSpPr>
          <p:nvPr/>
        </p:nvSpPr>
        <p:spPr bwMode="auto">
          <a:xfrm>
            <a:off x="3109913" y="4059238"/>
            <a:ext cx="1828800" cy="1216025"/>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15046" name="Line 5"/>
          <p:cNvSpPr>
            <a:spLocks noChangeShapeType="1"/>
          </p:cNvSpPr>
          <p:nvPr/>
        </p:nvSpPr>
        <p:spPr bwMode="auto">
          <a:xfrm flipH="1">
            <a:off x="1092200" y="4064000"/>
            <a:ext cx="1987550" cy="1154113"/>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15047" name="Rectangle 6"/>
          <p:cNvSpPr>
            <a:spLocks noGrp="1" noChangeArrowheads="1"/>
          </p:cNvSpPr>
          <p:nvPr>
            <p:ph type="title"/>
          </p:nvPr>
        </p:nvSpPr>
        <p:spPr/>
        <p:txBody>
          <a:bodyPr/>
          <a:lstStyle/>
          <a:p>
            <a:r>
              <a:rPr lang="en-US" altLang="en-US"/>
              <a:t>The Real Optimal Solution</a:t>
            </a:r>
          </a:p>
        </p:txBody>
      </p:sp>
      <p:sp>
        <p:nvSpPr>
          <p:cNvPr id="215048" name="Oval 7"/>
          <p:cNvSpPr>
            <a:spLocks noChangeArrowheads="1"/>
          </p:cNvSpPr>
          <p:nvPr/>
        </p:nvSpPr>
        <p:spPr bwMode="auto">
          <a:xfrm>
            <a:off x="768350" y="1349375"/>
            <a:ext cx="635000" cy="59055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a:p>
        </p:txBody>
      </p:sp>
      <p:sp>
        <p:nvSpPr>
          <p:cNvPr id="215049" name="Oval 8"/>
          <p:cNvSpPr>
            <a:spLocks noChangeArrowheads="1"/>
          </p:cNvSpPr>
          <p:nvPr/>
        </p:nvSpPr>
        <p:spPr bwMode="auto">
          <a:xfrm>
            <a:off x="4678363" y="1357313"/>
            <a:ext cx="635000" cy="59055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a:p>
        </p:txBody>
      </p:sp>
      <p:sp>
        <p:nvSpPr>
          <p:cNvPr id="215050" name="Oval 9"/>
          <p:cNvSpPr>
            <a:spLocks noChangeArrowheads="1"/>
          </p:cNvSpPr>
          <p:nvPr/>
        </p:nvSpPr>
        <p:spPr bwMode="auto">
          <a:xfrm>
            <a:off x="765175" y="4902200"/>
            <a:ext cx="635000" cy="59055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a:p>
        </p:txBody>
      </p:sp>
      <p:sp>
        <p:nvSpPr>
          <p:cNvPr id="215051" name="Oval 10"/>
          <p:cNvSpPr>
            <a:spLocks noChangeArrowheads="1"/>
          </p:cNvSpPr>
          <p:nvPr/>
        </p:nvSpPr>
        <p:spPr bwMode="auto">
          <a:xfrm>
            <a:off x="4657725" y="4903788"/>
            <a:ext cx="635000" cy="59055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a:p>
        </p:txBody>
      </p:sp>
      <p:sp>
        <p:nvSpPr>
          <p:cNvPr id="215052" name="Line 11"/>
          <p:cNvSpPr>
            <a:spLocks noChangeShapeType="1"/>
          </p:cNvSpPr>
          <p:nvPr/>
        </p:nvSpPr>
        <p:spPr bwMode="auto">
          <a:xfrm>
            <a:off x="3095625" y="2651125"/>
            <a:ext cx="0" cy="1427163"/>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15053" name="Text Box 12"/>
          <p:cNvSpPr txBox="1">
            <a:spLocks noChangeArrowheads="1"/>
          </p:cNvSpPr>
          <p:nvPr/>
        </p:nvSpPr>
        <p:spPr bwMode="auto">
          <a:xfrm>
            <a:off x="5789613" y="911225"/>
            <a:ext cx="2932112"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en-US" altLang="en-US"/>
              <a:t>This requires </a:t>
            </a:r>
          </a:p>
        </p:txBody>
      </p:sp>
      <p:graphicFrame>
        <p:nvGraphicFramePr>
          <p:cNvPr id="215054" name="Object 13"/>
          <p:cNvGraphicFramePr>
            <a:graphicFrameLocks noChangeAspect="1"/>
          </p:cNvGraphicFramePr>
          <p:nvPr/>
        </p:nvGraphicFramePr>
        <p:xfrm>
          <a:off x="7242175" y="819150"/>
          <a:ext cx="854075" cy="465138"/>
        </p:xfrm>
        <a:graphic>
          <a:graphicData uri="http://schemas.openxmlformats.org/presentationml/2006/ole">
            <mc:AlternateContent xmlns:mc="http://schemas.openxmlformats.org/markup-compatibility/2006">
              <mc:Choice xmlns:v="urn:schemas-microsoft-com:vml" Requires="v">
                <p:oleObj spid="_x0000_s403572" name="Equation" r:id="rId3" imgW="419100" imgH="228600" progId="Equation.3">
                  <p:embed/>
                </p:oleObj>
              </mc:Choice>
              <mc:Fallback>
                <p:oleObj name="Equation" r:id="rId3" imgW="41910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2175" y="819150"/>
                        <a:ext cx="854075"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5055" name="Text Box 14"/>
          <p:cNvSpPr txBox="1">
            <a:spLocks noChangeArrowheads="1"/>
          </p:cNvSpPr>
          <p:nvPr/>
        </p:nvSpPr>
        <p:spPr bwMode="auto">
          <a:xfrm>
            <a:off x="5722938" y="3314700"/>
            <a:ext cx="3006725"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a:p>
        </p:txBody>
      </p:sp>
      <p:grpSp>
        <p:nvGrpSpPr>
          <p:cNvPr id="215056" name="Group 15"/>
          <p:cNvGrpSpPr>
            <a:grpSpLocks/>
          </p:cNvGrpSpPr>
          <p:nvPr/>
        </p:nvGrpSpPr>
        <p:grpSpPr bwMode="auto">
          <a:xfrm>
            <a:off x="6159500" y="4171950"/>
            <a:ext cx="1176338" cy="1136650"/>
            <a:chOff x="482" y="850"/>
            <a:chExt cx="2865" cy="2611"/>
          </a:xfrm>
        </p:grpSpPr>
        <p:sp>
          <p:nvSpPr>
            <p:cNvPr id="215070" name="Line 16"/>
            <p:cNvSpPr>
              <a:spLocks noChangeShapeType="1"/>
            </p:cNvSpPr>
            <p:nvPr/>
          </p:nvSpPr>
          <p:spPr bwMode="auto">
            <a:xfrm flipV="1">
              <a:off x="1945" y="1026"/>
              <a:ext cx="1236" cy="646"/>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15071" name="Line 17"/>
            <p:cNvSpPr>
              <a:spLocks noChangeShapeType="1"/>
            </p:cNvSpPr>
            <p:nvPr/>
          </p:nvSpPr>
          <p:spPr bwMode="auto">
            <a:xfrm>
              <a:off x="718" y="1035"/>
              <a:ext cx="1231" cy="633"/>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15072" name="Line 18"/>
            <p:cNvSpPr>
              <a:spLocks noChangeShapeType="1"/>
            </p:cNvSpPr>
            <p:nvPr/>
          </p:nvSpPr>
          <p:spPr bwMode="auto">
            <a:xfrm>
              <a:off x="1959" y="2557"/>
              <a:ext cx="1152" cy="766"/>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15073" name="Line 19"/>
            <p:cNvSpPr>
              <a:spLocks noChangeShapeType="1"/>
            </p:cNvSpPr>
            <p:nvPr/>
          </p:nvSpPr>
          <p:spPr bwMode="auto">
            <a:xfrm flipH="1">
              <a:off x="688" y="2560"/>
              <a:ext cx="1252" cy="727"/>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15074" name="Oval 20"/>
            <p:cNvSpPr>
              <a:spLocks noChangeArrowheads="1"/>
            </p:cNvSpPr>
            <p:nvPr/>
          </p:nvSpPr>
          <p:spPr bwMode="auto">
            <a:xfrm>
              <a:off x="484" y="850"/>
              <a:ext cx="400" cy="372"/>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a:p>
          </p:txBody>
        </p:sp>
        <p:sp>
          <p:nvSpPr>
            <p:cNvPr id="215075" name="Oval 21"/>
            <p:cNvSpPr>
              <a:spLocks noChangeArrowheads="1"/>
            </p:cNvSpPr>
            <p:nvPr/>
          </p:nvSpPr>
          <p:spPr bwMode="auto">
            <a:xfrm>
              <a:off x="2947" y="855"/>
              <a:ext cx="400" cy="372"/>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a:p>
          </p:txBody>
        </p:sp>
        <p:sp>
          <p:nvSpPr>
            <p:cNvPr id="215076" name="Oval 22"/>
            <p:cNvSpPr>
              <a:spLocks noChangeArrowheads="1"/>
            </p:cNvSpPr>
            <p:nvPr/>
          </p:nvSpPr>
          <p:spPr bwMode="auto">
            <a:xfrm>
              <a:off x="482" y="3088"/>
              <a:ext cx="400" cy="372"/>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a:p>
          </p:txBody>
        </p:sp>
        <p:sp>
          <p:nvSpPr>
            <p:cNvPr id="215077" name="Oval 23"/>
            <p:cNvSpPr>
              <a:spLocks noChangeArrowheads="1"/>
            </p:cNvSpPr>
            <p:nvPr/>
          </p:nvSpPr>
          <p:spPr bwMode="auto">
            <a:xfrm>
              <a:off x="2934" y="3089"/>
              <a:ext cx="400" cy="372"/>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a:p>
          </p:txBody>
        </p:sp>
        <p:sp>
          <p:nvSpPr>
            <p:cNvPr id="215078" name="Line 24"/>
            <p:cNvSpPr>
              <a:spLocks noChangeShapeType="1"/>
            </p:cNvSpPr>
            <p:nvPr/>
          </p:nvSpPr>
          <p:spPr bwMode="auto">
            <a:xfrm>
              <a:off x="1950" y="1670"/>
              <a:ext cx="0" cy="899"/>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215057" name="Group 25"/>
          <p:cNvGrpSpPr>
            <a:grpSpLocks/>
          </p:cNvGrpSpPr>
          <p:nvPr/>
        </p:nvGrpSpPr>
        <p:grpSpPr bwMode="auto">
          <a:xfrm rot="5400000">
            <a:off x="7727156" y="4202907"/>
            <a:ext cx="1176337" cy="1136650"/>
            <a:chOff x="482" y="850"/>
            <a:chExt cx="2865" cy="2611"/>
          </a:xfrm>
        </p:grpSpPr>
        <p:sp>
          <p:nvSpPr>
            <p:cNvPr id="215061" name="Line 26"/>
            <p:cNvSpPr>
              <a:spLocks noChangeShapeType="1"/>
            </p:cNvSpPr>
            <p:nvPr/>
          </p:nvSpPr>
          <p:spPr bwMode="auto">
            <a:xfrm flipV="1">
              <a:off x="1945" y="1026"/>
              <a:ext cx="1236" cy="646"/>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15062" name="Line 27"/>
            <p:cNvSpPr>
              <a:spLocks noChangeShapeType="1"/>
            </p:cNvSpPr>
            <p:nvPr/>
          </p:nvSpPr>
          <p:spPr bwMode="auto">
            <a:xfrm>
              <a:off x="718" y="1035"/>
              <a:ext cx="1231" cy="633"/>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15063" name="Line 28"/>
            <p:cNvSpPr>
              <a:spLocks noChangeShapeType="1"/>
            </p:cNvSpPr>
            <p:nvPr/>
          </p:nvSpPr>
          <p:spPr bwMode="auto">
            <a:xfrm>
              <a:off x="1959" y="2557"/>
              <a:ext cx="1152" cy="766"/>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15064" name="Line 29"/>
            <p:cNvSpPr>
              <a:spLocks noChangeShapeType="1"/>
            </p:cNvSpPr>
            <p:nvPr/>
          </p:nvSpPr>
          <p:spPr bwMode="auto">
            <a:xfrm flipH="1">
              <a:off x="688" y="2560"/>
              <a:ext cx="1252" cy="727"/>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15065" name="Oval 30"/>
            <p:cNvSpPr>
              <a:spLocks noChangeArrowheads="1"/>
            </p:cNvSpPr>
            <p:nvPr/>
          </p:nvSpPr>
          <p:spPr bwMode="auto">
            <a:xfrm>
              <a:off x="484" y="850"/>
              <a:ext cx="400" cy="372"/>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a:p>
          </p:txBody>
        </p:sp>
        <p:sp>
          <p:nvSpPr>
            <p:cNvPr id="215066" name="Oval 31"/>
            <p:cNvSpPr>
              <a:spLocks noChangeArrowheads="1"/>
            </p:cNvSpPr>
            <p:nvPr/>
          </p:nvSpPr>
          <p:spPr bwMode="auto">
            <a:xfrm>
              <a:off x="2947" y="855"/>
              <a:ext cx="400" cy="372"/>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a:p>
          </p:txBody>
        </p:sp>
        <p:sp>
          <p:nvSpPr>
            <p:cNvPr id="215067" name="Oval 32"/>
            <p:cNvSpPr>
              <a:spLocks noChangeArrowheads="1"/>
            </p:cNvSpPr>
            <p:nvPr/>
          </p:nvSpPr>
          <p:spPr bwMode="auto">
            <a:xfrm>
              <a:off x="482" y="3088"/>
              <a:ext cx="400" cy="372"/>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a:p>
          </p:txBody>
        </p:sp>
        <p:sp>
          <p:nvSpPr>
            <p:cNvPr id="215068" name="Oval 33"/>
            <p:cNvSpPr>
              <a:spLocks noChangeArrowheads="1"/>
            </p:cNvSpPr>
            <p:nvPr/>
          </p:nvSpPr>
          <p:spPr bwMode="auto">
            <a:xfrm>
              <a:off x="2934" y="3089"/>
              <a:ext cx="400" cy="372"/>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a:p>
          </p:txBody>
        </p:sp>
        <p:sp>
          <p:nvSpPr>
            <p:cNvPr id="215069" name="Line 34"/>
            <p:cNvSpPr>
              <a:spLocks noChangeShapeType="1"/>
            </p:cNvSpPr>
            <p:nvPr/>
          </p:nvSpPr>
          <p:spPr bwMode="auto">
            <a:xfrm>
              <a:off x="1950" y="1670"/>
              <a:ext cx="0" cy="899"/>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sp>
        <p:nvSpPr>
          <p:cNvPr id="215058" name="Text Box 35"/>
          <p:cNvSpPr txBox="1">
            <a:spLocks noChangeArrowheads="1"/>
          </p:cNvSpPr>
          <p:nvPr/>
        </p:nvSpPr>
        <p:spPr bwMode="auto">
          <a:xfrm>
            <a:off x="5886450" y="1608138"/>
            <a:ext cx="2865438" cy="1739900"/>
          </a:xfrm>
          <a:prstGeom prst="rect">
            <a:avLst/>
          </a:prstGeom>
          <a:solidFill>
            <a:srgbClr val="FF99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en-US" altLang="en-US"/>
              <a:t>Note that the symmetry of the solution is lower than the symmetry of the problem: this is the definition of </a:t>
            </a:r>
            <a:r>
              <a:rPr lang="en-US" altLang="en-US" i="1"/>
              <a:t>Spontaneous Symmetry Breaking</a:t>
            </a:r>
            <a:r>
              <a:rPr lang="en-US" altLang="en-US"/>
              <a:t>.</a:t>
            </a:r>
          </a:p>
        </p:txBody>
      </p:sp>
      <p:sp>
        <p:nvSpPr>
          <p:cNvPr id="215059" name="Text Box 36"/>
          <p:cNvSpPr txBox="1">
            <a:spLocks noChangeArrowheads="1"/>
          </p:cNvSpPr>
          <p:nvPr/>
        </p:nvSpPr>
        <p:spPr bwMode="auto">
          <a:xfrm>
            <a:off x="7265988" y="4276725"/>
            <a:ext cx="539750" cy="8239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10000"/>
              </a:spcBef>
              <a:buClrTx/>
              <a:buFontTx/>
              <a:buNone/>
            </a:pPr>
            <a:r>
              <a:rPr lang="en-US" altLang="en-US" sz="4800"/>
              <a:t>+</a:t>
            </a:r>
          </a:p>
        </p:txBody>
      </p:sp>
      <p:sp>
        <p:nvSpPr>
          <p:cNvPr id="215060" name="Text Box 37"/>
          <p:cNvSpPr txBox="1">
            <a:spLocks noChangeArrowheads="1"/>
          </p:cNvSpPr>
          <p:nvPr/>
        </p:nvSpPr>
        <p:spPr bwMode="auto">
          <a:xfrm>
            <a:off x="6135688" y="5372100"/>
            <a:ext cx="2857500" cy="73025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en-US" altLang="en-US" sz="1400"/>
              <a:t>n.b. The sum of the solutions has the same symmetry as the problem.</a:t>
            </a:r>
          </a:p>
        </p:txBody>
      </p:sp>
    </p:spTree>
    <p:extLst>
      <p:ext uri="{BB962C8B-B14F-4D97-AF65-F5344CB8AC3E}">
        <p14:creationId xmlns:p14="http://schemas.microsoft.com/office/powerpoint/2010/main" val="2616058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572C5-D519-464B-AB17-847C17960471}"/>
              </a:ext>
            </a:extLst>
          </p:cNvPr>
          <p:cNvSpPr>
            <a:spLocks noGrp="1"/>
          </p:cNvSpPr>
          <p:nvPr>
            <p:ph type="title"/>
          </p:nvPr>
        </p:nvSpPr>
        <p:spPr/>
        <p:txBody>
          <a:bodyPr/>
          <a:lstStyle/>
          <a:p>
            <a:r>
              <a:rPr lang="en-US" dirty="0"/>
              <a:t>Total Absorption Calorimeters</a:t>
            </a:r>
          </a:p>
        </p:txBody>
      </p:sp>
      <p:sp>
        <p:nvSpPr>
          <p:cNvPr id="3" name="Content Placeholder 2">
            <a:extLst>
              <a:ext uri="{FF2B5EF4-FFF2-40B4-BE49-F238E27FC236}">
                <a16:creationId xmlns:a16="http://schemas.microsoft.com/office/drawing/2014/main" id="{E92D2BCF-8E59-4D6B-A93D-7227AA56A775}"/>
              </a:ext>
            </a:extLst>
          </p:cNvPr>
          <p:cNvSpPr>
            <a:spLocks noGrp="1"/>
          </p:cNvSpPr>
          <p:nvPr>
            <p:ph idx="1"/>
          </p:nvPr>
        </p:nvSpPr>
        <p:spPr>
          <a:xfrm>
            <a:off x="457200" y="846138"/>
            <a:ext cx="8229600" cy="5280025"/>
          </a:xfrm>
        </p:spPr>
        <p:txBody>
          <a:bodyPr/>
          <a:lstStyle/>
          <a:p>
            <a:r>
              <a:rPr lang="en-US" dirty="0"/>
              <a:t>Some calorimeters are homogeneous,</a:t>
            </a:r>
            <a:br>
              <a:rPr lang="en-US" dirty="0"/>
            </a:br>
            <a:r>
              <a:rPr lang="en-US" dirty="0"/>
              <a:t>i.e. they don’t have separate absorber</a:t>
            </a:r>
            <a:br>
              <a:rPr lang="en-US" dirty="0"/>
            </a:br>
            <a:r>
              <a:rPr lang="en-US" dirty="0"/>
              <a:t>and sampler layers</a:t>
            </a:r>
            <a:br>
              <a:rPr lang="en-US" dirty="0"/>
            </a:br>
            <a:endParaRPr lang="en-US" dirty="0"/>
          </a:p>
          <a:p>
            <a:r>
              <a:rPr lang="en-US" dirty="0"/>
              <a:t>They convert the energy deposited into</a:t>
            </a:r>
            <a:br>
              <a:rPr lang="en-US" dirty="0"/>
            </a:br>
            <a:r>
              <a:rPr lang="en-US" dirty="0"/>
              <a:t>light, by either</a:t>
            </a:r>
          </a:p>
          <a:p>
            <a:pPr lvl="1"/>
            <a:r>
              <a:rPr lang="en-US" dirty="0"/>
              <a:t>Scintillation</a:t>
            </a:r>
          </a:p>
          <a:p>
            <a:pPr lvl="1"/>
            <a:r>
              <a:rPr lang="en-US" dirty="0"/>
              <a:t>Cerenkov radiation</a:t>
            </a:r>
            <a:br>
              <a:rPr lang="en-US" dirty="0"/>
            </a:br>
            <a:endParaRPr lang="en-US" dirty="0"/>
          </a:p>
          <a:p>
            <a:r>
              <a:rPr lang="en-US" dirty="0"/>
              <a:t>Either way, it’s still a statistical process</a:t>
            </a:r>
            <a:br>
              <a:rPr lang="en-US" dirty="0"/>
            </a:br>
            <a:r>
              <a:rPr lang="en-US" dirty="0"/>
              <a:t>so there is still </a:t>
            </a:r>
            <a:r>
              <a:rPr lang="en-US" dirty="0">
                <a:latin typeface="Symbol" panose="05050102010706020507" pitchFamily="18" charset="2"/>
              </a:rPr>
              <a:t>Ö</a:t>
            </a:r>
            <a:r>
              <a:rPr lang="en-US" dirty="0"/>
              <a:t>E behavior</a:t>
            </a:r>
            <a:br>
              <a:rPr lang="en-US" dirty="0"/>
            </a:br>
            <a:endParaRPr lang="en-US" dirty="0"/>
          </a:p>
          <a:p>
            <a:r>
              <a:rPr lang="en-US" dirty="0"/>
              <a:t>In general</a:t>
            </a:r>
          </a:p>
          <a:p>
            <a:pPr lvl="1"/>
            <a:r>
              <a:rPr lang="en-US" dirty="0"/>
              <a:t>These have better resolution</a:t>
            </a:r>
          </a:p>
          <a:p>
            <a:pPr lvl="1"/>
            <a:r>
              <a:rPr lang="en-US" dirty="0"/>
              <a:t>These are more expensive</a:t>
            </a:r>
          </a:p>
          <a:p>
            <a:pPr lvl="1"/>
            <a:r>
              <a:rPr lang="en-US" dirty="0"/>
              <a:t>Radiation damage can be an issue</a:t>
            </a:r>
          </a:p>
        </p:txBody>
      </p:sp>
      <p:sp>
        <p:nvSpPr>
          <p:cNvPr id="4" name="Slide Number Placeholder 3">
            <a:extLst>
              <a:ext uri="{FF2B5EF4-FFF2-40B4-BE49-F238E27FC236}">
                <a16:creationId xmlns:a16="http://schemas.microsoft.com/office/drawing/2014/main" id="{92275989-11D7-4317-9B7E-6789AB2C02BE}"/>
              </a:ext>
            </a:extLst>
          </p:cNvPr>
          <p:cNvSpPr>
            <a:spLocks noGrp="1"/>
          </p:cNvSpPr>
          <p:nvPr>
            <p:ph type="sldNum" sz="quarter" idx="12"/>
          </p:nvPr>
        </p:nvSpPr>
        <p:spPr/>
        <p:txBody>
          <a:bodyPr/>
          <a:lstStyle/>
          <a:p>
            <a:pPr>
              <a:defRPr/>
            </a:pPr>
            <a:fld id="{EB375A14-3331-4DB5-A35A-2D0EB87AA5A3}" type="slidenum">
              <a:rPr lang="en-US" altLang="en-US" smtClean="0"/>
              <a:pPr>
                <a:defRPr/>
              </a:pPr>
              <a:t>110</a:t>
            </a:fld>
            <a:endParaRPr lang="en-US" altLang="en-US"/>
          </a:p>
        </p:txBody>
      </p:sp>
      <p:pic>
        <p:nvPicPr>
          <p:cNvPr id="5" name="Picture 4">
            <a:extLst>
              <a:ext uri="{FF2B5EF4-FFF2-40B4-BE49-F238E27FC236}">
                <a16:creationId xmlns:a16="http://schemas.microsoft.com/office/drawing/2014/main" id="{E84A69AE-05EE-4C10-B37E-0553C32E7F7A}"/>
              </a:ext>
            </a:extLst>
          </p:cNvPr>
          <p:cNvPicPr>
            <a:picLocks noChangeAspect="1"/>
          </p:cNvPicPr>
          <p:nvPr/>
        </p:nvPicPr>
        <p:blipFill>
          <a:blip r:embed="rId2"/>
          <a:stretch>
            <a:fillRect/>
          </a:stretch>
        </p:blipFill>
        <p:spPr>
          <a:xfrm>
            <a:off x="4801183" y="846138"/>
            <a:ext cx="4057650" cy="2286000"/>
          </a:xfrm>
          <a:prstGeom prst="rect">
            <a:avLst/>
          </a:prstGeom>
        </p:spPr>
      </p:pic>
      <p:sp>
        <p:nvSpPr>
          <p:cNvPr id="8" name="TextBox 7">
            <a:extLst>
              <a:ext uri="{FF2B5EF4-FFF2-40B4-BE49-F238E27FC236}">
                <a16:creationId xmlns:a16="http://schemas.microsoft.com/office/drawing/2014/main" id="{DDDBEDC5-6F3A-43F9-A96F-B7A3F5AD9C03}"/>
              </a:ext>
            </a:extLst>
          </p:cNvPr>
          <p:cNvSpPr txBox="1"/>
          <p:nvPr/>
        </p:nvSpPr>
        <p:spPr>
          <a:xfrm>
            <a:off x="5673077" y="3275111"/>
            <a:ext cx="3321698" cy="307777"/>
          </a:xfrm>
          <a:prstGeom prst="rect">
            <a:avLst/>
          </a:prstGeom>
          <a:noFill/>
        </p:spPr>
        <p:txBody>
          <a:bodyPr wrap="square" rtlCol="0">
            <a:spAutoFit/>
          </a:bodyPr>
          <a:lstStyle/>
          <a:p>
            <a:r>
              <a:rPr lang="en-US" sz="1400" dirty="0"/>
              <a:t>Block from OPAL.  Uses Cerenkov radiation.</a:t>
            </a:r>
          </a:p>
        </p:txBody>
      </p:sp>
    </p:spTree>
    <p:extLst>
      <p:ext uri="{BB962C8B-B14F-4D97-AF65-F5344CB8AC3E}">
        <p14:creationId xmlns:p14="http://schemas.microsoft.com/office/powerpoint/2010/main" val="317421337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3"/>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97934A68-D9B4-4FA7-B387-B047528F3A09}" type="slidenum">
              <a:rPr lang="en-US" altLang="en-US" sz="1000" smtClean="0"/>
              <a:pPr algn="l">
                <a:spcBef>
                  <a:spcPct val="0"/>
                </a:spcBef>
                <a:buClrTx/>
                <a:buFontTx/>
                <a:buNone/>
              </a:pPr>
              <a:t>111</a:t>
            </a:fld>
            <a:endParaRPr lang="en-US" altLang="en-US" sz="1000"/>
          </a:p>
        </p:txBody>
      </p:sp>
      <p:sp>
        <p:nvSpPr>
          <p:cNvPr id="118787" name="Rectangle 2"/>
          <p:cNvSpPr>
            <a:spLocks noGrp="1" noChangeArrowheads="1"/>
          </p:cNvSpPr>
          <p:nvPr>
            <p:ph type="title"/>
          </p:nvPr>
        </p:nvSpPr>
        <p:spPr/>
        <p:txBody>
          <a:bodyPr/>
          <a:lstStyle/>
          <a:p>
            <a:pPr eaLnBrk="1" hangingPunct="1"/>
            <a:r>
              <a:rPr lang="en-US" altLang="en-US"/>
              <a:t>Fact Four: Compromise is a fact of life   </a:t>
            </a:r>
          </a:p>
        </p:txBody>
      </p:sp>
      <p:sp>
        <p:nvSpPr>
          <p:cNvPr id="118788" name="Rectangle 3"/>
          <p:cNvSpPr>
            <a:spLocks noGrp="1" noChangeArrowheads="1"/>
          </p:cNvSpPr>
          <p:nvPr>
            <p:ph type="body" idx="1"/>
          </p:nvPr>
        </p:nvSpPr>
        <p:spPr>
          <a:xfrm>
            <a:off x="317500" y="973138"/>
            <a:ext cx="7935913" cy="4368800"/>
          </a:xfrm>
        </p:spPr>
        <p:txBody>
          <a:bodyPr/>
          <a:lstStyle/>
          <a:p>
            <a:pPr eaLnBrk="1" hangingPunct="1"/>
            <a:r>
              <a:rPr lang="en-US" altLang="en-US"/>
              <a:t>Like it or not, experiments are constrained by resources</a:t>
            </a:r>
          </a:p>
          <a:p>
            <a:pPr lvl="1" eaLnBrk="1" hangingPunct="1"/>
            <a:r>
              <a:rPr lang="en-US" altLang="en-US"/>
              <a:t>Every dollar that goes into one subsystem is a dollar</a:t>
            </a:r>
            <a:br>
              <a:rPr lang="en-US" altLang="en-US"/>
            </a:br>
            <a:r>
              <a:rPr lang="en-US" altLang="en-US"/>
              <a:t>that doesn’t go into some other subsystem</a:t>
            </a:r>
          </a:p>
          <a:p>
            <a:pPr lvl="1" eaLnBrk="1" hangingPunct="1"/>
            <a:r>
              <a:rPr lang="en-US" altLang="en-US"/>
              <a:t>Every inch that goes into one subsystem is an inch</a:t>
            </a:r>
            <a:br>
              <a:rPr lang="en-US" altLang="en-US"/>
            </a:br>
            <a:r>
              <a:rPr lang="en-US" altLang="en-US"/>
              <a:t>that doesn’t go into some other subsystem</a:t>
            </a:r>
          </a:p>
          <a:p>
            <a:pPr lvl="1" eaLnBrk="1" hangingPunct="1"/>
            <a:r>
              <a:rPr lang="en-US" altLang="en-US"/>
              <a:t>A collaboration with N members can’t design an </a:t>
            </a:r>
            <a:br>
              <a:rPr lang="en-US" altLang="en-US"/>
            </a:br>
            <a:r>
              <a:rPr lang="en-US" altLang="en-US"/>
              <a:t>experiment that takes 2N members to build or operate.</a:t>
            </a:r>
          </a:p>
          <a:p>
            <a:pPr lvl="1" eaLnBrk="1" hangingPunct="1"/>
            <a:r>
              <a:rPr lang="en-US" altLang="en-US"/>
              <a:t>Industrial production capacity is finite</a:t>
            </a:r>
          </a:p>
          <a:p>
            <a:pPr lvl="2" eaLnBrk="1" hangingPunct="1"/>
            <a:r>
              <a:rPr lang="en-US" altLang="en-US"/>
              <a:t>Evidence: crystals, silicon wafers, liquid noble gasses</a:t>
            </a:r>
            <a:br>
              <a:rPr lang="en-US" altLang="en-US"/>
            </a:br>
            <a:endParaRPr lang="en-US" altLang="en-US"/>
          </a:p>
          <a:p>
            <a:pPr eaLnBrk="1" hangingPunct="1"/>
            <a:r>
              <a:rPr lang="en-US" altLang="en-US"/>
              <a:t>Most experimenters have their own ideas on the best optimization</a:t>
            </a:r>
          </a:p>
          <a:p>
            <a:pPr lvl="1" eaLnBrk="1" hangingPunct="1"/>
            <a:r>
              <a:rPr lang="en-US" altLang="en-US"/>
              <a:t>Individual interests and experience varies</a:t>
            </a:r>
          </a:p>
          <a:p>
            <a:pPr lvl="1" eaLnBrk="1" hangingPunct="1"/>
            <a:r>
              <a:rPr lang="en-US" altLang="en-US"/>
              <a:t>The goal of a collaboration is to design a detector that everyone can live with – even if no single person thinks it’s ideal.</a:t>
            </a:r>
          </a:p>
        </p:txBody>
      </p:sp>
      <p:pic>
        <p:nvPicPr>
          <p:cNvPr id="118789" name="Picture 5" descr="The image “http://www.travisstanley.net/images/compromise.gif”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6850" y="265113"/>
            <a:ext cx="2473325"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Number Placeholder 2"/>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FCE83D63-422A-4FA4-A26B-A04C5AEFC93E}" type="slidenum">
              <a:rPr lang="en-US" altLang="en-US" sz="1000" smtClean="0"/>
              <a:pPr algn="l">
                <a:spcBef>
                  <a:spcPct val="0"/>
                </a:spcBef>
                <a:buClrTx/>
                <a:buFontTx/>
                <a:buNone/>
              </a:pPr>
              <a:t>112</a:t>
            </a:fld>
            <a:endParaRPr lang="en-US" altLang="en-US" sz="1000"/>
          </a:p>
        </p:txBody>
      </p:sp>
      <p:sp>
        <p:nvSpPr>
          <p:cNvPr id="122883" name="Rectangle 2"/>
          <p:cNvSpPr>
            <a:spLocks noGrp="1" noChangeArrowheads="1"/>
          </p:cNvSpPr>
          <p:nvPr>
            <p:ph type="title"/>
          </p:nvPr>
        </p:nvSpPr>
        <p:spPr>
          <a:xfrm>
            <a:off x="339725" y="330200"/>
            <a:ext cx="7954963" cy="649288"/>
          </a:xfrm>
        </p:spPr>
        <p:txBody>
          <a:bodyPr/>
          <a:lstStyle/>
          <a:p>
            <a:pPr eaLnBrk="1" hangingPunct="1"/>
            <a:r>
              <a:rPr lang="en-US" altLang="en-US"/>
              <a:t>Muon Detection:</a:t>
            </a:r>
            <a:br>
              <a:rPr lang="en-US" altLang="en-US"/>
            </a:br>
            <a:r>
              <a:rPr lang="en-US" altLang="en-US"/>
              <a:t>The Iron Ball</a:t>
            </a:r>
          </a:p>
        </p:txBody>
      </p:sp>
      <p:pic>
        <p:nvPicPr>
          <p:cNvPr id="122884" name="Picture 8" descr="http://www.precisionballs.com/IMAGES/GiantBall1.gif"/>
          <p:cNvPicPr>
            <a:picLocks noChangeAspect="1" noChangeArrowheads="1"/>
          </p:cNvPicPr>
          <p:nvPr/>
        </p:nvPicPr>
        <p:blipFill>
          <a:blip r:embed="rId2">
            <a:extLst>
              <a:ext uri="{28A0092B-C50C-407E-A947-70E740481C1C}">
                <a14:useLocalDpi xmlns:a14="http://schemas.microsoft.com/office/drawing/2010/main" val="0"/>
              </a:ext>
            </a:extLst>
          </a:blip>
          <a:srcRect b="19450"/>
          <a:stretch>
            <a:fillRect/>
          </a:stretch>
        </p:blipFill>
        <p:spPr bwMode="auto">
          <a:xfrm>
            <a:off x="3105150" y="252413"/>
            <a:ext cx="5530850" cy="568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Number Placeholder 3"/>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6CFE0979-460C-40E5-9DDB-B2151893F991}" type="slidenum">
              <a:rPr lang="en-US" altLang="en-US" sz="1000" smtClean="0"/>
              <a:pPr algn="l">
                <a:spcBef>
                  <a:spcPct val="0"/>
                </a:spcBef>
                <a:buClrTx/>
                <a:buFontTx/>
                <a:buNone/>
              </a:pPr>
              <a:t>113</a:t>
            </a:fld>
            <a:endParaRPr lang="en-US" altLang="en-US" sz="1000"/>
          </a:p>
        </p:txBody>
      </p:sp>
      <p:sp>
        <p:nvSpPr>
          <p:cNvPr id="123907" name="Rectangle 16"/>
          <p:cNvSpPr>
            <a:spLocks noChangeArrowheads="1"/>
          </p:cNvSpPr>
          <p:nvPr/>
        </p:nvSpPr>
        <p:spPr bwMode="auto">
          <a:xfrm>
            <a:off x="1936750" y="3092450"/>
            <a:ext cx="4854575" cy="29591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spcBef>
                <a:spcPct val="0"/>
              </a:spcBef>
              <a:buClrTx/>
              <a:buFontTx/>
              <a:buNone/>
            </a:pPr>
            <a:endParaRPr lang="en-US" altLang="en-US"/>
          </a:p>
        </p:txBody>
      </p:sp>
      <p:sp>
        <p:nvSpPr>
          <p:cNvPr id="123908" name="Rectangle 2"/>
          <p:cNvSpPr>
            <a:spLocks noGrp="1" noChangeArrowheads="1"/>
          </p:cNvSpPr>
          <p:nvPr>
            <p:ph type="title"/>
          </p:nvPr>
        </p:nvSpPr>
        <p:spPr/>
        <p:txBody>
          <a:bodyPr/>
          <a:lstStyle/>
          <a:p>
            <a:pPr eaLnBrk="1" hangingPunct="1"/>
            <a:r>
              <a:rPr lang="en-US" altLang="en-US"/>
              <a:t>What Is The Iron Ball?</a:t>
            </a:r>
          </a:p>
        </p:txBody>
      </p:sp>
      <p:sp>
        <p:nvSpPr>
          <p:cNvPr id="123909" name="Rectangle 3"/>
          <p:cNvSpPr>
            <a:spLocks noGrp="1" noChangeArrowheads="1"/>
          </p:cNvSpPr>
          <p:nvPr>
            <p:ph type="body" idx="1"/>
          </p:nvPr>
        </p:nvSpPr>
        <p:spPr>
          <a:xfrm>
            <a:off x="346075" y="1400175"/>
            <a:ext cx="7935913" cy="1298575"/>
          </a:xfrm>
        </p:spPr>
        <p:txBody>
          <a:bodyPr/>
          <a:lstStyle/>
          <a:p>
            <a:pPr eaLnBrk="1" hangingPunct="1"/>
            <a:r>
              <a:rPr lang="en-US" altLang="en-US"/>
              <a:t>Suppose you wanted a detector to look for a very heavy (800 GeV) Higgs via the decay H →</a:t>
            </a:r>
            <a:r>
              <a:rPr lang="en-US" altLang="en-US">
                <a:latin typeface="MS Shell Dlg" panose="020B0604020202020204" pitchFamily="34" charset="0"/>
              </a:rPr>
              <a:t> </a:t>
            </a:r>
            <a:r>
              <a:rPr lang="en-US" altLang="en-US"/>
              <a:t>ZZ followed by Z → </a:t>
            </a:r>
            <a:r>
              <a:rPr lang="en-US" altLang="en-US">
                <a:latin typeface="Symbol" panose="05050102010706020507" pitchFamily="18" charset="2"/>
              </a:rPr>
              <a:t>mm</a:t>
            </a:r>
            <a:r>
              <a:rPr lang="en-US" altLang="en-US"/>
              <a:t> (both Z’s) </a:t>
            </a:r>
          </a:p>
          <a:p>
            <a:pPr lvl="1" eaLnBrk="1" hangingPunct="1"/>
            <a:r>
              <a:rPr lang="en-US" altLang="en-US"/>
              <a:t>This is a very rare process → increase the luminosity</a:t>
            </a:r>
          </a:p>
          <a:p>
            <a:pPr lvl="1" eaLnBrk="1" hangingPunct="1"/>
            <a:r>
              <a:rPr lang="en-US" altLang="en-US"/>
              <a:t>Handle this increased luminosity by only looking at muons:</a:t>
            </a:r>
          </a:p>
        </p:txBody>
      </p:sp>
      <p:sp>
        <p:nvSpPr>
          <p:cNvPr id="123910" name="Oval 6"/>
          <p:cNvSpPr>
            <a:spLocks noChangeArrowheads="1"/>
          </p:cNvSpPr>
          <p:nvPr/>
        </p:nvSpPr>
        <p:spPr bwMode="auto">
          <a:xfrm>
            <a:off x="3722688" y="3967163"/>
            <a:ext cx="1250950" cy="1116012"/>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123911" name="Rectangle 7"/>
          <p:cNvSpPr>
            <a:spLocks noChangeArrowheads="1"/>
          </p:cNvSpPr>
          <p:nvPr/>
        </p:nvSpPr>
        <p:spPr bwMode="auto">
          <a:xfrm>
            <a:off x="2114550" y="3187700"/>
            <a:ext cx="4464050" cy="889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123912" name="Rectangle 9"/>
          <p:cNvSpPr>
            <a:spLocks noChangeArrowheads="1"/>
          </p:cNvSpPr>
          <p:nvPr/>
        </p:nvSpPr>
        <p:spPr bwMode="auto">
          <a:xfrm>
            <a:off x="2674938" y="3487738"/>
            <a:ext cx="3355975" cy="889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123913" name="Rectangle 12"/>
          <p:cNvSpPr>
            <a:spLocks noChangeArrowheads="1"/>
          </p:cNvSpPr>
          <p:nvPr/>
        </p:nvSpPr>
        <p:spPr bwMode="auto">
          <a:xfrm>
            <a:off x="3255963" y="3776663"/>
            <a:ext cx="2203450" cy="889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123914" name="Rectangle 13"/>
          <p:cNvSpPr>
            <a:spLocks noChangeArrowheads="1"/>
          </p:cNvSpPr>
          <p:nvPr/>
        </p:nvSpPr>
        <p:spPr bwMode="auto">
          <a:xfrm rot="10800000">
            <a:off x="2112963" y="5848350"/>
            <a:ext cx="4464050" cy="889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123915" name="Rectangle 14"/>
          <p:cNvSpPr>
            <a:spLocks noChangeArrowheads="1"/>
          </p:cNvSpPr>
          <p:nvPr/>
        </p:nvSpPr>
        <p:spPr bwMode="auto">
          <a:xfrm rot="10800000">
            <a:off x="2674938" y="5556250"/>
            <a:ext cx="3355975" cy="889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123916" name="Rectangle 15"/>
          <p:cNvSpPr>
            <a:spLocks noChangeArrowheads="1"/>
          </p:cNvSpPr>
          <p:nvPr/>
        </p:nvSpPr>
        <p:spPr bwMode="auto">
          <a:xfrm rot="10800000">
            <a:off x="3249613" y="5273675"/>
            <a:ext cx="2203450" cy="889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123917" name="Rectangle 20"/>
          <p:cNvSpPr>
            <a:spLocks noChangeArrowheads="1"/>
          </p:cNvSpPr>
          <p:nvPr/>
        </p:nvSpPr>
        <p:spPr bwMode="auto">
          <a:xfrm>
            <a:off x="3676650" y="4470400"/>
            <a:ext cx="1330325" cy="889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123918" name="Line 21"/>
          <p:cNvSpPr>
            <a:spLocks noChangeShapeType="1"/>
          </p:cNvSpPr>
          <p:nvPr/>
        </p:nvSpPr>
        <p:spPr bwMode="auto">
          <a:xfrm flipV="1">
            <a:off x="1524000" y="4508500"/>
            <a:ext cx="2759075" cy="317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3919" name="Line 22"/>
          <p:cNvSpPr>
            <a:spLocks noChangeShapeType="1"/>
          </p:cNvSpPr>
          <p:nvPr/>
        </p:nvSpPr>
        <p:spPr bwMode="auto">
          <a:xfrm flipH="1">
            <a:off x="4410075" y="4505325"/>
            <a:ext cx="27305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3920" name="Line 24"/>
          <p:cNvSpPr>
            <a:spLocks noChangeShapeType="1"/>
          </p:cNvSpPr>
          <p:nvPr/>
        </p:nvSpPr>
        <p:spPr bwMode="auto">
          <a:xfrm flipV="1">
            <a:off x="4346575" y="4222750"/>
            <a:ext cx="257175" cy="282575"/>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3921" name="Line 25"/>
          <p:cNvSpPr>
            <a:spLocks noChangeShapeType="1"/>
          </p:cNvSpPr>
          <p:nvPr/>
        </p:nvSpPr>
        <p:spPr bwMode="auto">
          <a:xfrm flipV="1">
            <a:off x="4337050" y="4375150"/>
            <a:ext cx="419100" cy="136525"/>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3922" name="Line 26"/>
          <p:cNvSpPr>
            <a:spLocks noChangeShapeType="1"/>
          </p:cNvSpPr>
          <p:nvPr/>
        </p:nvSpPr>
        <p:spPr bwMode="auto">
          <a:xfrm flipH="1">
            <a:off x="4073525" y="4518025"/>
            <a:ext cx="266700" cy="38735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3923" name="Line 27"/>
          <p:cNvSpPr>
            <a:spLocks noChangeShapeType="1"/>
          </p:cNvSpPr>
          <p:nvPr/>
        </p:nvSpPr>
        <p:spPr bwMode="auto">
          <a:xfrm>
            <a:off x="4337050" y="4518025"/>
            <a:ext cx="180975" cy="238125"/>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3924" name="Line 28"/>
          <p:cNvSpPr>
            <a:spLocks noChangeShapeType="1"/>
          </p:cNvSpPr>
          <p:nvPr/>
        </p:nvSpPr>
        <p:spPr bwMode="auto">
          <a:xfrm flipH="1">
            <a:off x="4229100" y="4518025"/>
            <a:ext cx="98425" cy="396875"/>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3925" name="Line 29"/>
          <p:cNvSpPr>
            <a:spLocks noChangeShapeType="1"/>
          </p:cNvSpPr>
          <p:nvPr/>
        </p:nvSpPr>
        <p:spPr bwMode="auto">
          <a:xfrm flipH="1" flipV="1">
            <a:off x="4060825" y="4194175"/>
            <a:ext cx="266700" cy="31115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3926" name="Freeform 31"/>
          <p:cNvSpPr>
            <a:spLocks/>
          </p:cNvSpPr>
          <p:nvPr/>
        </p:nvSpPr>
        <p:spPr bwMode="auto">
          <a:xfrm>
            <a:off x="4137025" y="2878138"/>
            <a:ext cx="1403350" cy="1693862"/>
          </a:xfrm>
          <a:custGeom>
            <a:avLst/>
            <a:gdLst>
              <a:gd name="T0" fmla="*/ 2147483646 w 884"/>
              <a:gd name="T1" fmla="*/ 2147483646 h 1067"/>
              <a:gd name="T2" fmla="*/ 2147483646 w 884"/>
              <a:gd name="T3" fmla="*/ 2147483646 h 1067"/>
              <a:gd name="T4" fmla="*/ 2147483646 w 884"/>
              <a:gd name="T5" fmla="*/ 2147483646 h 1067"/>
              <a:gd name="T6" fmla="*/ 2147483646 w 884"/>
              <a:gd name="T7" fmla="*/ 0 h 10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84" h="1067">
                <a:moveTo>
                  <a:pt x="147" y="1067"/>
                </a:moveTo>
                <a:cubicBezTo>
                  <a:pt x="73" y="947"/>
                  <a:pt x="0" y="827"/>
                  <a:pt x="11" y="686"/>
                </a:cubicBezTo>
                <a:cubicBezTo>
                  <a:pt x="22" y="545"/>
                  <a:pt x="70" y="334"/>
                  <a:pt x="215" y="220"/>
                </a:cubicBezTo>
                <a:cubicBezTo>
                  <a:pt x="360" y="106"/>
                  <a:pt x="772" y="37"/>
                  <a:pt x="884" y="0"/>
                </a:cubicBezTo>
              </a:path>
            </a:pathLst>
          </a:custGeom>
          <a:noFill/>
          <a:ln w="38100" cap="flat" cmpd="sng">
            <a:solidFill>
              <a:srgbClr val="114FFB"/>
            </a:solidFill>
            <a:prstDash val="solid"/>
            <a:round/>
            <a:headEn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3927" name="Text Box 33"/>
          <p:cNvSpPr txBox="1">
            <a:spLocks noChangeArrowheads="1"/>
          </p:cNvSpPr>
          <p:nvPr/>
        </p:nvSpPr>
        <p:spPr bwMode="auto">
          <a:xfrm>
            <a:off x="5599113" y="3709988"/>
            <a:ext cx="1077912" cy="274637"/>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en-US" altLang="en-US" sz="1200"/>
              <a:t>B-field region</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Number Placeholder 3"/>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63064FBA-087B-4226-BFBF-F7E736711F7B}" type="slidenum">
              <a:rPr lang="en-US" altLang="en-US" sz="1000" smtClean="0"/>
              <a:pPr algn="l">
                <a:spcBef>
                  <a:spcPct val="0"/>
                </a:spcBef>
                <a:buClrTx/>
                <a:buFontTx/>
                <a:buNone/>
              </a:pPr>
              <a:t>114</a:t>
            </a:fld>
            <a:endParaRPr lang="en-US" altLang="en-US" sz="1000"/>
          </a:p>
        </p:txBody>
      </p:sp>
      <p:sp>
        <p:nvSpPr>
          <p:cNvPr id="124931" name="Rectangle 2"/>
          <p:cNvSpPr>
            <a:spLocks noGrp="1" noChangeArrowheads="1"/>
          </p:cNvSpPr>
          <p:nvPr>
            <p:ph type="title"/>
          </p:nvPr>
        </p:nvSpPr>
        <p:spPr/>
        <p:txBody>
          <a:bodyPr/>
          <a:lstStyle/>
          <a:p>
            <a:pPr eaLnBrk="1" hangingPunct="1"/>
            <a:r>
              <a:rPr lang="en-US" altLang="en-US"/>
              <a:t>CMS Muon Detectors</a:t>
            </a:r>
          </a:p>
        </p:txBody>
      </p:sp>
      <p:sp>
        <p:nvSpPr>
          <p:cNvPr id="124932" name="Rectangle 3"/>
          <p:cNvSpPr>
            <a:spLocks noGrp="1" noChangeArrowheads="1"/>
          </p:cNvSpPr>
          <p:nvPr>
            <p:ph type="body" idx="1"/>
          </p:nvPr>
        </p:nvSpPr>
        <p:spPr>
          <a:xfrm>
            <a:off x="6170613" y="2482850"/>
            <a:ext cx="2876550" cy="3495675"/>
          </a:xfrm>
        </p:spPr>
        <p:txBody>
          <a:bodyPr/>
          <a:lstStyle/>
          <a:p>
            <a:pPr eaLnBrk="1" hangingPunct="1"/>
            <a:r>
              <a:rPr lang="en-US" altLang="en-US"/>
              <a:t>CMS uses the return field of their central solenoid to measure muon momenta</a:t>
            </a:r>
          </a:p>
          <a:p>
            <a:pPr eaLnBrk="1" hangingPunct="1"/>
            <a:r>
              <a:rPr lang="en-US" altLang="en-US"/>
              <a:t>Four planes of detector stations inside the steel measure the muon’s tracks.</a:t>
            </a:r>
          </a:p>
          <a:p>
            <a:pPr eaLnBrk="1" hangingPunct="1"/>
            <a:r>
              <a:rPr lang="en-US" altLang="en-US"/>
              <a:t>Low p</a:t>
            </a:r>
            <a:r>
              <a:rPr lang="en-US" altLang="en-US" baseline="-25000"/>
              <a:t>T</a:t>
            </a:r>
            <a:r>
              <a:rPr lang="en-US" altLang="en-US"/>
              <a:t> muons range out in the steel, providing an additional measurement.</a:t>
            </a:r>
          </a:p>
        </p:txBody>
      </p:sp>
      <p:pic>
        <p:nvPicPr>
          <p:cNvPr id="124933" name="Picture 4" descr="http://www.uscms.org/LPC/logos/CMS_logo_co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8575" y="236538"/>
            <a:ext cx="2197100" cy="219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4" name="Picture 10" descr="http://cms.cern.ch/staticimages/cm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288" y="692150"/>
            <a:ext cx="6016625" cy="542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Number Placeholder 3"/>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BCAFDE12-7DE6-4546-A887-73866E44AAB3}" type="slidenum">
              <a:rPr lang="en-US" altLang="en-US" sz="1000" smtClean="0"/>
              <a:pPr algn="l">
                <a:spcBef>
                  <a:spcPct val="0"/>
                </a:spcBef>
                <a:buClrTx/>
                <a:buFontTx/>
                <a:buNone/>
              </a:pPr>
              <a:t>115</a:t>
            </a:fld>
            <a:endParaRPr lang="en-US" altLang="en-US" sz="1000"/>
          </a:p>
        </p:txBody>
      </p:sp>
      <p:pic>
        <p:nvPicPr>
          <p:cNvPr id="125955" name="Picture 7" descr="http://physics.bu.edu/ATLAS/ATLAS-info/Graphics/ATLAS_xy.muo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915988"/>
            <a:ext cx="4572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6" name="Picture 5" descr="http://physics.bu.edu/ATLAS/ATLAS-info/Graphics/shank-trgsc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8963" y="674688"/>
            <a:ext cx="4745037" cy="352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7" name="Rectangle 2"/>
          <p:cNvSpPr>
            <a:spLocks noGrp="1" noChangeArrowheads="1"/>
          </p:cNvSpPr>
          <p:nvPr>
            <p:ph type="title"/>
          </p:nvPr>
        </p:nvSpPr>
        <p:spPr/>
        <p:txBody>
          <a:bodyPr/>
          <a:lstStyle/>
          <a:p>
            <a:pPr eaLnBrk="1" hangingPunct="1"/>
            <a:r>
              <a:rPr lang="en-US" altLang="en-US"/>
              <a:t>The ATLAS Muon Spectrometer</a:t>
            </a:r>
          </a:p>
        </p:txBody>
      </p:sp>
      <p:sp>
        <p:nvSpPr>
          <p:cNvPr id="125958" name="Text Box 8"/>
          <p:cNvSpPr txBox="1">
            <a:spLocks noChangeArrowheads="1"/>
          </p:cNvSpPr>
          <p:nvPr/>
        </p:nvSpPr>
        <p:spPr bwMode="auto">
          <a:xfrm>
            <a:off x="0" y="6053138"/>
            <a:ext cx="3225800" cy="2444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sz="1000"/>
              <a:t>Pictures from Jim Shank, Boston University</a:t>
            </a:r>
          </a:p>
        </p:txBody>
      </p:sp>
      <p:sp>
        <p:nvSpPr>
          <p:cNvPr id="125959" name="Text Box 9"/>
          <p:cNvSpPr txBox="1">
            <a:spLocks noChangeArrowheads="1"/>
          </p:cNvSpPr>
          <p:nvPr/>
        </p:nvSpPr>
        <p:spPr bwMode="auto">
          <a:xfrm>
            <a:off x="1571625" y="5684838"/>
            <a:ext cx="1608138" cy="3048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sz="1400"/>
              <a:t>Beam’s eye view</a:t>
            </a:r>
          </a:p>
        </p:txBody>
      </p:sp>
      <p:sp>
        <p:nvSpPr>
          <p:cNvPr id="125960" name="Text Box 10"/>
          <p:cNvSpPr txBox="1">
            <a:spLocks noChangeArrowheads="1"/>
          </p:cNvSpPr>
          <p:nvPr/>
        </p:nvSpPr>
        <p:spPr bwMode="auto">
          <a:xfrm>
            <a:off x="4770438" y="4016375"/>
            <a:ext cx="3695700" cy="51752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sz="1400"/>
              <a:t>How muon trajectories bend in the magnetic field of the toroids.</a:t>
            </a:r>
          </a:p>
        </p:txBody>
      </p:sp>
      <p:sp>
        <p:nvSpPr>
          <p:cNvPr id="125961" name="Text Box 11"/>
          <p:cNvSpPr txBox="1">
            <a:spLocks noChangeArrowheads="1"/>
          </p:cNvSpPr>
          <p:nvPr/>
        </p:nvSpPr>
        <p:spPr bwMode="auto">
          <a:xfrm>
            <a:off x="4667250" y="5360988"/>
            <a:ext cx="4343400" cy="777875"/>
          </a:xfrm>
          <a:prstGeom prst="rect">
            <a:avLst/>
          </a:prstGeom>
          <a:solidFill>
            <a:srgbClr val="C0C0C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sz="1500"/>
              <a:t>Energy stored in the magnetic field is ~1.2 GJ.  </a:t>
            </a:r>
            <a:br>
              <a:rPr lang="en-US" altLang="en-US" sz="1500"/>
            </a:br>
            <a:br>
              <a:rPr lang="en-US" altLang="en-US" sz="1500"/>
            </a:br>
            <a:r>
              <a:rPr lang="en-US" altLang="en-US" sz="1500"/>
              <a:t>Energy stored in a lightning bolt is ~1.5 GJ.</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Number Placeholder 3"/>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C7831360-08E1-40B2-B36D-7A236520BE23}" type="slidenum">
              <a:rPr lang="en-US" altLang="en-US" sz="1000" smtClean="0"/>
              <a:pPr algn="l">
                <a:spcBef>
                  <a:spcPct val="0"/>
                </a:spcBef>
                <a:buClrTx/>
                <a:buFontTx/>
                <a:buNone/>
              </a:pPr>
              <a:t>116</a:t>
            </a:fld>
            <a:endParaRPr lang="en-US" altLang="en-US" sz="1000"/>
          </a:p>
        </p:txBody>
      </p:sp>
      <p:sp>
        <p:nvSpPr>
          <p:cNvPr id="126979" name="Rectangle 2"/>
          <p:cNvSpPr>
            <a:spLocks noGrp="1" noChangeArrowheads="1"/>
          </p:cNvSpPr>
          <p:nvPr>
            <p:ph type="title"/>
          </p:nvPr>
        </p:nvSpPr>
        <p:spPr/>
        <p:txBody>
          <a:bodyPr/>
          <a:lstStyle/>
          <a:p>
            <a:pPr eaLnBrk="1" hangingPunct="1"/>
            <a:r>
              <a:rPr lang="en-US" altLang="en-US"/>
              <a:t>Comparing Design Philosophies</a:t>
            </a:r>
          </a:p>
        </p:txBody>
      </p:sp>
      <p:sp>
        <p:nvSpPr>
          <p:cNvPr id="126980" name="Rectangle 3"/>
          <p:cNvSpPr>
            <a:spLocks noGrp="1" noChangeArrowheads="1"/>
          </p:cNvSpPr>
          <p:nvPr>
            <p:ph type="body" idx="1"/>
          </p:nvPr>
        </p:nvSpPr>
        <p:spPr>
          <a:xfrm>
            <a:off x="360363" y="1020763"/>
            <a:ext cx="5156200" cy="4368800"/>
          </a:xfrm>
        </p:spPr>
        <p:txBody>
          <a:bodyPr/>
          <a:lstStyle/>
          <a:p>
            <a:pPr eaLnBrk="1" hangingPunct="1"/>
            <a:r>
              <a:rPr lang="en-US" altLang="en-US"/>
              <a:t>CMS uses as their magnetic field the return field through the iron</a:t>
            </a:r>
          </a:p>
          <a:p>
            <a:pPr lvl="1" eaLnBrk="1" hangingPunct="1"/>
            <a:r>
              <a:rPr lang="en-US" altLang="en-US"/>
              <a:t>Allows one to go to large fields…</a:t>
            </a:r>
          </a:p>
          <a:p>
            <a:pPr lvl="1" eaLnBrk="1" hangingPunct="1"/>
            <a:r>
              <a:rPr lang="en-US" altLang="en-US"/>
              <a:t>…which means small radii…  (Figure of merit is BL</a:t>
            </a:r>
            <a:r>
              <a:rPr lang="en-US" altLang="en-US" baseline="30000"/>
              <a:t>2</a:t>
            </a:r>
            <a:r>
              <a:rPr lang="en-US" altLang="en-US"/>
              <a:t>)</a:t>
            </a:r>
          </a:p>
          <a:p>
            <a:pPr lvl="1" eaLnBrk="1" hangingPunct="1"/>
            <a:r>
              <a:rPr lang="en-US" altLang="en-US"/>
              <a:t>…which means that their calorimeter can be small (and expensive per unit volume).</a:t>
            </a:r>
            <a:br>
              <a:rPr lang="en-US" altLang="en-US"/>
            </a:br>
            <a:br>
              <a:rPr lang="en-US" altLang="en-US"/>
            </a:br>
            <a:endParaRPr lang="en-US" altLang="en-US"/>
          </a:p>
          <a:p>
            <a:pPr eaLnBrk="1" hangingPunct="1"/>
            <a:r>
              <a:rPr lang="en-US" altLang="en-US"/>
              <a:t>ATLAS uses air core toroids</a:t>
            </a:r>
          </a:p>
          <a:p>
            <a:pPr lvl="1" eaLnBrk="1" hangingPunct="1"/>
            <a:r>
              <a:rPr lang="en-US" altLang="en-US"/>
              <a:t>Very good resolution at high momentum</a:t>
            </a:r>
          </a:p>
          <a:p>
            <a:pPr lvl="2" eaLnBrk="1" hangingPunct="1"/>
            <a:r>
              <a:rPr lang="en-US" altLang="en-US"/>
              <a:t>Up to ~TeV scale muons</a:t>
            </a:r>
          </a:p>
          <a:p>
            <a:pPr lvl="1" eaLnBrk="1" hangingPunct="1"/>
            <a:r>
              <a:rPr lang="en-US" altLang="en-US"/>
              <a:t>Requires a lot of space</a:t>
            </a:r>
          </a:p>
          <a:p>
            <a:pPr lvl="1" eaLnBrk="1" hangingPunct="1"/>
            <a:endParaRPr lang="en-US" altLang="en-US"/>
          </a:p>
        </p:txBody>
      </p:sp>
      <p:sp>
        <p:nvSpPr>
          <p:cNvPr id="126981" name="AutoShape 4"/>
          <p:cNvSpPr>
            <a:spLocks/>
          </p:cNvSpPr>
          <p:nvPr/>
        </p:nvSpPr>
        <p:spPr bwMode="auto">
          <a:xfrm>
            <a:off x="5778500" y="1119188"/>
            <a:ext cx="798513" cy="2224087"/>
          </a:xfrm>
          <a:prstGeom prst="rightBrace">
            <a:avLst>
              <a:gd name="adj1" fmla="val 23211"/>
              <a:gd name="adj2" fmla="val 50000"/>
            </a:avLst>
          </a:prstGeom>
          <a:noFill/>
          <a:ln w="38100">
            <a:solidFill>
              <a:schemeClr val="tx1"/>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126982" name="AutoShape 5"/>
          <p:cNvSpPr>
            <a:spLocks/>
          </p:cNvSpPr>
          <p:nvPr/>
        </p:nvSpPr>
        <p:spPr bwMode="auto">
          <a:xfrm>
            <a:off x="5711825" y="3686175"/>
            <a:ext cx="798513" cy="1709738"/>
          </a:xfrm>
          <a:prstGeom prst="rightBrace">
            <a:avLst>
              <a:gd name="adj1" fmla="val 17843"/>
              <a:gd name="adj2" fmla="val 50000"/>
            </a:avLst>
          </a:prstGeom>
          <a:noFill/>
          <a:ln w="38100">
            <a:solidFill>
              <a:schemeClr val="tx1"/>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126983" name="Text Box 6"/>
          <p:cNvSpPr txBox="1">
            <a:spLocks noChangeArrowheads="1"/>
          </p:cNvSpPr>
          <p:nvPr/>
        </p:nvSpPr>
        <p:spPr bwMode="auto">
          <a:xfrm>
            <a:off x="7113588" y="1730375"/>
            <a:ext cx="493712" cy="7016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en-US" altLang="en-US" sz="4000" i="1">
                <a:latin typeface="Times New Roman" panose="02020603050405020304" pitchFamily="18" charset="0"/>
              </a:rPr>
              <a:t>B</a:t>
            </a:r>
          </a:p>
        </p:txBody>
      </p:sp>
      <p:sp>
        <p:nvSpPr>
          <p:cNvPr id="126984" name="Text Box 7"/>
          <p:cNvSpPr txBox="1">
            <a:spLocks noChangeArrowheads="1"/>
          </p:cNvSpPr>
          <p:nvPr/>
        </p:nvSpPr>
        <p:spPr bwMode="auto">
          <a:xfrm>
            <a:off x="7112000" y="4170363"/>
            <a:ext cx="779463" cy="7016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en-US" altLang="en-US" sz="4000" i="1">
                <a:latin typeface="Times New Roman" panose="02020603050405020304" pitchFamily="18" charset="0"/>
              </a:rPr>
              <a:t>L</a:t>
            </a:r>
            <a:r>
              <a:rPr lang="en-US" altLang="en-US" sz="4000" i="1" baseline="30000">
                <a:latin typeface="Times New Roman" panose="02020603050405020304" pitchFamily="18" charset="0"/>
              </a:rPr>
              <a:t>2</a:t>
            </a:r>
            <a:r>
              <a:rPr lang="en-US" altLang="en-US" sz="4000"/>
              <a:t> </a:t>
            </a:r>
          </a:p>
        </p:txBody>
      </p:sp>
      <p:sp>
        <p:nvSpPr>
          <p:cNvPr id="126985" name="Text Box 8"/>
          <p:cNvSpPr txBox="1">
            <a:spLocks noChangeArrowheads="1"/>
          </p:cNvSpPr>
          <p:nvPr/>
        </p:nvSpPr>
        <p:spPr bwMode="auto">
          <a:xfrm>
            <a:off x="190500" y="5522913"/>
            <a:ext cx="8753475" cy="64135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a:t>Neither experiment is an iron ball, but elements of the iron ball design influenced both detectors.</a:t>
            </a:r>
          </a:p>
        </p:txBody>
      </p:sp>
      <p:sp>
        <p:nvSpPr>
          <p:cNvPr id="126986" name="Text Box 9"/>
          <p:cNvSpPr txBox="1">
            <a:spLocks noChangeArrowheads="1"/>
          </p:cNvSpPr>
          <p:nvPr/>
        </p:nvSpPr>
        <p:spPr bwMode="auto">
          <a:xfrm>
            <a:off x="6670675" y="757238"/>
            <a:ext cx="1428750" cy="3667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en-US" altLang="en-US" u="sng"/>
              <a:t>Emphasizes</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Number Placeholder 3"/>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F8C3AEA1-FE25-4009-BC4F-B041DE05DD82}" type="slidenum">
              <a:rPr lang="en-US" altLang="en-US" sz="1000" smtClean="0"/>
              <a:pPr algn="l">
                <a:spcBef>
                  <a:spcPct val="0"/>
                </a:spcBef>
                <a:buClrTx/>
                <a:buFontTx/>
                <a:buNone/>
              </a:pPr>
              <a:t>117</a:t>
            </a:fld>
            <a:endParaRPr lang="en-US" altLang="en-US" sz="1000"/>
          </a:p>
        </p:txBody>
      </p:sp>
      <p:sp>
        <p:nvSpPr>
          <p:cNvPr id="128003" name="Rectangle 2"/>
          <p:cNvSpPr>
            <a:spLocks noGrp="1" noChangeArrowheads="1"/>
          </p:cNvSpPr>
          <p:nvPr>
            <p:ph type="title"/>
          </p:nvPr>
        </p:nvSpPr>
        <p:spPr/>
        <p:txBody>
          <a:bodyPr/>
          <a:lstStyle/>
          <a:p>
            <a:pPr eaLnBrk="1" hangingPunct="1"/>
            <a:r>
              <a:rPr lang="en-US" altLang="en-US" dirty="0"/>
              <a:t>Anticipated Muon Backgrounds</a:t>
            </a:r>
          </a:p>
        </p:txBody>
      </p:sp>
      <p:sp>
        <p:nvSpPr>
          <p:cNvPr id="128004" name="Rectangle 4"/>
          <p:cNvSpPr>
            <a:spLocks noGrp="1" noChangeArrowheads="1"/>
          </p:cNvSpPr>
          <p:nvPr>
            <p:ph type="body" idx="1"/>
          </p:nvPr>
        </p:nvSpPr>
        <p:spPr>
          <a:xfrm>
            <a:off x="279400" y="955675"/>
            <a:ext cx="2798763" cy="4922838"/>
          </a:xfrm>
        </p:spPr>
        <p:txBody>
          <a:bodyPr/>
          <a:lstStyle/>
          <a:p>
            <a:pPr eaLnBrk="1" hangingPunct="1"/>
            <a:r>
              <a:rPr lang="en-US" altLang="en-US" dirty="0"/>
              <a:t>The main background to muons is other muons</a:t>
            </a:r>
            <a:br>
              <a:rPr lang="en-US" altLang="en-US" dirty="0"/>
            </a:br>
            <a:endParaRPr lang="en-US" altLang="en-US" dirty="0"/>
          </a:p>
          <a:p>
            <a:pPr eaLnBrk="1" hangingPunct="1"/>
            <a:r>
              <a:rPr lang="en-US" altLang="en-US" dirty="0"/>
              <a:t>What I mean is the main background to muons are muons from a source we are not particularly interested in.</a:t>
            </a:r>
          </a:p>
          <a:p>
            <a:pPr lvl="1" eaLnBrk="1" hangingPunct="1"/>
            <a:r>
              <a:rPr lang="en-US" altLang="en-US" dirty="0"/>
              <a:t>Example: pion or kaon decays</a:t>
            </a:r>
            <a:br>
              <a:rPr lang="en-US" altLang="en-US" dirty="0"/>
            </a:br>
            <a:endParaRPr lang="en-US" altLang="en-US" dirty="0"/>
          </a:p>
          <a:p>
            <a:pPr eaLnBrk="1" hangingPunct="1"/>
            <a:r>
              <a:rPr lang="en-US" altLang="en-US" dirty="0"/>
              <a:t>Improving purity beyond ATLAS or CMS hardly helps.</a:t>
            </a:r>
            <a:br>
              <a:rPr lang="en-US" altLang="en-US" dirty="0"/>
            </a:br>
            <a:endParaRPr lang="en-US" altLang="en-US" dirty="0"/>
          </a:p>
        </p:txBody>
      </p:sp>
      <p:pic>
        <p:nvPicPr>
          <p:cNvPr id="12800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3913" y="852488"/>
            <a:ext cx="5591175" cy="47371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8006" name="Text Box 5"/>
          <p:cNvSpPr txBox="1">
            <a:spLocks noChangeArrowheads="1"/>
          </p:cNvSpPr>
          <p:nvPr/>
        </p:nvSpPr>
        <p:spPr bwMode="auto">
          <a:xfrm>
            <a:off x="7921625" y="5148263"/>
            <a:ext cx="747713" cy="3048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en-US" altLang="en-US" sz="1400"/>
              <a:t>ATLAS</a:t>
            </a:r>
          </a:p>
        </p:txBody>
      </p:sp>
      <p:sp>
        <p:nvSpPr>
          <p:cNvPr id="2" name="TextBox 1">
            <a:extLst>
              <a:ext uri="{FF2B5EF4-FFF2-40B4-BE49-F238E27FC236}">
                <a16:creationId xmlns:a16="http://schemas.microsoft.com/office/drawing/2014/main" id="{FD3585B8-C6BA-4A25-9BC9-C794E56C7B23}"/>
              </a:ext>
            </a:extLst>
          </p:cNvPr>
          <p:cNvSpPr txBox="1"/>
          <p:nvPr/>
        </p:nvSpPr>
        <p:spPr>
          <a:xfrm>
            <a:off x="5596068" y="5619253"/>
            <a:ext cx="3359020" cy="461665"/>
          </a:xfrm>
          <a:prstGeom prst="rect">
            <a:avLst/>
          </a:prstGeom>
          <a:noFill/>
        </p:spPr>
        <p:txBody>
          <a:bodyPr wrap="square" rtlCol="0">
            <a:spAutoFit/>
          </a:bodyPr>
          <a:lstStyle/>
          <a:p>
            <a:pPr algn="r"/>
            <a:r>
              <a:rPr lang="en-US" sz="1200" dirty="0"/>
              <a:t>This is simulation – the equivalent plot for data exists, but is optimized to make a different point.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Number Placeholder 3"/>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8B8C7028-90C5-437F-952C-EF5648AF83C5}" type="slidenum">
              <a:rPr lang="en-US" altLang="en-US" sz="1000" smtClean="0"/>
              <a:pPr algn="l">
                <a:spcBef>
                  <a:spcPct val="0"/>
                </a:spcBef>
                <a:buClrTx/>
                <a:buFontTx/>
                <a:buNone/>
              </a:pPr>
              <a:t>118</a:t>
            </a:fld>
            <a:endParaRPr lang="en-US" altLang="en-US" sz="1000"/>
          </a:p>
        </p:txBody>
      </p:sp>
      <p:sp>
        <p:nvSpPr>
          <p:cNvPr id="129027" name="Rectangle 2"/>
          <p:cNvSpPr>
            <a:spLocks noGrp="1" noChangeArrowheads="1"/>
          </p:cNvSpPr>
          <p:nvPr>
            <p:ph type="title"/>
          </p:nvPr>
        </p:nvSpPr>
        <p:spPr/>
        <p:txBody>
          <a:bodyPr/>
          <a:lstStyle/>
          <a:p>
            <a:pPr eaLnBrk="1" hangingPunct="1"/>
            <a:r>
              <a:rPr lang="en-US" altLang="en-US"/>
              <a:t>Unanticipated Muon Backgrounds</a:t>
            </a:r>
          </a:p>
        </p:txBody>
      </p:sp>
      <p:sp>
        <p:nvSpPr>
          <p:cNvPr id="129028" name="Rectangle 12"/>
          <p:cNvSpPr>
            <a:spLocks noGrp="1" noChangeArrowheads="1"/>
          </p:cNvSpPr>
          <p:nvPr>
            <p:ph type="body" idx="1"/>
          </p:nvPr>
        </p:nvSpPr>
        <p:spPr>
          <a:xfrm>
            <a:off x="4986338" y="862013"/>
            <a:ext cx="3946525" cy="4778375"/>
          </a:xfrm>
        </p:spPr>
        <p:txBody>
          <a:bodyPr/>
          <a:lstStyle/>
          <a:p>
            <a:pPr eaLnBrk="1" hangingPunct="1"/>
            <a:r>
              <a:rPr lang="en-US" altLang="en-US" sz="1600" dirty="0"/>
              <a:t>There is no such thing as a muon detector:</a:t>
            </a:r>
          </a:p>
          <a:p>
            <a:pPr lvl="1" eaLnBrk="1" hangingPunct="1"/>
            <a:r>
              <a:rPr lang="en-US" altLang="en-US" dirty="0"/>
              <a:t>They are charged particle detectors, behind lots of steel</a:t>
            </a:r>
          </a:p>
          <a:p>
            <a:pPr lvl="1" eaLnBrk="1" hangingPunct="1"/>
            <a:r>
              <a:rPr lang="en-US" altLang="en-US" dirty="0"/>
              <a:t>If there is any path around the steel, particles will find it</a:t>
            </a:r>
          </a:p>
          <a:p>
            <a:pPr lvl="1" eaLnBrk="1" hangingPunct="1"/>
            <a:r>
              <a:rPr lang="en-US" altLang="en-US" dirty="0"/>
              <a:t>Since there are a million hadrons per muon, even if this is unlikely, it can be an important background</a:t>
            </a:r>
            <a:br>
              <a:rPr lang="en-US" altLang="en-US" dirty="0"/>
            </a:br>
            <a:endParaRPr lang="en-US" altLang="en-US" dirty="0"/>
          </a:p>
          <a:p>
            <a:pPr eaLnBrk="1" hangingPunct="1"/>
            <a:r>
              <a:rPr lang="en-US" altLang="en-US" sz="1600" dirty="0"/>
              <a:t>At the LHC, the cavern backgrounds (secondary particles) might be large.</a:t>
            </a:r>
          </a:p>
          <a:p>
            <a:pPr lvl="1" eaLnBrk="1" hangingPunct="1"/>
            <a:r>
              <a:rPr lang="en-US" altLang="en-US" dirty="0"/>
              <a:t>The experiments have to worry about particles “raining down” into their detectors.</a:t>
            </a:r>
          </a:p>
          <a:p>
            <a:pPr lvl="1" eaLnBrk="1" hangingPunct="1"/>
            <a:r>
              <a:rPr lang="en-US" altLang="en-US" dirty="0"/>
              <a:t>This is VERY difficult to predict from first principles.  It has to be measured.  Fortunately, it turned out not to be a problem.</a:t>
            </a:r>
          </a:p>
          <a:p>
            <a:pPr lvl="1" eaLnBrk="1" hangingPunct="1"/>
            <a:r>
              <a:rPr lang="en-US" altLang="en-US" dirty="0"/>
              <a:t>This time.</a:t>
            </a:r>
          </a:p>
        </p:txBody>
      </p:sp>
      <p:grpSp>
        <p:nvGrpSpPr>
          <p:cNvPr id="129029" name="Group 10"/>
          <p:cNvGrpSpPr>
            <a:grpSpLocks/>
          </p:cNvGrpSpPr>
          <p:nvPr/>
        </p:nvGrpSpPr>
        <p:grpSpPr bwMode="auto">
          <a:xfrm>
            <a:off x="236538" y="966788"/>
            <a:ext cx="4419600" cy="3894137"/>
            <a:chOff x="283" y="466"/>
            <a:chExt cx="2784" cy="2453"/>
          </a:xfrm>
        </p:grpSpPr>
        <p:pic>
          <p:nvPicPr>
            <p:cNvPr id="129031" name="Picture 4" descr="color_quadr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 y="590"/>
              <a:ext cx="2784" cy="2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9032" name="Line 5"/>
            <p:cNvSpPr>
              <a:spLocks noChangeShapeType="1"/>
            </p:cNvSpPr>
            <p:nvPr/>
          </p:nvSpPr>
          <p:spPr bwMode="auto">
            <a:xfrm flipH="1" flipV="1">
              <a:off x="2296" y="466"/>
              <a:ext cx="59" cy="2295"/>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9033" name="Line 8"/>
            <p:cNvSpPr>
              <a:spLocks noChangeShapeType="1"/>
            </p:cNvSpPr>
            <p:nvPr/>
          </p:nvSpPr>
          <p:spPr bwMode="auto">
            <a:xfrm flipV="1">
              <a:off x="452" y="2748"/>
              <a:ext cx="1897" cy="41"/>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9034" name="Line 9"/>
            <p:cNvSpPr>
              <a:spLocks noChangeShapeType="1"/>
            </p:cNvSpPr>
            <p:nvPr/>
          </p:nvSpPr>
          <p:spPr bwMode="auto">
            <a:xfrm flipV="1">
              <a:off x="427" y="714"/>
              <a:ext cx="2278" cy="2092"/>
            </a:xfrm>
            <a:prstGeom prst="line">
              <a:avLst/>
            </a:prstGeom>
            <a:noFill/>
            <a:ln w="50800">
              <a:solidFill>
                <a:srgbClr val="FFFF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sp>
        <p:nvSpPr>
          <p:cNvPr id="129030" name="Text Box 11"/>
          <p:cNvSpPr txBox="1">
            <a:spLocks noChangeArrowheads="1"/>
          </p:cNvSpPr>
          <p:nvPr/>
        </p:nvSpPr>
        <p:spPr bwMode="auto">
          <a:xfrm>
            <a:off x="1157288" y="4989513"/>
            <a:ext cx="2481262" cy="3762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a:t>The “CMX Ricochet”</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Number Placeholder 2"/>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FBC48E0D-F93E-4C30-AAA7-D06F9E87B1BD}" type="slidenum">
              <a:rPr lang="en-US" altLang="en-US" sz="1000" smtClean="0"/>
              <a:pPr algn="l">
                <a:spcBef>
                  <a:spcPct val="0"/>
                </a:spcBef>
                <a:buClrTx/>
                <a:buFontTx/>
                <a:buNone/>
              </a:pPr>
              <a:t>119</a:t>
            </a:fld>
            <a:endParaRPr lang="en-US" altLang="en-US" sz="1000"/>
          </a:p>
        </p:txBody>
      </p:sp>
      <p:sp>
        <p:nvSpPr>
          <p:cNvPr id="130051" name="Rectangle 2"/>
          <p:cNvSpPr>
            <a:spLocks noGrp="1" noChangeArrowheads="1"/>
          </p:cNvSpPr>
          <p:nvPr>
            <p:ph type="title"/>
          </p:nvPr>
        </p:nvSpPr>
        <p:spPr/>
        <p:txBody>
          <a:bodyPr/>
          <a:lstStyle/>
          <a:p>
            <a:pPr eaLnBrk="1" hangingPunct="1"/>
            <a:r>
              <a:rPr lang="en-US" altLang="en-US"/>
              <a:t>Dimuon Mass </a:t>
            </a:r>
          </a:p>
        </p:txBody>
      </p:sp>
      <p:sp>
        <p:nvSpPr>
          <p:cNvPr id="130054" name="Text Box 5"/>
          <p:cNvSpPr txBox="1">
            <a:spLocks noChangeArrowheads="1"/>
          </p:cNvSpPr>
          <p:nvPr/>
        </p:nvSpPr>
        <p:spPr bwMode="auto">
          <a:xfrm>
            <a:off x="242888" y="2084388"/>
            <a:ext cx="2406650" cy="1200329"/>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dirty="0"/>
              <a:t>Requiring two muons is enough by itself to give a clean Z signal – and many other particles!</a:t>
            </a:r>
          </a:p>
        </p:txBody>
      </p:sp>
      <p:sp>
        <p:nvSpPr>
          <p:cNvPr id="130056" name="Text Box 7"/>
          <p:cNvSpPr txBox="1">
            <a:spLocks noChangeArrowheads="1"/>
          </p:cNvSpPr>
          <p:nvPr/>
        </p:nvSpPr>
        <p:spPr bwMode="auto">
          <a:xfrm>
            <a:off x="233363" y="3783013"/>
            <a:ext cx="2406650" cy="915987"/>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a:t>The background is real muons – just from other sources.</a:t>
            </a:r>
          </a:p>
        </p:txBody>
      </p:sp>
      <p:pic>
        <p:nvPicPr>
          <p:cNvPr id="2" name="Picture 1">
            <a:extLst>
              <a:ext uri="{FF2B5EF4-FFF2-40B4-BE49-F238E27FC236}">
                <a16:creationId xmlns:a16="http://schemas.microsoft.com/office/drawing/2014/main" id="{E8238C56-25DF-4EE4-A2A8-059557C29DFD}"/>
              </a:ext>
            </a:extLst>
          </p:cNvPr>
          <p:cNvPicPr>
            <a:picLocks noChangeAspect="1"/>
          </p:cNvPicPr>
          <p:nvPr/>
        </p:nvPicPr>
        <p:blipFill>
          <a:blip r:embed="rId2"/>
          <a:stretch>
            <a:fillRect/>
          </a:stretch>
        </p:blipFill>
        <p:spPr>
          <a:xfrm>
            <a:off x="2742598" y="1152483"/>
            <a:ext cx="6339198" cy="412242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Number Placeholder 2"/>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77E86D5A-7F80-400E-B416-E58E8165295E}" type="slidenum">
              <a:rPr lang="en-US" altLang="en-US" sz="1000" smtClean="0"/>
              <a:pPr algn="l">
                <a:spcBef>
                  <a:spcPct val="0"/>
                </a:spcBef>
                <a:buClrTx/>
                <a:buFontTx/>
                <a:buNone/>
              </a:pPr>
              <a:t>12</a:t>
            </a:fld>
            <a:endParaRPr lang="en-US" altLang="en-US" sz="1000"/>
          </a:p>
        </p:txBody>
      </p:sp>
      <p:sp>
        <p:nvSpPr>
          <p:cNvPr id="216067" name="Rectangle 2"/>
          <p:cNvSpPr>
            <a:spLocks noGrp="1" noChangeArrowheads="1"/>
          </p:cNvSpPr>
          <p:nvPr>
            <p:ph type="title"/>
          </p:nvPr>
        </p:nvSpPr>
        <p:spPr/>
        <p:txBody>
          <a:bodyPr/>
          <a:lstStyle/>
          <a:p>
            <a:r>
              <a:rPr lang="en-US" altLang="en-US"/>
              <a:t>A Pointless Aside</a:t>
            </a:r>
          </a:p>
        </p:txBody>
      </p:sp>
      <p:pic>
        <p:nvPicPr>
          <p:cNvPr id="216068" name="Picture 3" descr="Bubbles (Photographer: Firstr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5413" y="230188"/>
            <a:ext cx="4941887" cy="37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9" name="Text Box 4"/>
          <p:cNvSpPr txBox="1">
            <a:spLocks noChangeArrowheads="1"/>
          </p:cNvSpPr>
          <p:nvPr/>
        </p:nvSpPr>
        <p:spPr bwMode="auto">
          <a:xfrm>
            <a:off x="342900" y="793750"/>
            <a:ext cx="3400425" cy="2014538"/>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en-US" altLang="en-US"/>
              <a:t>One might have guessed at the answer by looking at soap bubbles, which try to minimize their surface area.</a:t>
            </a:r>
            <a:br>
              <a:rPr lang="en-US" altLang="en-US"/>
            </a:br>
            <a:br>
              <a:rPr lang="en-US" altLang="en-US"/>
            </a:br>
            <a:r>
              <a:rPr lang="en-US" altLang="en-US"/>
              <a:t>But that’s not important right now…</a:t>
            </a:r>
          </a:p>
        </p:txBody>
      </p:sp>
      <p:sp>
        <p:nvSpPr>
          <p:cNvPr id="216070" name="Rectangle 5"/>
          <p:cNvSpPr>
            <a:spLocks noChangeArrowheads="1"/>
          </p:cNvSpPr>
          <p:nvPr/>
        </p:nvSpPr>
        <p:spPr bwMode="auto">
          <a:xfrm>
            <a:off x="220663" y="4116388"/>
            <a:ext cx="7954962"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nSpc>
                <a:spcPct val="90000"/>
              </a:lnSpc>
              <a:spcBef>
                <a:spcPct val="0"/>
              </a:spcBef>
              <a:buClrTx/>
              <a:buFontTx/>
              <a:buNone/>
            </a:pPr>
            <a:r>
              <a:rPr lang="en-US" altLang="en-US" sz="2200" b="1" i="1">
                <a:solidFill>
                  <a:srgbClr val="0071BC"/>
                </a:solidFill>
                <a:latin typeface="Arial" panose="020B0604020202020204" pitchFamily="34" charset="0"/>
              </a:rPr>
              <a:t>Another Example of Spontaneous Symmetry Breaking</a:t>
            </a:r>
          </a:p>
        </p:txBody>
      </p:sp>
      <p:sp>
        <p:nvSpPr>
          <p:cNvPr id="216071" name="Text Box 6"/>
          <p:cNvSpPr txBox="1">
            <a:spLocks noChangeArrowheads="1"/>
          </p:cNvSpPr>
          <p:nvPr/>
        </p:nvSpPr>
        <p:spPr bwMode="auto">
          <a:xfrm>
            <a:off x="214313" y="4537075"/>
            <a:ext cx="3821112" cy="146526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en-US" altLang="en-US"/>
              <a:t>Ferromagnetism: the Hamiltonian is fully spatially symmetric, but the ground state has a non-zero magnetization pointing in some direction.  </a:t>
            </a:r>
          </a:p>
        </p:txBody>
      </p:sp>
      <p:pic>
        <p:nvPicPr>
          <p:cNvPr id="216072" name="Picture 7" descr="Image:Bar magnet.jpg"/>
          <p:cNvPicPr>
            <a:picLocks noChangeAspect="1" noChangeArrowheads="1"/>
          </p:cNvPicPr>
          <p:nvPr/>
        </p:nvPicPr>
        <p:blipFill>
          <a:blip r:embed="rId3">
            <a:extLst>
              <a:ext uri="{28A0092B-C50C-407E-A947-70E740481C1C}">
                <a14:useLocalDpi xmlns:a14="http://schemas.microsoft.com/office/drawing/2010/main" val="0"/>
              </a:ext>
            </a:extLst>
          </a:blip>
          <a:srcRect t="36000" b="36000"/>
          <a:stretch>
            <a:fillRect/>
          </a:stretch>
        </p:blipFill>
        <p:spPr bwMode="auto">
          <a:xfrm>
            <a:off x="4386263" y="4792663"/>
            <a:ext cx="4348162"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985002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794000" y="844550"/>
            <a:ext cx="6350000" cy="1520825"/>
          </a:xfrm>
        </p:spPr>
        <p:txBody>
          <a:bodyPr/>
          <a:lstStyle/>
          <a:p>
            <a:pPr algn="ctr" eaLnBrk="1" hangingPunct="1"/>
            <a:br>
              <a:rPr lang="en-US" altLang="en-US" dirty="0"/>
            </a:br>
            <a:r>
              <a:rPr lang="en-US" altLang="en-US" dirty="0"/>
              <a:t>Colliders Three</a:t>
            </a:r>
          </a:p>
        </p:txBody>
      </p:sp>
      <p:sp>
        <p:nvSpPr>
          <p:cNvPr id="5123" name="Rectangle 3"/>
          <p:cNvSpPr>
            <a:spLocks noGrp="1" noChangeArrowheads="1"/>
          </p:cNvSpPr>
          <p:nvPr>
            <p:ph type="subTitle" idx="1"/>
          </p:nvPr>
        </p:nvSpPr>
        <p:spPr>
          <a:xfrm>
            <a:off x="4713288" y="2882900"/>
            <a:ext cx="3705225" cy="1106488"/>
          </a:xfrm>
        </p:spPr>
        <p:txBody>
          <a:bodyPr/>
          <a:lstStyle/>
          <a:p>
            <a:pPr eaLnBrk="1" hangingPunct="1">
              <a:lnSpc>
                <a:spcPct val="80000"/>
              </a:lnSpc>
            </a:pPr>
            <a:r>
              <a:rPr lang="en-US" altLang="en-US" sz="2400"/>
              <a:t>Tom LeCompte</a:t>
            </a:r>
            <a:br>
              <a:rPr lang="en-US" altLang="en-US" sz="2400"/>
            </a:br>
            <a:endParaRPr lang="en-US" altLang="en-US" sz="2400"/>
          </a:p>
          <a:p>
            <a:pPr eaLnBrk="1" hangingPunct="1">
              <a:lnSpc>
                <a:spcPct val="80000"/>
              </a:lnSpc>
            </a:pPr>
            <a:r>
              <a:rPr lang="en-US" altLang="en-US" sz="2000" i="1"/>
              <a:t>High Energy Physics Division</a:t>
            </a:r>
            <a:br>
              <a:rPr lang="en-US" altLang="en-US" sz="2000" i="1"/>
            </a:br>
            <a:r>
              <a:rPr lang="en-US" altLang="en-US" sz="2000" i="1"/>
              <a:t>Argonne National Laboratory</a:t>
            </a:r>
            <a:br>
              <a:rPr lang="en-US" altLang="en-US" sz="2400" i="1"/>
            </a:br>
            <a:endParaRPr lang="en-US" altLang="en-US" sz="2400"/>
          </a:p>
        </p:txBody>
      </p:sp>
      <p:pic>
        <p:nvPicPr>
          <p:cNvPr id="2" name="Picture 1">
            <a:extLst>
              <a:ext uri="{FF2B5EF4-FFF2-40B4-BE49-F238E27FC236}">
                <a16:creationId xmlns:a16="http://schemas.microsoft.com/office/drawing/2014/main" id="{EA7B6F3A-1498-4878-BA07-4E4C2C49CBFB}"/>
              </a:ext>
            </a:extLst>
          </p:cNvPr>
          <p:cNvPicPr>
            <a:picLocks noChangeAspect="1"/>
          </p:cNvPicPr>
          <p:nvPr/>
        </p:nvPicPr>
        <p:blipFill>
          <a:blip r:embed="rId2"/>
          <a:stretch>
            <a:fillRect/>
          </a:stretch>
        </p:blipFill>
        <p:spPr>
          <a:xfrm>
            <a:off x="725487" y="1852612"/>
            <a:ext cx="3677514" cy="2719388"/>
          </a:xfrm>
          <a:prstGeom prst="rect">
            <a:avLst/>
          </a:prstGeom>
        </p:spPr>
      </p:pic>
    </p:spTree>
    <p:extLst>
      <p:ext uri="{BB962C8B-B14F-4D97-AF65-F5344CB8AC3E}">
        <p14:creationId xmlns:p14="http://schemas.microsoft.com/office/powerpoint/2010/main" val="137488075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Number Placeholder 2"/>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FBC48E0D-F93E-4C30-AAA7-D06F9E87B1BD}" type="slidenum">
              <a:rPr lang="en-US" altLang="en-US" sz="1000" smtClean="0"/>
              <a:pPr algn="l">
                <a:spcBef>
                  <a:spcPct val="0"/>
                </a:spcBef>
                <a:buClrTx/>
                <a:buFontTx/>
                <a:buNone/>
              </a:pPr>
              <a:t>121</a:t>
            </a:fld>
            <a:endParaRPr lang="en-US" altLang="en-US" sz="1000"/>
          </a:p>
        </p:txBody>
      </p:sp>
      <p:sp>
        <p:nvSpPr>
          <p:cNvPr id="130051" name="Rectangle 2"/>
          <p:cNvSpPr>
            <a:spLocks noGrp="1" noChangeArrowheads="1"/>
          </p:cNvSpPr>
          <p:nvPr>
            <p:ph type="title"/>
          </p:nvPr>
        </p:nvSpPr>
        <p:spPr/>
        <p:txBody>
          <a:bodyPr/>
          <a:lstStyle/>
          <a:p>
            <a:pPr eaLnBrk="1" hangingPunct="1"/>
            <a:r>
              <a:rPr lang="en-US" altLang="en-US"/>
              <a:t>Dimuon Mass </a:t>
            </a:r>
          </a:p>
        </p:txBody>
      </p:sp>
      <p:sp>
        <p:nvSpPr>
          <p:cNvPr id="130054" name="Text Box 5"/>
          <p:cNvSpPr txBox="1">
            <a:spLocks noChangeArrowheads="1"/>
          </p:cNvSpPr>
          <p:nvPr/>
        </p:nvSpPr>
        <p:spPr bwMode="auto">
          <a:xfrm>
            <a:off x="242888" y="2084388"/>
            <a:ext cx="2406650" cy="1200329"/>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dirty="0"/>
              <a:t>Requiring two muons is enough by itself to give a clean Z signal – and many other particles!</a:t>
            </a:r>
          </a:p>
        </p:txBody>
      </p:sp>
      <p:sp>
        <p:nvSpPr>
          <p:cNvPr id="130056" name="Text Box 7"/>
          <p:cNvSpPr txBox="1">
            <a:spLocks noChangeArrowheads="1"/>
          </p:cNvSpPr>
          <p:nvPr/>
        </p:nvSpPr>
        <p:spPr bwMode="auto">
          <a:xfrm>
            <a:off x="233363" y="3783013"/>
            <a:ext cx="2406650" cy="915987"/>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a:t>The background is real muons – just from other sources.</a:t>
            </a:r>
          </a:p>
        </p:txBody>
      </p:sp>
      <p:pic>
        <p:nvPicPr>
          <p:cNvPr id="2" name="Picture 1">
            <a:extLst>
              <a:ext uri="{FF2B5EF4-FFF2-40B4-BE49-F238E27FC236}">
                <a16:creationId xmlns:a16="http://schemas.microsoft.com/office/drawing/2014/main" id="{E8238C56-25DF-4EE4-A2A8-059557C29DFD}"/>
              </a:ext>
            </a:extLst>
          </p:cNvPr>
          <p:cNvPicPr>
            <a:picLocks noChangeAspect="1"/>
          </p:cNvPicPr>
          <p:nvPr/>
        </p:nvPicPr>
        <p:blipFill>
          <a:blip r:embed="rId2"/>
          <a:stretch>
            <a:fillRect/>
          </a:stretch>
        </p:blipFill>
        <p:spPr>
          <a:xfrm>
            <a:off x="2742598" y="1152483"/>
            <a:ext cx="6339198" cy="4122423"/>
          </a:xfrm>
          <a:prstGeom prst="rect">
            <a:avLst/>
          </a:prstGeom>
        </p:spPr>
      </p:pic>
    </p:spTree>
    <p:extLst>
      <p:ext uri="{BB962C8B-B14F-4D97-AF65-F5344CB8AC3E}">
        <p14:creationId xmlns:p14="http://schemas.microsoft.com/office/powerpoint/2010/main" val="10086727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08C09B-68D2-409E-840B-CFB5D45F0E67}"/>
              </a:ext>
            </a:extLst>
          </p:cNvPr>
          <p:cNvSpPr>
            <a:spLocks noGrp="1"/>
          </p:cNvSpPr>
          <p:nvPr>
            <p:ph type="title"/>
          </p:nvPr>
        </p:nvSpPr>
        <p:spPr>
          <a:xfrm>
            <a:off x="457200" y="274638"/>
            <a:ext cx="8229600" cy="445749"/>
          </a:xfrm>
        </p:spPr>
        <p:txBody>
          <a:bodyPr/>
          <a:lstStyle/>
          <a:p>
            <a:r>
              <a:rPr lang="en-US" dirty="0"/>
              <a:t>Why Does This Look So Weird?</a:t>
            </a:r>
          </a:p>
        </p:txBody>
      </p:sp>
      <p:sp>
        <p:nvSpPr>
          <p:cNvPr id="5" name="Content Placeholder 4">
            <a:extLst>
              <a:ext uri="{FF2B5EF4-FFF2-40B4-BE49-F238E27FC236}">
                <a16:creationId xmlns:a16="http://schemas.microsoft.com/office/drawing/2014/main" id="{BDCDF5B4-3582-46EB-8428-D2200165CFF1}"/>
              </a:ext>
            </a:extLst>
          </p:cNvPr>
          <p:cNvSpPr>
            <a:spLocks noGrp="1"/>
          </p:cNvSpPr>
          <p:nvPr>
            <p:ph idx="1"/>
          </p:nvPr>
        </p:nvSpPr>
        <p:spPr>
          <a:xfrm>
            <a:off x="457200" y="3721359"/>
            <a:ext cx="8229600" cy="1765041"/>
          </a:xfrm>
        </p:spPr>
        <p:txBody>
          <a:bodyPr/>
          <a:lstStyle/>
          <a:p>
            <a:r>
              <a:rPr lang="en-US" dirty="0"/>
              <a:t>The experiments have a </a:t>
            </a:r>
            <a:r>
              <a:rPr lang="en-US" i="1" dirty="0"/>
              <a:t>trigger</a:t>
            </a:r>
            <a:r>
              <a:rPr lang="en-US" dirty="0"/>
              <a:t> – a device that lets them select a fraction of events (around 10</a:t>
            </a:r>
            <a:r>
              <a:rPr lang="en-US" baseline="30000" dirty="0"/>
              <a:t>-5</a:t>
            </a:r>
            <a:r>
              <a:rPr lang="en-US" dirty="0"/>
              <a:t>) to write out</a:t>
            </a:r>
            <a:br>
              <a:rPr lang="en-US" dirty="0"/>
            </a:br>
            <a:endParaRPr lang="en-US" dirty="0"/>
          </a:p>
          <a:p>
            <a:r>
              <a:rPr lang="en-US" dirty="0"/>
              <a:t>It’s not enough to write out the events you are interested in</a:t>
            </a:r>
          </a:p>
          <a:p>
            <a:r>
              <a:rPr lang="en-US" b="1" i="1" dirty="0"/>
              <a:t>You also need to write out the events you need to understand the events you are interested in</a:t>
            </a:r>
          </a:p>
        </p:txBody>
      </p:sp>
      <p:sp>
        <p:nvSpPr>
          <p:cNvPr id="3" name="Slide Number Placeholder 2">
            <a:extLst>
              <a:ext uri="{FF2B5EF4-FFF2-40B4-BE49-F238E27FC236}">
                <a16:creationId xmlns:a16="http://schemas.microsoft.com/office/drawing/2014/main" id="{97016033-2448-465D-A0E6-299E3FEA47BB}"/>
              </a:ext>
            </a:extLst>
          </p:cNvPr>
          <p:cNvSpPr>
            <a:spLocks noGrp="1"/>
          </p:cNvSpPr>
          <p:nvPr>
            <p:ph type="sldNum" sz="quarter" idx="12"/>
          </p:nvPr>
        </p:nvSpPr>
        <p:spPr>
          <a:xfrm>
            <a:off x="8610600" y="6489701"/>
            <a:ext cx="384175" cy="142392"/>
          </a:xfrm>
        </p:spPr>
        <p:txBody>
          <a:bodyPr/>
          <a:lstStyle/>
          <a:p>
            <a:pPr>
              <a:defRPr/>
            </a:pPr>
            <a:fld id="{671E8D87-9A7C-4586-BF45-ABCEBA96E1A8}" type="slidenum">
              <a:rPr lang="en-US" altLang="en-US" smtClean="0"/>
              <a:pPr>
                <a:defRPr/>
              </a:pPr>
              <a:t>122</a:t>
            </a:fld>
            <a:endParaRPr lang="en-US" altLang="en-US"/>
          </a:p>
        </p:txBody>
      </p:sp>
      <p:pic>
        <p:nvPicPr>
          <p:cNvPr id="6" name="Picture 5">
            <a:extLst>
              <a:ext uri="{FF2B5EF4-FFF2-40B4-BE49-F238E27FC236}">
                <a16:creationId xmlns:a16="http://schemas.microsoft.com/office/drawing/2014/main" id="{3F93653E-B12E-48BB-B2E6-EA27042C97B2}"/>
              </a:ext>
            </a:extLst>
          </p:cNvPr>
          <p:cNvPicPr>
            <a:picLocks noChangeAspect="1"/>
          </p:cNvPicPr>
          <p:nvPr/>
        </p:nvPicPr>
        <p:blipFill>
          <a:blip r:embed="rId2"/>
          <a:stretch>
            <a:fillRect/>
          </a:stretch>
        </p:blipFill>
        <p:spPr>
          <a:xfrm>
            <a:off x="2000153" y="767804"/>
            <a:ext cx="4323183" cy="2906138"/>
          </a:xfrm>
          <a:prstGeom prst="rect">
            <a:avLst/>
          </a:prstGeom>
        </p:spPr>
      </p:pic>
    </p:spTree>
    <p:extLst>
      <p:ext uri="{BB962C8B-B14F-4D97-AF65-F5344CB8AC3E}">
        <p14:creationId xmlns:p14="http://schemas.microsoft.com/office/powerpoint/2010/main" val="323275104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E2DD7-4364-41A7-95AE-B3B5A5F8E490}"/>
              </a:ext>
            </a:extLst>
          </p:cNvPr>
          <p:cNvSpPr>
            <a:spLocks noGrp="1"/>
          </p:cNvSpPr>
          <p:nvPr>
            <p:ph type="title"/>
          </p:nvPr>
        </p:nvSpPr>
        <p:spPr/>
        <p:txBody>
          <a:bodyPr/>
          <a:lstStyle/>
          <a:p>
            <a:r>
              <a:rPr lang="en-US" dirty="0"/>
              <a:t>Oversimplified Triggering In One Slide</a:t>
            </a:r>
          </a:p>
        </p:txBody>
      </p:sp>
      <p:sp>
        <p:nvSpPr>
          <p:cNvPr id="3" name="Content Placeholder 2">
            <a:extLst>
              <a:ext uri="{FF2B5EF4-FFF2-40B4-BE49-F238E27FC236}">
                <a16:creationId xmlns:a16="http://schemas.microsoft.com/office/drawing/2014/main" id="{1F77C956-A2B0-4751-8550-549B67D7C1C3}"/>
              </a:ext>
            </a:extLst>
          </p:cNvPr>
          <p:cNvSpPr>
            <a:spLocks noGrp="1"/>
          </p:cNvSpPr>
          <p:nvPr>
            <p:ph idx="1"/>
          </p:nvPr>
        </p:nvSpPr>
        <p:spPr/>
        <p:txBody>
          <a:bodyPr/>
          <a:lstStyle/>
          <a:p>
            <a:r>
              <a:rPr lang="en-US" dirty="0"/>
              <a:t>Hardware-level triggering</a:t>
            </a:r>
          </a:p>
          <a:p>
            <a:pPr lvl="1"/>
            <a:r>
              <a:rPr lang="en-US" dirty="0"/>
              <a:t>Uses a subset of the detectors with a short signal formation time</a:t>
            </a:r>
          </a:p>
          <a:p>
            <a:pPr lvl="1"/>
            <a:r>
              <a:rPr lang="en-US" dirty="0"/>
              <a:t>Selects events quickly: needs to make a no/maybe decision for every bunch crossing</a:t>
            </a:r>
          </a:p>
          <a:p>
            <a:pPr lvl="2"/>
            <a:r>
              <a:rPr lang="en-US" dirty="0"/>
              <a:t>This is 25 ns for the LHC</a:t>
            </a:r>
          </a:p>
          <a:p>
            <a:pPr lvl="1"/>
            <a:r>
              <a:rPr lang="en-US" dirty="0"/>
              <a:t>However, it can take ~1 microsecond to make a decision.  It does this via </a:t>
            </a:r>
            <a:r>
              <a:rPr lang="en-US" i="1" dirty="0"/>
              <a:t>pipelining</a:t>
            </a:r>
            <a:r>
              <a:rPr lang="en-US" dirty="0"/>
              <a:t>.</a:t>
            </a:r>
          </a:p>
          <a:p>
            <a:pPr lvl="2"/>
            <a:r>
              <a:rPr lang="en-US" dirty="0"/>
              <a:t>For the LHC, 1 us means a pipeline 50 events deep</a:t>
            </a:r>
          </a:p>
          <a:p>
            <a:pPr lvl="1"/>
            <a:r>
              <a:rPr lang="en-US" dirty="0"/>
              <a:t>Rejection factor: a few hundred to a few thousand</a:t>
            </a:r>
            <a:br>
              <a:rPr lang="en-US" dirty="0"/>
            </a:br>
            <a:endParaRPr lang="en-US" dirty="0"/>
          </a:p>
          <a:p>
            <a:r>
              <a:rPr lang="en-US" dirty="0"/>
              <a:t>Software-level triggering</a:t>
            </a:r>
          </a:p>
          <a:p>
            <a:pPr lvl="1"/>
            <a:r>
              <a:rPr lang="en-US" dirty="0"/>
              <a:t>Runs on large clusters of  near-commodity computers</a:t>
            </a:r>
          </a:p>
          <a:p>
            <a:pPr lvl="1"/>
            <a:r>
              <a:rPr lang="en-US" dirty="0"/>
              <a:t>Can run anything from fast algorithms to full reconstruction</a:t>
            </a:r>
          </a:p>
          <a:p>
            <a:pPr lvl="1"/>
            <a:r>
              <a:rPr lang="en-US" dirty="0"/>
              <a:t>Only analyzes the fraction of events passed by the Hardware Level, but can analyze the entire event</a:t>
            </a:r>
          </a:p>
          <a:p>
            <a:pPr lvl="1"/>
            <a:r>
              <a:rPr lang="en-US" dirty="0"/>
              <a:t>Rejection factor: also a few hundred to a few thousand (total is ~100,000)</a:t>
            </a:r>
          </a:p>
        </p:txBody>
      </p:sp>
      <p:sp>
        <p:nvSpPr>
          <p:cNvPr id="4" name="Slide Number Placeholder 3">
            <a:extLst>
              <a:ext uri="{FF2B5EF4-FFF2-40B4-BE49-F238E27FC236}">
                <a16:creationId xmlns:a16="http://schemas.microsoft.com/office/drawing/2014/main" id="{62737700-F81D-4164-A7AF-EA60448B59FA}"/>
              </a:ext>
            </a:extLst>
          </p:cNvPr>
          <p:cNvSpPr>
            <a:spLocks noGrp="1"/>
          </p:cNvSpPr>
          <p:nvPr>
            <p:ph type="sldNum" sz="quarter" idx="12"/>
          </p:nvPr>
        </p:nvSpPr>
        <p:spPr/>
        <p:txBody>
          <a:bodyPr/>
          <a:lstStyle/>
          <a:p>
            <a:pPr>
              <a:defRPr/>
            </a:pPr>
            <a:fld id="{EB375A14-3331-4DB5-A35A-2D0EB87AA5A3}" type="slidenum">
              <a:rPr lang="en-US" altLang="en-US" smtClean="0"/>
              <a:pPr>
                <a:defRPr/>
              </a:pPr>
              <a:t>123</a:t>
            </a:fld>
            <a:endParaRPr lang="en-US" altLang="en-US"/>
          </a:p>
        </p:txBody>
      </p:sp>
    </p:spTree>
    <p:extLst>
      <p:ext uri="{BB962C8B-B14F-4D97-AF65-F5344CB8AC3E}">
        <p14:creationId xmlns:p14="http://schemas.microsoft.com/office/powerpoint/2010/main" val="10639153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Number Placeholder 2"/>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795FCB7C-254E-44CB-8BAC-5640FE6F3527}" type="slidenum">
              <a:rPr lang="en-US" altLang="en-US" sz="1000" smtClean="0"/>
              <a:pPr algn="l">
                <a:spcBef>
                  <a:spcPct val="0"/>
                </a:spcBef>
                <a:buClrTx/>
                <a:buFontTx/>
                <a:buNone/>
              </a:pPr>
              <a:t>124</a:t>
            </a:fld>
            <a:endParaRPr lang="en-US" altLang="en-US" sz="1000"/>
          </a:p>
        </p:txBody>
      </p:sp>
      <p:sp>
        <p:nvSpPr>
          <p:cNvPr id="132099" name="Rectangle 2"/>
          <p:cNvSpPr>
            <a:spLocks noGrp="1" noChangeArrowheads="1"/>
          </p:cNvSpPr>
          <p:nvPr>
            <p:ph type="title"/>
          </p:nvPr>
        </p:nvSpPr>
        <p:spPr/>
        <p:txBody>
          <a:bodyPr/>
          <a:lstStyle/>
          <a:p>
            <a:pPr eaLnBrk="1" hangingPunct="1"/>
            <a:r>
              <a:rPr lang="en-US" altLang="en-US" dirty="0"/>
              <a:t>Photon Detection Review</a:t>
            </a:r>
          </a:p>
        </p:txBody>
      </p:sp>
      <p:pic>
        <p:nvPicPr>
          <p:cNvPr id="132100" name="Picture 4" descr="http://www.bpccs.com/lcas/Cartoons/photon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525" y="863600"/>
            <a:ext cx="5635625"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2"/>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FD7B01A5-7998-4BF4-9054-0A9DE53E0A9A}" type="slidenum">
              <a:rPr lang="en-US" altLang="en-US" sz="1000" smtClean="0"/>
              <a:pPr algn="l">
                <a:spcBef>
                  <a:spcPct val="0"/>
                </a:spcBef>
                <a:buClrTx/>
                <a:buFontTx/>
                <a:buNone/>
              </a:pPr>
              <a:t>125</a:t>
            </a:fld>
            <a:endParaRPr lang="en-US" altLang="en-US" sz="1000"/>
          </a:p>
        </p:txBody>
      </p:sp>
      <p:sp>
        <p:nvSpPr>
          <p:cNvPr id="138243" name="Rectangle 2"/>
          <p:cNvSpPr>
            <a:spLocks noGrp="1" noChangeArrowheads="1"/>
          </p:cNvSpPr>
          <p:nvPr>
            <p:ph type="title"/>
          </p:nvPr>
        </p:nvSpPr>
        <p:spPr/>
        <p:txBody>
          <a:bodyPr/>
          <a:lstStyle/>
          <a:p>
            <a:pPr eaLnBrk="1" hangingPunct="1"/>
            <a:r>
              <a:rPr lang="en-US" altLang="en-US"/>
              <a:t>ATLAS Electromagnetic Calorimeter</a:t>
            </a:r>
          </a:p>
        </p:txBody>
      </p:sp>
      <p:pic>
        <p:nvPicPr>
          <p:cNvPr id="138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3" y="1004888"/>
            <a:ext cx="8515350" cy="37068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38245" name="Object 5"/>
          <p:cNvGraphicFramePr>
            <a:graphicFrameLocks noChangeAspect="1"/>
          </p:cNvGraphicFramePr>
          <p:nvPr/>
        </p:nvGraphicFramePr>
        <p:xfrm>
          <a:off x="393700" y="5232400"/>
          <a:ext cx="3076575" cy="700088"/>
        </p:xfrm>
        <a:graphic>
          <a:graphicData uri="http://schemas.openxmlformats.org/presentationml/2006/ole">
            <mc:AlternateContent xmlns:mc="http://schemas.openxmlformats.org/markup-compatibility/2006">
              <mc:Choice xmlns:v="urn:schemas-microsoft-com:vml" Requires="v">
                <p:oleObj spid="_x0000_s138362" name="Equation" r:id="rId4" imgW="1841500" imgH="419100" progId="Equation.3">
                  <p:embed/>
                </p:oleObj>
              </mc:Choice>
              <mc:Fallback>
                <p:oleObj name="Equation" r:id="rId4" imgW="1841500" imgH="4191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700" y="5232400"/>
                        <a:ext cx="3076575" cy="700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8246" name="Text Box 6"/>
          <p:cNvSpPr txBox="1">
            <a:spLocks noChangeArrowheads="1"/>
          </p:cNvSpPr>
          <p:nvPr/>
        </p:nvSpPr>
        <p:spPr bwMode="auto">
          <a:xfrm>
            <a:off x="309563" y="4675188"/>
            <a:ext cx="3687762" cy="3667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a:t>Design resolution:</a:t>
            </a:r>
          </a:p>
        </p:txBody>
      </p:sp>
      <p:sp>
        <p:nvSpPr>
          <p:cNvPr id="138247" name="Text Box 7"/>
          <p:cNvSpPr txBox="1">
            <a:spLocks noChangeArrowheads="1"/>
          </p:cNvSpPr>
          <p:nvPr/>
        </p:nvSpPr>
        <p:spPr bwMode="auto">
          <a:xfrm>
            <a:off x="4460875" y="4808538"/>
            <a:ext cx="4491038" cy="119062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a:t>Technology: uses lead as an absorber and liquid argon as an ionization medium.  Energy deposited in the calorimeter is converted to an electrical signal.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Number Placeholder 3"/>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52B82FAF-4CA2-4B4C-95AE-2DF04CD1774B}" type="slidenum">
              <a:rPr lang="en-US" altLang="en-US" sz="1000" smtClean="0"/>
              <a:pPr algn="l">
                <a:spcBef>
                  <a:spcPct val="0"/>
                </a:spcBef>
                <a:buClrTx/>
                <a:buFontTx/>
                <a:buNone/>
              </a:pPr>
              <a:t>126</a:t>
            </a:fld>
            <a:endParaRPr lang="en-US" altLang="en-US" sz="1000"/>
          </a:p>
        </p:txBody>
      </p:sp>
      <p:sp>
        <p:nvSpPr>
          <p:cNvPr id="141315" name="Rectangle 2"/>
          <p:cNvSpPr>
            <a:spLocks noGrp="1" noChangeArrowheads="1"/>
          </p:cNvSpPr>
          <p:nvPr>
            <p:ph type="title"/>
          </p:nvPr>
        </p:nvSpPr>
        <p:spPr/>
        <p:txBody>
          <a:bodyPr/>
          <a:lstStyle/>
          <a:p>
            <a:pPr eaLnBrk="1" hangingPunct="1"/>
            <a:r>
              <a:rPr lang="en-US" altLang="en-US"/>
              <a:t>CMS Calorimeter Crystals</a:t>
            </a:r>
          </a:p>
        </p:txBody>
      </p:sp>
      <p:sp>
        <p:nvSpPr>
          <p:cNvPr id="141316" name="Rectangle 7"/>
          <p:cNvSpPr>
            <a:spLocks noGrp="1" noChangeArrowheads="1"/>
          </p:cNvSpPr>
          <p:nvPr>
            <p:ph type="body" idx="1"/>
          </p:nvPr>
        </p:nvSpPr>
        <p:spPr>
          <a:xfrm>
            <a:off x="5392738" y="847725"/>
            <a:ext cx="3656012" cy="4427538"/>
          </a:xfrm>
        </p:spPr>
        <p:txBody>
          <a:bodyPr/>
          <a:lstStyle/>
          <a:p>
            <a:pPr eaLnBrk="1" hangingPunct="1"/>
            <a:r>
              <a:rPr lang="en-US" altLang="en-US"/>
              <a:t>CMS uses Lead Tungstate crystals</a:t>
            </a:r>
          </a:p>
          <a:p>
            <a:pPr lvl="1" eaLnBrk="1" hangingPunct="1"/>
            <a:r>
              <a:rPr lang="en-US" altLang="en-US"/>
              <a:t>Scintillator: energy is converted to light</a:t>
            </a:r>
          </a:p>
          <a:p>
            <a:pPr lvl="1" eaLnBrk="1" hangingPunct="1"/>
            <a:r>
              <a:rPr lang="en-US" altLang="en-US" b="1"/>
              <a:t>Exceptional</a:t>
            </a:r>
            <a:r>
              <a:rPr lang="en-US" altLang="en-US"/>
              <a:t> energy resolution, because there are no inert absorbers</a:t>
            </a:r>
            <a:br>
              <a:rPr lang="en-US" altLang="en-US"/>
            </a:br>
            <a:endParaRPr lang="en-US" altLang="en-US"/>
          </a:p>
          <a:p>
            <a:pPr eaLnBrk="1" hangingPunct="1"/>
            <a:r>
              <a:rPr lang="en-US" altLang="en-US"/>
              <a:t>The focus is to get the best possible energy resolution, no matter what it takes</a:t>
            </a:r>
          </a:p>
          <a:p>
            <a:pPr lvl="1" eaLnBrk="1" hangingPunct="1"/>
            <a:r>
              <a:rPr lang="en-US" altLang="en-US"/>
              <a:t>Energy resolution is ~2x better than ATLAS’ in the region where Higgs decay is important</a:t>
            </a:r>
          </a:p>
        </p:txBody>
      </p:sp>
      <p:pic>
        <p:nvPicPr>
          <p:cNvPr id="141317" name="Picture 3"/>
          <p:cNvPicPr>
            <a:picLocks noChangeAspect="1" noChangeArrowheads="1"/>
          </p:cNvPicPr>
          <p:nvPr/>
        </p:nvPicPr>
        <p:blipFill>
          <a:blip r:embed="rId3">
            <a:extLst>
              <a:ext uri="{28A0092B-C50C-407E-A947-70E740481C1C}">
                <a14:useLocalDpi xmlns:a14="http://schemas.microsoft.com/office/drawing/2010/main" val="0"/>
              </a:ext>
            </a:extLst>
          </a:blip>
          <a:srcRect r="38167"/>
          <a:stretch>
            <a:fillRect/>
          </a:stretch>
        </p:blipFill>
        <p:spPr bwMode="auto">
          <a:xfrm>
            <a:off x="141288" y="781050"/>
            <a:ext cx="5232400" cy="31146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1318" name="Text Box 4"/>
          <p:cNvSpPr txBox="1">
            <a:spLocks noChangeArrowheads="1"/>
          </p:cNvSpPr>
          <p:nvPr/>
        </p:nvSpPr>
        <p:spPr bwMode="auto">
          <a:xfrm>
            <a:off x="214313" y="5848350"/>
            <a:ext cx="4187825" cy="3048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sz="1400"/>
              <a:t>Photo: Ren-yuan Zhu, Caltech</a:t>
            </a:r>
          </a:p>
        </p:txBody>
      </p:sp>
      <p:graphicFrame>
        <p:nvGraphicFramePr>
          <p:cNvPr id="141319" name="Object 5"/>
          <p:cNvGraphicFramePr>
            <a:graphicFrameLocks noChangeAspect="1"/>
          </p:cNvGraphicFramePr>
          <p:nvPr/>
        </p:nvGraphicFramePr>
        <p:xfrm>
          <a:off x="304800" y="4664075"/>
          <a:ext cx="3436938" cy="700088"/>
        </p:xfrm>
        <a:graphic>
          <a:graphicData uri="http://schemas.openxmlformats.org/presentationml/2006/ole">
            <mc:AlternateContent xmlns:mc="http://schemas.openxmlformats.org/markup-compatibility/2006">
              <mc:Choice xmlns:v="urn:schemas-microsoft-com:vml" Requires="v">
                <p:oleObj spid="_x0000_s141439" name="Equation" r:id="rId4" imgW="2057400" imgH="419100" progId="Equation.3">
                  <p:embed/>
                </p:oleObj>
              </mc:Choice>
              <mc:Fallback>
                <p:oleObj name="Equation" r:id="rId4" imgW="2057400" imgH="4191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664075"/>
                        <a:ext cx="3436938" cy="700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1320" name="Text Box 6"/>
          <p:cNvSpPr txBox="1">
            <a:spLocks noChangeArrowheads="1"/>
          </p:cNvSpPr>
          <p:nvPr/>
        </p:nvSpPr>
        <p:spPr bwMode="auto">
          <a:xfrm>
            <a:off x="436563" y="4144963"/>
            <a:ext cx="3687762" cy="3667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a:t>Design resolution:</a:t>
            </a:r>
          </a:p>
        </p:txBody>
      </p:sp>
      <p:sp>
        <p:nvSpPr>
          <p:cNvPr id="141321" name="Text Box 8"/>
          <p:cNvSpPr txBox="1">
            <a:spLocks noChangeArrowheads="1"/>
          </p:cNvSpPr>
          <p:nvPr/>
        </p:nvSpPr>
        <p:spPr bwMode="auto">
          <a:xfrm>
            <a:off x="4495800" y="868363"/>
            <a:ext cx="788988" cy="274637"/>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sz="1200">
                <a:solidFill>
                  <a:schemeClr val="bg1"/>
                </a:solidFill>
              </a:rPr>
              <a:t>16X</a:t>
            </a:r>
            <a:r>
              <a:rPr lang="en-US" altLang="en-US" sz="1200" baseline="-25000">
                <a:solidFill>
                  <a:schemeClr val="bg1"/>
                </a:solidFill>
              </a:rPr>
              <a:t>0</a:t>
            </a:r>
          </a:p>
        </p:txBody>
      </p:sp>
      <p:sp>
        <p:nvSpPr>
          <p:cNvPr id="141322" name="Text Box 11"/>
          <p:cNvSpPr txBox="1">
            <a:spLocks noChangeArrowheads="1"/>
          </p:cNvSpPr>
          <p:nvPr/>
        </p:nvSpPr>
        <p:spPr bwMode="auto">
          <a:xfrm>
            <a:off x="4318000" y="2341563"/>
            <a:ext cx="788988" cy="274637"/>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sz="1200">
                <a:solidFill>
                  <a:schemeClr val="bg1"/>
                </a:solidFill>
              </a:rPr>
              <a:t>22X</a:t>
            </a:r>
            <a:r>
              <a:rPr lang="en-US" altLang="en-US" sz="1200" baseline="-25000">
                <a:solidFill>
                  <a:schemeClr val="bg1"/>
                </a:solidFill>
              </a:rPr>
              <a:t>0</a:t>
            </a:r>
          </a:p>
        </p:txBody>
      </p:sp>
      <p:sp>
        <p:nvSpPr>
          <p:cNvPr id="141323" name="Text Box 12"/>
          <p:cNvSpPr txBox="1">
            <a:spLocks noChangeArrowheads="1"/>
          </p:cNvSpPr>
          <p:nvPr/>
        </p:nvSpPr>
        <p:spPr bwMode="auto">
          <a:xfrm>
            <a:off x="4097338" y="3181350"/>
            <a:ext cx="788987" cy="274638"/>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sz="1200">
                <a:solidFill>
                  <a:schemeClr val="bg1"/>
                </a:solidFill>
              </a:rPr>
              <a:t>26X</a:t>
            </a:r>
            <a:r>
              <a:rPr lang="en-US" altLang="en-US" sz="1200" baseline="-25000">
                <a:solidFill>
                  <a:schemeClr val="bg1"/>
                </a:solidFill>
              </a:rPr>
              <a:t>0</a:t>
            </a:r>
          </a:p>
        </p:txBody>
      </p:sp>
      <p:sp>
        <p:nvSpPr>
          <p:cNvPr id="141324" name="Text Box 13"/>
          <p:cNvSpPr txBox="1">
            <a:spLocks noChangeArrowheads="1"/>
          </p:cNvSpPr>
          <p:nvPr/>
        </p:nvSpPr>
        <p:spPr bwMode="auto">
          <a:xfrm>
            <a:off x="5464175" y="5692775"/>
            <a:ext cx="3392488" cy="33655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sz="1600"/>
              <a:t>Another nice feature – low noise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Number Placeholder 2"/>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29498A43-C063-4F88-AA07-43C5713A06C6}" type="slidenum">
              <a:rPr lang="en-US" altLang="en-US" sz="1000" smtClean="0"/>
              <a:pPr algn="l">
                <a:spcBef>
                  <a:spcPct val="0"/>
                </a:spcBef>
                <a:buClrTx/>
                <a:buFontTx/>
                <a:buNone/>
              </a:pPr>
              <a:t>127</a:t>
            </a:fld>
            <a:endParaRPr lang="en-US" altLang="en-US" sz="1000"/>
          </a:p>
        </p:txBody>
      </p:sp>
      <p:sp>
        <p:nvSpPr>
          <p:cNvPr id="142339" name="Rectangle 2"/>
          <p:cNvSpPr>
            <a:spLocks noGrp="1" noChangeArrowheads="1"/>
          </p:cNvSpPr>
          <p:nvPr>
            <p:ph type="title"/>
          </p:nvPr>
        </p:nvSpPr>
        <p:spPr/>
        <p:txBody>
          <a:bodyPr/>
          <a:lstStyle/>
          <a:p>
            <a:pPr eaLnBrk="1" hangingPunct="1"/>
            <a:r>
              <a:rPr lang="en-US" altLang="en-US"/>
              <a:t>CMS EM Calorimeter</a:t>
            </a:r>
          </a:p>
        </p:txBody>
      </p:sp>
      <p:pic>
        <p:nvPicPr>
          <p:cNvPr id="14234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688" y="668338"/>
            <a:ext cx="8034337" cy="50403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341" name="Text Box 4"/>
          <p:cNvSpPr txBox="1">
            <a:spLocks noChangeArrowheads="1"/>
          </p:cNvSpPr>
          <p:nvPr/>
        </p:nvSpPr>
        <p:spPr bwMode="auto">
          <a:xfrm>
            <a:off x="214313" y="5848350"/>
            <a:ext cx="4187825" cy="3048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sz="1400"/>
              <a:t>Figure: Ren-yuan Zhu, Caltech</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Number Placeholder 3"/>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66DF9692-2319-4237-9B29-BDE44C85948B}" type="slidenum">
              <a:rPr lang="en-US" altLang="en-US" sz="1000" smtClean="0"/>
              <a:pPr algn="l">
                <a:spcBef>
                  <a:spcPct val="0"/>
                </a:spcBef>
                <a:buClrTx/>
                <a:buFontTx/>
                <a:buNone/>
              </a:pPr>
              <a:t>128</a:t>
            </a:fld>
            <a:endParaRPr lang="en-US" altLang="en-US" sz="1000"/>
          </a:p>
        </p:txBody>
      </p:sp>
      <p:sp>
        <p:nvSpPr>
          <p:cNvPr id="143363" name="Rectangle 10"/>
          <p:cNvSpPr>
            <a:spLocks noGrp="1" noChangeArrowheads="1"/>
          </p:cNvSpPr>
          <p:nvPr>
            <p:ph type="title"/>
          </p:nvPr>
        </p:nvSpPr>
        <p:spPr/>
        <p:txBody>
          <a:bodyPr/>
          <a:lstStyle/>
          <a:p>
            <a:pPr eaLnBrk="1" hangingPunct="1"/>
            <a:r>
              <a:rPr lang="en-US" altLang="en-US"/>
              <a:t>Comparing Design Philosophies</a:t>
            </a:r>
          </a:p>
        </p:txBody>
      </p:sp>
      <p:sp>
        <p:nvSpPr>
          <p:cNvPr id="143364" name="Rectangle 11"/>
          <p:cNvSpPr>
            <a:spLocks noGrp="1" noChangeArrowheads="1"/>
          </p:cNvSpPr>
          <p:nvPr>
            <p:ph type="body" idx="1"/>
          </p:nvPr>
        </p:nvSpPr>
        <p:spPr>
          <a:xfrm>
            <a:off x="346075" y="1400175"/>
            <a:ext cx="7935913" cy="4330700"/>
          </a:xfrm>
        </p:spPr>
        <p:txBody>
          <a:bodyPr/>
          <a:lstStyle/>
          <a:p>
            <a:pPr eaLnBrk="1" hangingPunct="1"/>
            <a:r>
              <a:rPr lang="en-US" altLang="en-US" sz="1600"/>
              <a:t>CMS emphasizes energy resolution</a:t>
            </a:r>
          </a:p>
          <a:p>
            <a:pPr lvl="1" eaLnBrk="1" hangingPunct="1"/>
            <a:r>
              <a:rPr lang="en-US" altLang="en-US"/>
              <a:t>Use PWO crystals</a:t>
            </a:r>
          </a:p>
          <a:p>
            <a:pPr lvl="2" eaLnBrk="1" hangingPunct="1"/>
            <a:r>
              <a:rPr lang="en-US" altLang="en-US" sz="1600"/>
              <a:t>Expensive – means go to small radius to keep the detector within budget</a:t>
            </a:r>
          </a:p>
          <a:p>
            <a:pPr lvl="2" eaLnBrk="1" hangingPunct="1"/>
            <a:r>
              <a:rPr lang="en-US" altLang="en-US" sz="1600"/>
              <a:t>Only handful of vendors worldwide</a:t>
            </a:r>
            <a:br>
              <a:rPr lang="en-US" altLang="en-US" sz="1600"/>
            </a:br>
            <a:endParaRPr lang="en-US" altLang="en-US" sz="1600"/>
          </a:p>
          <a:p>
            <a:pPr eaLnBrk="1" hangingPunct="1"/>
            <a:r>
              <a:rPr lang="en-US" altLang="en-US" sz="1600"/>
              <a:t>ATLAS emphasizes background rejection</a:t>
            </a:r>
          </a:p>
          <a:p>
            <a:pPr lvl="1" eaLnBrk="1" hangingPunct="1"/>
            <a:r>
              <a:rPr lang="en-US" altLang="en-US"/>
              <a:t>Able to go to larger radius: separates showers better</a:t>
            </a:r>
          </a:p>
          <a:p>
            <a:pPr lvl="1" eaLnBrk="1" hangingPunct="1"/>
            <a:r>
              <a:rPr lang="en-US" altLang="en-US"/>
              <a:t>Highly segmented calorimeter allows measurement of shower development</a:t>
            </a:r>
          </a:p>
          <a:p>
            <a:pPr lvl="2" eaLnBrk="1" hangingPunct="1"/>
            <a:r>
              <a:rPr lang="en-US" altLang="en-US" sz="1600"/>
              <a:t>One photon?  Two?  A hadron masquerading as a photon?</a:t>
            </a:r>
            <a:br>
              <a:rPr lang="en-US" altLang="en-US" sz="1600"/>
            </a:br>
            <a:endParaRPr lang="en-US" altLang="en-US" sz="1600"/>
          </a:p>
          <a:p>
            <a:pPr eaLnBrk="1" hangingPunct="1"/>
            <a:r>
              <a:rPr lang="en-US" altLang="en-US" sz="1600"/>
              <a:t>Both calorimeters are quite thick</a:t>
            </a:r>
          </a:p>
          <a:p>
            <a:pPr lvl="1" eaLnBrk="1" hangingPunct="1"/>
            <a:r>
              <a:rPr lang="en-US" altLang="en-US"/>
              <a:t>Improves resolution (showers are contained)</a:t>
            </a:r>
          </a:p>
          <a:p>
            <a:pPr lvl="1" eaLnBrk="1" hangingPunct="1"/>
            <a:r>
              <a:rPr lang="en-US" altLang="en-US"/>
              <a:t>Degrades electron-hadron separation</a:t>
            </a:r>
          </a:p>
          <a:p>
            <a:pPr lvl="2" eaLnBrk="1" hangingPunct="1"/>
            <a:r>
              <a:rPr lang="en-US" altLang="en-US" sz="1600"/>
              <a:t>ATLAS measurement of shower development is intended to compensate</a:t>
            </a:r>
          </a:p>
          <a:p>
            <a:pPr lvl="1" eaLnBrk="1" hangingPunct="1"/>
            <a:endParaRPr lang="en-US" altLang="en-US"/>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Number Placeholder 2"/>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1A15321D-DA23-49BF-B2D0-231E9C125CB5}" type="slidenum">
              <a:rPr lang="en-US" altLang="en-US" sz="1000" smtClean="0"/>
              <a:pPr algn="l">
                <a:spcBef>
                  <a:spcPct val="0"/>
                </a:spcBef>
                <a:buClrTx/>
                <a:buFontTx/>
                <a:buNone/>
              </a:pPr>
              <a:t>129</a:t>
            </a:fld>
            <a:endParaRPr lang="en-US" altLang="en-US" sz="1000"/>
          </a:p>
        </p:txBody>
      </p:sp>
      <p:sp>
        <p:nvSpPr>
          <p:cNvPr id="144387" name="Rectangle 2"/>
          <p:cNvSpPr>
            <a:spLocks noGrp="1" noChangeArrowheads="1"/>
          </p:cNvSpPr>
          <p:nvPr>
            <p:ph type="title"/>
          </p:nvPr>
        </p:nvSpPr>
        <p:spPr/>
        <p:txBody>
          <a:bodyPr/>
          <a:lstStyle/>
          <a:p>
            <a:pPr eaLnBrk="1" hangingPunct="1"/>
            <a:r>
              <a:rPr lang="en-US" altLang="en-US"/>
              <a:t>Jets</a:t>
            </a:r>
          </a:p>
        </p:txBody>
      </p:sp>
      <p:pic>
        <p:nvPicPr>
          <p:cNvPr id="144388" name="Picture 4" descr="The image “http://physics.ucsd.edu/students/courses/fall2002/physics2ca/c2.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374650"/>
            <a:ext cx="6686550"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9" name="Text Box 5"/>
          <p:cNvSpPr txBox="1">
            <a:spLocks noChangeArrowheads="1"/>
          </p:cNvSpPr>
          <p:nvPr/>
        </p:nvSpPr>
        <p:spPr bwMode="auto">
          <a:xfrm>
            <a:off x="2005013" y="5413375"/>
            <a:ext cx="6788150" cy="58102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r" eaLnBrk="1" hangingPunct="1">
              <a:spcBef>
                <a:spcPct val="50000"/>
              </a:spcBef>
              <a:buClrTx/>
              <a:buFontTx/>
              <a:buNone/>
            </a:pPr>
            <a:r>
              <a:rPr lang="en-US" altLang="en-US" sz="1600"/>
              <a:t>When you’re a jet, you’re a jet all the way… </a:t>
            </a:r>
            <a:br>
              <a:rPr lang="en-US" altLang="en-US" sz="1600"/>
            </a:br>
            <a:r>
              <a:rPr lang="en-US" altLang="en-US" sz="1600"/>
              <a:t>S. Sondheim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Number Placeholder 3"/>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F1CCC60D-618F-44CF-8E38-32919CAACF4F}" type="slidenum">
              <a:rPr lang="en-US" altLang="en-US" sz="1000" smtClean="0"/>
              <a:pPr algn="l">
                <a:spcBef>
                  <a:spcPct val="0"/>
                </a:spcBef>
                <a:buClrTx/>
                <a:buFontTx/>
                <a:buNone/>
              </a:pPr>
              <a:t>13</a:t>
            </a:fld>
            <a:endParaRPr lang="en-US" altLang="en-US" sz="1000"/>
          </a:p>
        </p:txBody>
      </p:sp>
      <p:sp>
        <p:nvSpPr>
          <p:cNvPr id="217091" name="Rectangle 2"/>
          <p:cNvSpPr>
            <a:spLocks noGrp="1" noChangeArrowheads="1"/>
          </p:cNvSpPr>
          <p:nvPr>
            <p:ph type="title"/>
          </p:nvPr>
        </p:nvSpPr>
        <p:spPr/>
        <p:txBody>
          <a:bodyPr/>
          <a:lstStyle/>
          <a:p>
            <a:r>
              <a:rPr lang="en-US" altLang="en-US"/>
              <a:t>The Higgs Mechanism</a:t>
            </a:r>
          </a:p>
        </p:txBody>
      </p:sp>
      <p:sp>
        <p:nvSpPr>
          <p:cNvPr id="217092" name="Rectangle 3"/>
          <p:cNvSpPr>
            <a:spLocks noGrp="1" noChangeArrowheads="1"/>
          </p:cNvSpPr>
          <p:nvPr>
            <p:ph type="body" idx="1"/>
          </p:nvPr>
        </p:nvSpPr>
        <p:spPr>
          <a:xfrm>
            <a:off x="346075" y="1400175"/>
            <a:ext cx="7935913" cy="4643438"/>
          </a:xfrm>
        </p:spPr>
        <p:txBody>
          <a:bodyPr/>
          <a:lstStyle/>
          <a:p>
            <a:r>
              <a:rPr lang="en-US" altLang="en-US" dirty="0"/>
              <a:t>Write down a theory of massless weak bosons</a:t>
            </a:r>
          </a:p>
          <a:p>
            <a:pPr lvl="1"/>
            <a:r>
              <a:rPr lang="en-US" altLang="en-US" dirty="0"/>
              <a:t>The only thing wrong with this theory is that it doesn’t describe the world in which we live</a:t>
            </a:r>
            <a:br>
              <a:rPr lang="en-US" altLang="en-US" dirty="0"/>
            </a:br>
            <a:endParaRPr lang="en-US" altLang="en-US" dirty="0"/>
          </a:p>
          <a:p>
            <a:r>
              <a:rPr lang="en-US" altLang="en-US" dirty="0"/>
              <a:t>Add a new doublet of spin-0 particles:</a:t>
            </a:r>
          </a:p>
          <a:p>
            <a:pPr lvl="1"/>
            <a:r>
              <a:rPr lang="en-US" altLang="en-US" dirty="0"/>
              <a:t>This adds </a:t>
            </a:r>
            <a:r>
              <a:rPr lang="en-US" altLang="en-US" i="1" dirty="0"/>
              <a:t>four</a:t>
            </a:r>
            <a:r>
              <a:rPr lang="en-US" altLang="en-US" dirty="0"/>
              <a:t> new degrees of freedom</a:t>
            </a:r>
            <a:br>
              <a:rPr lang="en-US" altLang="en-US" dirty="0"/>
            </a:br>
            <a:r>
              <a:rPr lang="en-US" altLang="en-US" dirty="0"/>
              <a:t>(the doublet + their antiparticles)</a:t>
            </a:r>
            <a:br>
              <a:rPr lang="en-US" altLang="en-US" dirty="0"/>
            </a:br>
            <a:endParaRPr lang="en-US" altLang="en-US" dirty="0"/>
          </a:p>
          <a:p>
            <a:r>
              <a:rPr lang="en-US" altLang="en-US" dirty="0"/>
              <a:t>Write down the interactions between the new doublet and itself, and the new doublet and the weak bosons in just the right way to</a:t>
            </a:r>
          </a:p>
          <a:p>
            <a:pPr lvl="1"/>
            <a:r>
              <a:rPr lang="en-US" altLang="en-US" dirty="0"/>
              <a:t>Spontaneously break the symmetry: i.e. the Higgs field develops a non-zero vacuum expectation value</a:t>
            </a:r>
          </a:p>
          <a:p>
            <a:pPr lvl="2"/>
            <a:r>
              <a:rPr lang="en-US" altLang="en-US" dirty="0"/>
              <a:t>Like the magnetization in a </a:t>
            </a:r>
            <a:r>
              <a:rPr lang="en-US" altLang="en-US" dirty="0" err="1"/>
              <a:t>ferromagnet</a:t>
            </a:r>
            <a:endParaRPr lang="en-US" altLang="en-US" dirty="0"/>
          </a:p>
          <a:p>
            <a:pPr lvl="1"/>
            <a:r>
              <a:rPr lang="en-US" altLang="en-US" dirty="0"/>
              <a:t>Allow something really cute to happen</a:t>
            </a:r>
          </a:p>
          <a:p>
            <a:pPr lvl="1"/>
            <a:endParaRPr lang="en-US" altLang="en-US" dirty="0"/>
          </a:p>
        </p:txBody>
      </p:sp>
      <p:graphicFrame>
        <p:nvGraphicFramePr>
          <p:cNvPr id="217093" name="Object 4"/>
          <p:cNvGraphicFramePr>
            <a:graphicFrameLocks noChangeAspect="1"/>
          </p:cNvGraphicFramePr>
          <p:nvPr>
            <p:extLst>
              <p:ext uri="{D42A27DB-BD31-4B8C-83A1-F6EECF244321}">
                <p14:modId xmlns:p14="http://schemas.microsoft.com/office/powerpoint/2010/main" val="2213268725"/>
              </p:ext>
            </p:extLst>
          </p:nvPr>
        </p:nvGraphicFramePr>
        <p:xfrm>
          <a:off x="5616575" y="2274299"/>
          <a:ext cx="939800" cy="1274762"/>
        </p:xfrm>
        <a:graphic>
          <a:graphicData uri="http://schemas.openxmlformats.org/presentationml/2006/ole">
            <mc:AlternateContent xmlns:mc="http://schemas.openxmlformats.org/markup-compatibility/2006">
              <mc:Choice xmlns:v="urn:schemas-microsoft-com:vml" Requires="v">
                <p:oleObj spid="_x0000_s404710" name="Equation" r:id="rId3" imgW="355446" imgH="482391" progId="Equation.3">
                  <p:embed/>
                </p:oleObj>
              </mc:Choice>
              <mc:Fallback>
                <p:oleObj name="Equation" r:id="rId3" imgW="355446" imgH="482391"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6575" y="2274299"/>
                        <a:ext cx="939800" cy="1274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7094" name="Object 5"/>
          <p:cNvGraphicFramePr>
            <a:graphicFrameLocks noChangeAspect="1"/>
          </p:cNvGraphicFramePr>
          <p:nvPr>
            <p:extLst>
              <p:ext uri="{D42A27DB-BD31-4B8C-83A1-F6EECF244321}">
                <p14:modId xmlns:p14="http://schemas.microsoft.com/office/powerpoint/2010/main" val="2746610000"/>
              </p:ext>
            </p:extLst>
          </p:nvPr>
        </p:nvGraphicFramePr>
        <p:xfrm>
          <a:off x="6656387" y="2274299"/>
          <a:ext cx="1039813" cy="1273175"/>
        </p:xfrm>
        <a:graphic>
          <a:graphicData uri="http://schemas.openxmlformats.org/presentationml/2006/ole">
            <mc:AlternateContent xmlns:mc="http://schemas.openxmlformats.org/markup-compatibility/2006">
              <mc:Choice xmlns:v="urn:schemas-microsoft-com:vml" Requires="v">
                <p:oleObj spid="_x0000_s404711" name="Equation" r:id="rId5" imgW="393529" imgH="482391" progId="Equation.3">
                  <p:embed/>
                </p:oleObj>
              </mc:Choice>
              <mc:Fallback>
                <p:oleObj name="Equation" r:id="rId5" imgW="393529" imgH="482391"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6387" y="2274299"/>
                        <a:ext cx="1039813" cy="1273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18239679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Number Placeholder 2"/>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2580AE9E-945B-42D0-99FB-3EC2A33C6C2D}" type="slidenum">
              <a:rPr lang="en-US" altLang="en-US" sz="1000" smtClean="0"/>
              <a:pPr algn="l">
                <a:spcBef>
                  <a:spcPct val="0"/>
                </a:spcBef>
                <a:buClrTx/>
                <a:buFontTx/>
                <a:buNone/>
              </a:pPr>
              <a:t>130</a:t>
            </a:fld>
            <a:endParaRPr lang="en-US" altLang="en-US" sz="1000"/>
          </a:p>
        </p:txBody>
      </p:sp>
      <p:sp>
        <p:nvSpPr>
          <p:cNvPr id="145411" name="Rectangle 2"/>
          <p:cNvSpPr>
            <a:spLocks noGrp="1" noChangeArrowheads="1"/>
          </p:cNvSpPr>
          <p:nvPr>
            <p:ph type="title"/>
          </p:nvPr>
        </p:nvSpPr>
        <p:spPr/>
        <p:txBody>
          <a:bodyPr/>
          <a:lstStyle/>
          <a:p>
            <a:pPr eaLnBrk="1" hangingPunct="1"/>
            <a:r>
              <a:rPr lang="en-US" altLang="en-US"/>
              <a:t>A Two Slide Review of Jets</a:t>
            </a:r>
          </a:p>
        </p:txBody>
      </p:sp>
      <p:graphicFrame>
        <p:nvGraphicFramePr>
          <p:cNvPr id="145412" name="Object 3"/>
          <p:cNvGraphicFramePr>
            <a:graphicFrameLocks noChangeAspect="1"/>
          </p:cNvGraphicFramePr>
          <p:nvPr/>
        </p:nvGraphicFramePr>
        <p:xfrm>
          <a:off x="492125" y="1514475"/>
          <a:ext cx="3979863" cy="3846513"/>
        </p:xfrm>
        <a:graphic>
          <a:graphicData uri="http://schemas.openxmlformats.org/presentationml/2006/ole">
            <mc:AlternateContent xmlns:mc="http://schemas.openxmlformats.org/markup-compatibility/2006">
              <mc:Choice xmlns:v="urn:schemas-microsoft-com:vml" Requires="v">
                <p:oleObj spid="_x0000_s145653" name="Bitmap Image" r:id="rId3" imgW="6620799" imgH="6400000" progId="Paint.Picture">
                  <p:embed/>
                </p:oleObj>
              </mc:Choice>
              <mc:Fallback>
                <p:oleObj name="Bitmap Image" r:id="rId3" imgW="6620799" imgH="6400000"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125" y="1514475"/>
                        <a:ext cx="3979863" cy="3846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5413" name="Object 4"/>
          <p:cNvGraphicFramePr>
            <a:graphicFrameLocks noChangeAspect="1"/>
          </p:cNvGraphicFramePr>
          <p:nvPr/>
        </p:nvGraphicFramePr>
        <p:xfrm>
          <a:off x="4613275" y="1582738"/>
          <a:ext cx="3619500" cy="3738562"/>
        </p:xfrm>
        <a:graphic>
          <a:graphicData uri="http://schemas.openxmlformats.org/presentationml/2006/ole">
            <mc:AlternateContent xmlns:mc="http://schemas.openxmlformats.org/markup-compatibility/2006">
              <mc:Choice xmlns:v="urn:schemas-microsoft-com:vml" Requires="v">
                <p:oleObj spid="_x0000_s145654" name="Bitmap Image" r:id="rId5" imgW="6211167" imgH="6419048" progId="Paint.Picture">
                  <p:embed/>
                </p:oleObj>
              </mc:Choice>
              <mc:Fallback>
                <p:oleObj name="Bitmap Image" r:id="rId5" imgW="6211167" imgH="6419048"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3275" y="1582738"/>
                        <a:ext cx="3619500" cy="373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5414" name="Text Box 5"/>
          <p:cNvSpPr txBox="1">
            <a:spLocks noChangeArrowheads="1"/>
          </p:cNvSpPr>
          <p:nvPr/>
        </p:nvSpPr>
        <p:spPr bwMode="auto">
          <a:xfrm>
            <a:off x="550863" y="1057275"/>
            <a:ext cx="78755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a:ea typeface="MS PGothic" panose="020B0600070205080204" pitchFamily="34" charset="-128"/>
              </a:rPr>
              <a:t>A “blast” of particles, all going in roughly the same direction.</a:t>
            </a:r>
          </a:p>
        </p:txBody>
      </p:sp>
      <p:sp>
        <p:nvSpPr>
          <p:cNvPr id="145415" name="Text Box 6"/>
          <p:cNvSpPr txBox="1">
            <a:spLocks noChangeArrowheads="1"/>
          </p:cNvSpPr>
          <p:nvPr/>
        </p:nvSpPr>
        <p:spPr bwMode="auto">
          <a:xfrm>
            <a:off x="1457325" y="5430838"/>
            <a:ext cx="1993900" cy="366712"/>
          </a:xfrm>
          <a:prstGeom prst="rect">
            <a:avLst/>
          </a:prstGeom>
          <a:solidFill>
            <a:srgbClr val="0071BC">
              <a:alpha val="50195"/>
            </a:srgb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a:ea typeface="MS PGothic" panose="020B0600070205080204" pitchFamily="34" charset="-128"/>
              </a:rPr>
              <a:t>Calorimeter View</a:t>
            </a:r>
          </a:p>
        </p:txBody>
      </p:sp>
      <p:sp>
        <p:nvSpPr>
          <p:cNvPr id="145416" name="Text Box 7"/>
          <p:cNvSpPr txBox="1">
            <a:spLocks noChangeArrowheads="1"/>
          </p:cNvSpPr>
          <p:nvPr/>
        </p:nvSpPr>
        <p:spPr bwMode="auto">
          <a:xfrm>
            <a:off x="4805363" y="5384800"/>
            <a:ext cx="3363912" cy="366713"/>
          </a:xfrm>
          <a:prstGeom prst="rect">
            <a:avLst/>
          </a:prstGeom>
          <a:solidFill>
            <a:srgbClr val="0071BC">
              <a:alpha val="50195"/>
            </a:srgb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a:ea typeface="MS PGothic" panose="020B0600070205080204" pitchFamily="34" charset="-128"/>
              </a:rPr>
              <a:t>Same Events, Tracking View</a:t>
            </a:r>
          </a:p>
        </p:txBody>
      </p:sp>
      <p:sp>
        <p:nvSpPr>
          <p:cNvPr id="145417" name="Text Box 8"/>
          <p:cNvSpPr txBox="1">
            <a:spLocks noChangeArrowheads="1"/>
          </p:cNvSpPr>
          <p:nvPr/>
        </p:nvSpPr>
        <p:spPr bwMode="auto">
          <a:xfrm>
            <a:off x="608013" y="3041650"/>
            <a:ext cx="6175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sz="1400">
                <a:ea typeface="MS PGothic" panose="020B0600070205080204" pitchFamily="34" charset="-128"/>
              </a:rPr>
              <a:t>2 jets</a:t>
            </a:r>
          </a:p>
        </p:txBody>
      </p:sp>
      <p:sp>
        <p:nvSpPr>
          <p:cNvPr id="145418" name="Text Box 9"/>
          <p:cNvSpPr txBox="1">
            <a:spLocks noChangeArrowheads="1"/>
          </p:cNvSpPr>
          <p:nvPr/>
        </p:nvSpPr>
        <p:spPr bwMode="auto">
          <a:xfrm>
            <a:off x="2490788" y="3081338"/>
            <a:ext cx="6175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sz="1400">
                <a:ea typeface="MS PGothic" panose="020B0600070205080204" pitchFamily="34" charset="-128"/>
              </a:rPr>
              <a:t>2 jets</a:t>
            </a:r>
          </a:p>
        </p:txBody>
      </p:sp>
      <p:sp>
        <p:nvSpPr>
          <p:cNvPr id="145419" name="Text Box 10"/>
          <p:cNvSpPr txBox="1">
            <a:spLocks noChangeArrowheads="1"/>
          </p:cNvSpPr>
          <p:nvPr/>
        </p:nvSpPr>
        <p:spPr bwMode="auto">
          <a:xfrm>
            <a:off x="568325" y="4987925"/>
            <a:ext cx="6175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sz="1400">
                <a:ea typeface="MS PGothic" panose="020B0600070205080204" pitchFamily="34" charset="-128"/>
              </a:rPr>
              <a:t>3 jets</a:t>
            </a:r>
          </a:p>
        </p:txBody>
      </p:sp>
      <p:sp>
        <p:nvSpPr>
          <p:cNvPr id="145420" name="Text Box 11"/>
          <p:cNvSpPr txBox="1">
            <a:spLocks noChangeArrowheads="1"/>
          </p:cNvSpPr>
          <p:nvPr/>
        </p:nvSpPr>
        <p:spPr bwMode="auto">
          <a:xfrm>
            <a:off x="2484438" y="4994275"/>
            <a:ext cx="6175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sz="1400">
                <a:ea typeface="MS PGothic" panose="020B0600070205080204" pitchFamily="34" charset="-128"/>
              </a:rPr>
              <a:t>5 jets</a:t>
            </a:r>
          </a:p>
        </p:txBody>
      </p:sp>
      <p:sp>
        <p:nvSpPr>
          <p:cNvPr id="145421" name="Text Box 12"/>
          <p:cNvSpPr txBox="1">
            <a:spLocks noChangeArrowheads="1"/>
          </p:cNvSpPr>
          <p:nvPr/>
        </p:nvSpPr>
        <p:spPr bwMode="auto">
          <a:xfrm>
            <a:off x="4710113" y="3116263"/>
            <a:ext cx="292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sz="1400">
                <a:ea typeface="MS PGothic" panose="020B0600070205080204" pitchFamily="34" charset="-128"/>
              </a:rPr>
              <a:t>2 </a:t>
            </a:r>
          </a:p>
        </p:txBody>
      </p:sp>
      <p:sp>
        <p:nvSpPr>
          <p:cNvPr id="145422" name="Text Box 13"/>
          <p:cNvSpPr txBox="1">
            <a:spLocks noChangeArrowheads="1"/>
          </p:cNvSpPr>
          <p:nvPr/>
        </p:nvSpPr>
        <p:spPr bwMode="auto">
          <a:xfrm>
            <a:off x="6450013" y="3113088"/>
            <a:ext cx="292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sz="1400">
                <a:ea typeface="MS PGothic" panose="020B0600070205080204" pitchFamily="34" charset="-128"/>
              </a:rPr>
              <a:t>2 </a:t>
            </a:r>
          </a:p>
        </p:txBody>
      </p:sp>
      <p:sp>
        <p:nvSpPr>
          <p:cNvPr id="145423" name="Text Box 14"/>
          <p:cNvSpPr txBox="1">
            <a:spLocks noChangeArrowheads="1"/>
          </p:cNvSpPr>
          <p:nvPr/>
        </p:nvSpPr>
        <p:spPr bwMode="auto">
          <a:xfrm>
            <a:off x="4713288" y="4964113"/>
            <a:ext cx="292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sz="1400">
                <a:ea typeface="MS PGothic" panose="020B0600070205080204" pitchFamily="34" charset="-128"/>
              </a:rPr>
              <a:t>3 </a:t>
            </a:r>
          </a:p>
        </p:txBody>
      </p:sp>
      <p:sp>
        <p:nvSpPr>
          <p:cNvPr id="145424" name="Text Box 15"/>
          <p:cNvSpPr txBox="1">
            <a:spLocks noChangeArrowheads="1"/>
          </p:cNvSpPr>
          <p:nvPr/>
        </p:nvSpPr>
        <p:spPr bwMode="auto">
          <a:xfrm>
            <a:off x="6450013" y="4962525"/>
            <a:ext cx="292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sz="1400">
                <a:ea typeface="MS PGothic" panose="020B0600070205080204" pitchFamily="34" charset="-128"/>
              </a:rPr>
              <a:t>5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lide Number Placeholder 5">
            <a:extLst>
              <a:ext uri="{FF2B5EF4-FFF2-40B4-BE49-F238E27FC236}">
                <a16:creationId xmlns:a16="http://schemas.microsoft.com/office/drawing/2014/main" id="{889B8BE2-0D9F-4E2A-AF85-6FF3587C5FDE}"/>
              </a:ext>
            </a:extLst>
          </p:cNvPr>
          <p:cNvSpPr>
            <a:spLocks noGrp="1"/>
          </p:cNvSpPr>
          <p:nvPr>
            <p:ph type="sldNum" sz="quarter" idx="12"/>
          </p:nvPr>
        </p:nvSpPr>
        <p:spPr/>
        <p:txBody>
          <a:bodyPr/>
          <a:lstStyle/>
          <a:p>
            <a:fld id="{DB67B9C6-B606-42D9-AFC8-DB652D8B172C}" type="slidenum">
              <a:rPr lang="en-US" altLang="en-US"/>
              <a:pPr/>
              <a:t>131</a:t>
            </a:fld>
            <a:endParaRPr lang="en-US" altLang="en-US"/>
          </a:p>
        </p:txBody>
      </p:sp>
      <p:sp>
        <p:nvSpPr>
          <p:cNvPr id="560130" name="Rectangle 2">
            <a:extLst>
              <a:ext uri="{FF2B5EF4-FFF2-40B4-BE49-F238E27FC236}">
                <a16:creationId xmlns:a16="http://schemas.microsoft.com/office/drawing/2014/main" id="{64CA3F8F-BF4F-4A0E-8BB7-A51773F005B7}"/>
              </a:ext>
            </a:extLst>
          </p:cNvPr>
          <p:cNvSpPr>
            <a:spLocks noGrp="1" noChangeArrowheads="1"/>
          </p:cNvSpPr>
          <p:nvPr>
            <p:ph type="title"/>
          </p:nvPr>
        </p:nvSpPr>
        <p:spPr>
          <a:xfrm>
            <a:off x="457200" y="274638"/>
            <a:ext cx="8229600" cy="1143000"/>
          </a:xfrm>
        </p:spPr>
        <p:txBody>
          <a:bodyPr/>
          <a:lstStyle/>
          <a:p>
            <a:r>
              <a:rPr lang="en-US" altLang="en-US" dirty="0"/>
              <a:t>We Can’t Pluck a Quark Out of A Proton</a:t>
            </a:r>
          </a:p>
        </p:txBody>
      </p:sp>
      <p:sp>
        <p:nvSpPr>
          <p:cNvPr id="560131" name="Rectangle 3">
            <a:extLst>
              <a:ext uri="{FF2B5EF4-FFF2-40B4-BE49-F238E27FC236}">
                <a16:creationId xmlns:a16="http://schemas.microsoft.com/office/drawing/2014/main" id="{D7740DB3-8726-4F57-A638-BAB77A244DC8}"/>
              </a:ext>
            </a:extLst>
          </p:cNvPr>
          <p:cNvSpPr>
            <a:spLocks noChangeArrowheads="1"/>
          </p:cNvSpPr>
          <p:nvPr/>
        </p:nvSpPr>
        <p:spPr bwMode="auto">
          <a:xfrm>
            <a:off x="4178300" y="1785938"/>
            <a:ext cx="3908425" cy="528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60132" name="Rectangle 4">
            <a:extLst>
              <a:ext uri="{FF2B5EF4-FFF2-40B4-BE49-F238E27FC236}">
                <a16:creationId xmlns:a16="http://schemas.microsoft.com/office/drawing/2014/main" id="{F1D3CA13-3ECA-46CF-8B41-AFA6FC1823F8}"/>
              </a:ext>
            </a:extLst>
          </p:cNvPr>
          <p:cNvSpPr>
            <a:spLocks noChangeArrowheads="1"/>
          </p:cNvSpPr>
          <p:nvPr/>
        </p:nvSpPr>
        <p:spPr bwMode="auto">
          <a:xfrm>
            <a:off x="4314825" y="1971675"/>
            <a:ext cx="3963988"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60134" name="Rectangle 6">
            <a:extLst>
              <a:ext uri="{FF2B5EF4-FFF2-40B4-BE49-F238E27FC236}">
                <a16:creationId xmlns:a16="http://schemas.microsoft.com/office/drawing/2014/main" id="{03DAAC36-98E7-4616-AF8C-835AEF29DA68}"/>
              </a:ext>
            </a:extLst>
          </p:cNvPr>
          <p:cNvSpPr>
            <a:spLocks noChangeArrowheads="1"/>
          </p:cNvSpPr>
          <p:nvPr/>
        </p:nvSpPr>
        <p:spPr bwMode="auto">
          <a:xfrm>
            <a:off x="4379913" y="2303463"/>
            <a:ext cx="3908425" cy="528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60135" name="Rectangle 7">
            <a:extLst>
              <a:ext uri="{FF2B5EF4-FFF2-40B4-BE49-F238E27FC236}">
                <a16:creationId xmlns:a16="http://schemas.microsoft.com/office/drawing/2014/main" id="{DA4D2F92-186A-49CB-8185-3CC5018BD814}"/>
              </a:ext>
            </a:extLst>
          </p:cNvPr>
          <p:cNvSpPr>
            <a:spLocks noChangeArrowheads="1"/>
          </p:cNvSpPr>
          <p:nvPr/>
        </p:nvSpPr>
        <p:spPr bwMode="auto">
          <a:xfrm>
            <a:off x="4516438" y="2489200"/>
            <a:ext cx="3963987"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60139" name="Oval 11">
            <a:extLst>
              <a:ext uri="{FF2B5EF4-FFF2-40B4-BE49-F238E27FC236}">
                <a16:creationId xmlns:a16="http://schemas.microsoft.com/office/drawing/2014/main" id="{93657569-41A8-4459-8E5A-D90D9C4DD197}"/>
              </a:ext>
            </a:extLst>
          </p:cNvPr>
          <p:cNvSpPr>
            <a:spLocks noChangeArrowheads="1"/>
          </p:cNvSpPr>
          <p:nvPr/>
        </p:nvSpPr>
        <p:spPr bwMode="auto">
          <a:xfrm>
            <a:off x="712788" y="4692650"/>
            <a:ext cx="1047750" cy="1016000"/>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60140" name="Oval 12">
            <a:extLst>
              <a:ext uri="{FF2B5EF4-FFF2-40B4-BE49-F238E27FC236}">
                <a16:creationId xmlns:a16="http://schemas.microsoft.com/office/drawing/2014/main" id="{6F656756-2511-4B7F-8889-40C51C44217B}"/>
              </a:ext>
            </a:extLst>
          </p:cNvPr>
          <p:cNvSpPr>
            <a:spLocks noChangeArrowheads="1"/>
          </p:cNvSpPr>
          <p:nvPr/>
        </p:nvSpPr>
        <p:spPr bwMode="auto">
          <a:xfrm>
            <a:off x="1363663" y="5024438"/>
            <a:ext cx="166687" cy="166687"/>
          </a:xfrm>
          <a:prstGeom prst="ellipse">
            <a:avLst/>
          </a:prstGeom>
          <a:solidFill>
            <a:srgbClr val="FC0128"/>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60141" name="Oval 13">
            <a:extLst>
              <a:ext uri="{FF2B5EF4-FFF2-40B4-BE49-F238E27FC236}">
                <a16:creationId xmlns:a16="http://schemas.microsoft.com/office/drawing/2014/main" id="{D73AD9EA-CF4B-4A07-83EC-91AAC3D0DBDF}"/>
              </a:ext>
            </a:extLst>
          </p:cNvPr>
          <p:cNvSpPr>
            <a:spLocks noChangeArrowheads="1"/>
          </p:cNvSpPr>
          <p:nvPr/>
        </p:nvSpPr>
        <p:spPr bwMode="auto">
          <a:xfrm>
            <a:off x="1060450" y="5341938"/>
            <a:ext cx="166688" cy="16668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60142" name="Oval 14">
            <a:extLst>
              <a:ext uri="{FF2B5EF4-FFF2-40B4-BE49-F238E27FC236}">
                <a16:creationId xmlns:a16="http://schemas.microsoft.com/office/drawing/2014/main" id="{DB06DEDB-C52C-4236-AB59-30B02296AD5E}"/>
              </a:ext>
            </a:extLst>
          </p:cNvPr>
          <p:cNvSpPr>
            <a:spLocks noChangeArrowheads="1"/>
          </p:cNvSpPr>
          <p:nvPr/>
        </p:nvSpPr>
        <p:spPr bwMode="auto">
          <a:xfrm>
            <a:off x="946150" y="4978400"/>
            <a:ext cx="166688" cy="169863"/>
          </a:xfrm>
          <a:prstGeom prst="ellipse">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560143" name="Group 15">
            <a:extLst>
              <a:ext uri="{FF2B5EF4-FFF2-40B4-BE49-F238E27FC236}">
                <a16:creationId xmlns:a16="http://schemas.microsoft.com/office/drawing/2014/main" id="{EFA55C1D-9A63-41C3-9467-99978E123FCD}"/>
              </a:ext>
            </a:extLst>
          </p:cNvPr>
          <p:cNvGrpSpPr>
            <a:grpSpLocks/>
          </p:cNvGrpSpPr>
          <p:nvPr/>
        </p:nvGrpSpPr>
        <p:grpSpPr bwMode="auto">
          <a:xfrm>
            <a:off x="3043238" y="3427413"/>
            <a:ext cx="1644650" cy="2352675"/>
            <a:chOff x="1560" y="2254"/>
            <a:chExt cx="1036" cy="1482"/>
          </a:xfrm>
        </p:grpSpPr>
        <p:sp>
          <p:nvSpPr>
            <p:cNvPr id="560144" name="Oval 16">
              <a:extLst>
                <a:ext uri="{FF2B5EF4-FFF2-40B4-BE49-F238E27FC236}">
                  <a16:creationId xmlns:a16="http://schemas.microsoft.com/office/drawing/2014/main" id="{85FB1C83-9A43-4E5B-8564-0FA58DCDE803}"/>
                </a:ext>
              </a:extLst>
            </p:cNvPr>
            <p:cNvSpPr>
              <a:spLocks noChangeArrowheads="1"/>
            </p:cNvSpPr>
            <p:nvPr/>
          </p:nvSpPr>
          <p:spPr bwMode="auto">
            <a:xfrm>
              <a:off x="2491" y="2554"/>
              <a:ext cx="105" cy="105"/>
            </a:xfrm>
            <a:prstGeom prst="ellipse">
              <a:avLst/>
            </a:prstGeom>
            <a:solidFill>
              <a:srgbClr val="FC0128"/>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60145" name="Oval 17">
              <a:extLst>
                <a:ext uri="{FF2B5EF4-FFF2-40B4-BE49-F238E27FC236}">
                  <a16:creationId xmlns:a16="http://schemas.microsoft.com/office/drawing/2014/main" id="{BAFFDA12-DAC8-414C-93F5-B2A26977DB98}"/>
                </a:ext>
              </a:extLst>
            </p:cNvPr>
            <p:cNvSpPr>
              <a:spLocks noChangeArrowheads="1"/>
            </p:cNvSpPr>
            <p:nvPr/>
          </p:nvSpPr>
          <p:spPr bwMode="auto">
            <a:xfrm rot="2400000">
              <a:off x="2144" y="2254"/>
              <a:ext cx="247" cy="1366"/>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60146" name="Oval 18">
              <a:extLst>
                <a:ext uri="{FF2B5EF4-FFF2-40B4-BE49-F238E27FC236}">
                  <a16:creationId xmlns:a16="http://schemas.microsoft.com/office/drawing/2014/main" id="{BF78C4A5-1BEE-4F51-BE3D-A5E1A7749764}"/>
                </a:ext>
              </a:extLst>
            </p:cNvPr>
            <p:cNvSpPr>
              <a:spLocks noChangeArrowheads="1"/>
            </p:cNvSpPr>
            <p:nvPr/>
          </p:nvSpPr>
          <p:spPr bwMode="auto">
            <a:xfrm>
              <a:off x="1560" y="3096"/>
              <a:ext cx="660" cy="64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60147" name="Oval 19">
              <a:extLst>
                <a:ext uri="{FF2B5EF4-FFF2-40B4-BE49-F238E27FC236}">
                  <a16:creationId xmlns:a16="http://schemas.microsoft.com/office/drawing/2014/main" id="{0DDFFA5D-1FCD-40AA-9E62-EE47452FFC3C}"/>
                </a:ext>
              </a:extLst>
            </p:cNvPr>
            <p:cNvSpPr>
              <a:spLocks noChangeArrowheads="1"/>
            </p:cNvSpPr>
            <p:nvPr/>
          </p:nvSpPr>
          <p:spPr bwMode="auto">
            <a:xfrm>
              <a:off x="1707" y="3276"/>
              <a:ext cx="105" cy="107"/>
            </a:xfrm>
            <a:prstGeom prst="ellipse">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60148" name="Oval 20">
              <a:extLst>
                <a:ext uri="{FF2B5EF4-FFF2-40B4-BE49-F238E27FC236}">
                  <a16:creationId xmlns:a16="http://schemas.microsoft.com/office/drawing/2014/main" id="{2FD0BA26-C9E8-4FE1-9C7E-CAE983B2C4B1}"/>
                </a:ext>
              </a:extLst>
            </p:cNvPr>
            <p:cNvSpPr>
              <a:spLocks noChangeArrowheads="1"/>
            </p:cNvSpPr>
            <p:nvPr/>
          </p:nvSpPr>
          <p:spPr bwMode="auto">
            <a:xfrm>
              <a:off x="1982" y="3488"/>
              <a:ext cx="105" cy="105"/>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60149" name="Rectangle 21">
              <a:extLst>
                <a:ext uri="{FF2B5EF4-FFF2-40B4-BE49-F238E27FC236}">
                  <a16:creationId xmlns:a16="http://schemas.microsoft.com/office/drawing/2014/main" id="{6B9B3964-1C8E-43A7-A2F8-5406D3C7EC07}"/>
                </a:ext>
              </a:extLst>
            </p:cNvPr>
            <p:cNvSpPr>
              <a:spLocks noChangeArrowheads="1"/>
            </p:cNvSpPr>
            <p:nvPr/>
          </p:nvSpPr>
          <p:spPr bwMode="auto">
            <a:xfrm>
              <a:off x="2081" y="3092"/>
              <a:ext cx="78" cy="177"/>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60150" name="Rectangle 22">
              <a:extLst>
                <a:ext uri="{FF2B5EF4-FFF2-40B4-BE49-F238E27FC236}">
                  <a16:creationId xmlns:a16="http://schemas.microsoft.com/office/drawing/2014/main" id="{0E290946-1112-4A3C-A5B2-F30F85311C17}"/>
                </a:ext>
              </a:extLst>
            </p:cNvPr>
            <p:cNvSpPr>
              <a:spLocks noChangeArrowheads="1"/>
            </p:cNvSpPr>
            <p:nvPr/>
          </p:nvSpPr>
          <p:spPr bwMode="auto">
            <a:xfrm>
              <a:off x="2022" y="3094"/>
              <a:ext cx="78" cy="177"/>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60151" name="Rectangle 23">
              <a:extLst>
                <a:ext uri="{FF2B5EF4-FFF2-40B4-BE49-F238E27FC236}">
                  <a16:creationId xmlns:a16="http://schemas.microsoft.com/office/drawing/2014/main" id="{C511CE5A-14F9-4563-8D79-3D713BF20154}"/>
                </a:ext>
              </a:extLst>
            </p:cNvPr>
            <p:cNvSpPr>
              <a:spLocks noChangeArrowheads="1"/>
            </p:cNvSpPr>
            <p:nvPr/>
          </p:nvSpPr>
          <p:spPr bwMode="auto">
            <a:xfrm>
              <a:off x="1983" y="3110"/>
              <a:ext cx="78" cy="177"/>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560152" name="Group 24">
            <a:extLst>
              <a:ext uri="{FF2B5EF4-FFF2-40B4-BE49-F238E27FC236}">
                <a16:creationId xmlns:a16="http://schemas.microsoft.com/office/drawing/2014/main" id="{3949BCE2-27CF-4EF0-B888-0B69C757CC3A}"/>
              </a:ext>
            </a:extLst>
          </p:cNvPr>
          <p:cNvGrpSpPr>
            <a:grpSpLocks/>
          </p:cNvGrpSpPr>
          <p:nvPr/>
        </p:nvGrpSpPr>
        <p:grpSpPr bwMode="auto">
          <a:xfrm>
            <a:off x="4997450" y="4502150"/>
            <a:ext cx="1047750" cy="1300163"/>
            <a:chOff x="2999" y="3020"/>
            <a:chExt cx="660" cy="819"/>
          </a:xfrm>
        </p:grpSpPr>
        <p:sp>
          <p:nvSpPr>
            <p:cNvPr id="560153" name="Oval 25">
              <a:extLst>
                <a:ext uri="{FF2B5EF4-FFF2-40B4-BE49-F238E27FC236}">
                  <a16:creationId xmlns:a16="http://schemas.microsoft.com/office/drawing/2014/main" id="{D4FE3012-06E7-41A1-A84A-126D5881BF99}"/>
                </a:ext>
              </a:extLst>
            </p:cNvPr>
            <p:cNvSpPr>
              <a:spLocks noChangeArrowheads="1"/>
            </p:cNvSpPr>
            <p:nvPr/>
          </p:nvSpPr>
          <p:spPr bwMode="auto">
            <a:xfrm rot="2400000">
              <a:off x="3341" y="3020"/>
              <a:ext cx="247" cy="614"/>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60154" name="Oval 26">
              <a:extLst>
                <a:ext uri="{FF2B5EF4-FFF2-40B4-BE49-F238E27FC236}">
                  <a16:creationId xmlns:a16="http://schemas.microsoft.com/office/drawing/2014/main" id="{D71CB2C0-4BD6-4BFE-A124-ABDE5E902981}"/>
                </a:ext>
              </a:extLst>
            </p:cNvPr>
            <p:cNvSpPr>
              <a:spLocks noChangeArrowheads="1"/>
            </p:cNvSpPr>
            <p:nvPr/>
          </p:nvSpPr>
          <p:spPr bwMode="auto">
            <a:xfrm>
              <a:off x="2999" y="3199"/>
              <a:ext cx="660" cy="64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60155" name="Oval 27">
              <a:extLst>
                <a:ext uri="{FF2B5EF4-FFF2-40B4-BE49-F238E27FC236}">
                  <a16:creationId xmlns:a16="http://schemas.microsoft.com/office/drawing/2014/main" id="{369BAA10-1904-4810-9485-0B9F86BEDA43}"/>
                </a:ext>
              </a:extLst>
            </p:cNvPr>
            <p:cNvSpPr>
              <a:spLocks noChangeArrowheads="1"/>
            </p:cNvSpPr>
            <p:nvPr/>
          </p:nvSpPr>
          <p:spPr bwMode="auto">
            <a:xfrm>
              <a:off x="3146" y="3379"/>
              <a:ext cx="105" cy="107"/>
            </a:xfrm>
            <a:prstGeom prst="ellipse">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60156" name="Oval 28">
              <a:extLst>
                <a:ext uri="{FF2B5EF4-FFF2-40B4-BE49-F238E27FC236}">
                  <a16:creationId xmlns:a16="http://schemas.microsoft.com/office/drawing/2014/main" id="{8473D7CF-E647-41B8-BB95-CCDC47408A82}"/>
                </a:ext>
              </a:extLst>
            </p:cNvPr>
            <p:cNvSpPr>
              <a:spLocks noChangeArrowheads="1"/>
            </p:cNvSpPr>
            <p:nvPr/>
          </p:nvSpPr>
          <p:spPr bwMode="auto">
            <a:xfrm>
              <a:off x="3421" y="3591"/>
              <a:ext cx="105" cy="105"/>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60157" name="Rectangle 29">
              <a:extLst>
                <a:ext uri="{FF2B5EF4-FFF2-40B4-BE49-F238E27FC236}">
                  <a16:creationId xmlns:a16="http://schemas.microsoft.com/office/drawing/2014/main" id="{CD1E6D5B-4023-4B30-9C7B-014CF83E5FD3}"/>
                </a:ext>
              </a:extLst>
            </p:cNvPr>
            <p:cNvSpPr>
              <a:spLocks noChangeArrowheads="1"/>
            </p:cNvSpPr>
            <p:nvPr/>
          </p:nvSpPr>
          <p:spPr bwMode="auto">
            <a:xfrm>
              <a:off x="3520" y="3195"/>
              <a:ext cx="78" cy="177"/>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60158" name="Rectangle 30">
              <a:extLst>
                <a:ext uri="{FF2B5EF4-FFF2-40B4-BE49-F238E27FC236}">
                  <a16:creationId xmlns:a16="http://schemas.microsoft.com/office/drawing/2014/main" id="{7724DD84-515B-40D2-B901-827AA2BDEFE6}"/>
                </a:ext>
              </a:extLst>
            </p:cNvPr>
            <p:cNvSpPr>
              <a:spLocks noChangeArrowheads="1"/>
            </p:cNvSpPr>
            <p:nvPr/>
          </p:nvSpPr>
          <p:spPr bwMode="auto">
            <a:xfrm>
              <a:off x="3461" y="3197"/>
              <a:ext cx="78" cy="177"/>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60159" name="Rectangle 31">
              <a:extLst>
                <a:ext uri="{FF2B5EF4-FFF2-40B4-BE49-F238E27FC236}">
                  <a16:creationId xmlns:a16="http://schemas.microsoft.com/office/drawing/2014/main" id="{8B929829-302F-4672-B489-F25880BD261A}"/>
                </a:ext>
              </a:extLst>
            </p:cNvPr>
            <p:cNvSpPr>
              <a:spLocks noChangeArrowheads="1"/>
            </p:cNvSpPr>
            <p:nvPr/>
          </p:nvSpPr>
          <p:spPr bwMode="auto">
            <a:xfrm>
              <a:off x="3422" y="3213"/>
              <a:ext cx="78" cy="177"/>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60160" name="Oval 32">
              <a:extLst>
                <a:ext uri="{FF2B5EF4-FFF2-40B4-BE49-F238E27FC236}">
                  <a16:creationId xmlns:a16="http://schemas.microsoft.com/office/drawing/2014/main" id="{8FC8AC1D-ADA0-4F9A-B54E-6096CD2744FB}"/>
                </a:ext>
              </a:extLst>
            </p:cNvPr>
            <p:cNvSpPr>
              <a:spLocks noChangeArrowheads="1"/>
            </p:cNvSpPr>
            <p:nvPr/>
          </p:nvSpPr>
          <p:spPr bwMode="auto">
            <a:xfrm>
              <a:off x="3532" y="3138"/>
              <a:ext cx="105" cy="105"/>
            </a:xfrm>
            <a:prstGeom prst="ellipse">
              <a:avLst/>
            </a:prstGeom>
            <a:solidFill>
              <a:srgbClr val="FC0128"/>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560161" name="Group 33">
            <a:extLst>
              <a:ext uri="{FF2B5EF4-FFF2-40B4-BE49-F238E27FC236}">
                <a16:creationId xmlns:a16="http://schemas.microsoft.com/office/drawing/2014/main" id="{CFB74284-3CCB-42EF-A977-11C6BC97AB6D}"/>
              </a:ext>
            </a:extLst>
          </p:cNvPr>
          <p:cNvGrpSpPr>
            <a:grpSpLocks/>
          </p:cNvGrpSpPr>
          <p:nvPr/>
        </p:nvGrpSpPr>
        <p:grpSpPr bwMode="auto">
          <a:xfrm>
            <a:off x="6330950" y="3473450"/>
            <a:ext cx="552450" cy="1101725"/>
            <a:chOff x="3839" y="2372"/>
            <a:chExt cx="348" cy="694"/>
          </a:xfrm>
        </p:grpSpPr>
        <p:sp>
          <p:nvSpPr>
            <p:cNvPr id="560162" name="Oval 34">
              <a:extLst>
                <a:ext uri="{FF2B5EF4-FFF2-40B4-BE49-F238E27FC236}">
                  <a16:creationId xmlns:a16="http://schemas.microsoft.com/office/drawing/2014/main" id="{9958BAE2-22CB-4C76-A542-5C4A772AD7F8}"/>
                </a:ext>
              </a:extLst>
            </p:cNvPr>
            <p:cNvSpPr>
              <a:spLocks noChangeArrowheads="1"/>
            </p:cNvSpPr>
            <p:nvPr/>
          </p:nvSpPr>
          <p:spPr bwMode="auto">
            <a:xfrm rot="2400000">
              <a:off x="3892" y="2372"/>
              <a:ext cx="233" cy="694"/>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60163" name="Oval 35">
              <a:extLst>
                <a:ext uri="{FF2B5EF4-FFF2-40B4-BE49-F238E27FC236}">
                  <a16:creationId xmlns:a16="http://schemas.microsoft.com/office/drawing/2014/main" id="{760F7BD5-1B81-493B-B9B7-4CCF3BEC6683}"/>
                </a:ext>
              </a:extLst>
            </p:cNvPr>
            <p:cNvSpPr>
              <a:spLocks noChangeArrowheads="1"/>
            </p:cNvSpPr>
            <p:nvPr/>
          </p:nvSpPr>
          <p:spPr bwMode="auto">
            <a:xfrm>
              <a:off x="4082" y="2514"/>
              <a:ext cx="105" cy="105"/>
            </a:xfrm>
            <a:prstGeom prst="ellipse">
              <a:avLst/>
            </a:prstGeom>
            <a:solidFill>
              <a:srgbClr val="FC0128"/>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60164" name="Oval 36">
              <a:extLst>
                <a:ext uri="{FF2B5EF4-FFF2-40B4-BE49-F238E27FC236}">
                  <a16:creationId xmlns:a16="http://schemas.microsoft.com/office/drawing/2014/main" id="{7EE4D7C0-1BD1-4694-B66E-65FC8BCA66F3}"/>
                </a:ext>
              </a:extLst>
            </p:cNvPr>
            <p:cNvSpPr>
              <a:spLocks noChangeArrowheads="1"/>
            </p:cNvSpPr>
            <p:nvPr/>
          </p:nvSpPr>
          <p:spPr bwMode="auto">
            <a:xfrm>
              <a:off x="3839" y="2806"/>
              <a:ext cx="105" cy="105"/>
            </a:xfrm>
            <a:prstGeom prst="ellipse">
              <a:avLst/>
            </a:prstGeom>
            <a:solidFill>
              <a:srgbClr val="800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560165" name="Text Box 37">
            <a:extLst>
              <a:ext uri="{FF2B5EF4-FFF2-40B4-BE49-F238E27FC236}">
                <a16:creationId xmlns:a16="http://schemas.microsoft.com/office/drawing/2014/main" id="{184E74DD-B033-4AB6-B027-A00329A999AE}"/>
              </a:ext>
            </a:extLst>
          </p:cNvPr>
          <p:cNvSpPr txBox="1">
            <a:spLocks noChangeArrowheads="1"/>
          </p:cNvSpPr>
          <p:nvPr/>
        </p:nvSpPr>
        <p:spPr bwMode="auto">
          <a:xfrm>
            <a:off x="2705100" y="3781425"/>
            <a:ext cx="15859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ltLang="en-US"/>
              <a:t>and try to pull a quark out,</a:t>
            </a:r>
          </a:p>
        </p:txBody>
      </p:sp>
      <p:sp>
        <p:nvSpPr>
          <p:cNvPr id="560166" name="Text Box 38">
            <a:extLst>
              <a:ext uri="{FF2B5EF4-FFF2-40B4-BE49-F238E27FC236}">
                <a16:creationId xmlns:a16="http://schemas.microsoft.com/office/drawing/2014/main" id="{1F71C280-0083-4FA7-A147-E4967C575101}"/>
              </a:ext>
            </a:extLst>
          </p:cNvPr>
          <p:cNvSpPr txBox="1">
            <a:spLocks noChangeArrowheads="1"/>
          </p:cNvSpPr>
          <p:nvPr/>
        </p:nvSpPr>
        <p:spPr bwMode="auto">
          <a:xfrm>
            <a:off x="666750" y="3973513"/>
            <a:ext cx="1209675"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ltLang="en-US"/>
              <a:t>If I take a particle,</a:t>
            </a:r>
          </a:p>
        </p:txBody>
      </p:sp>
      <p:sp>
        <p:nvSpPr>
          <p:cNvPr id="560167" name="Text Box 39">
            <a:extLst>
              <a:ext uri="{FF2B5EF4-FFF2-40B4-BE49-F238E27FC236}">
                <a16:creationId xmlns:a16="http://schemas.microsoft.com/office/drawing/2014/main" id="{0DAC7588-8DF1-45B7-8809-DAC55790A4EA}"/>
              </a:ext>
            </a:extLst>
          </p:cNvPr>
          <p:cNvSpPr txBox="1">
            <a:spLocks noChangeArrowheads="1"/>
          </p:cNvSpPr>
          <p:nvPr/>
        </p:nvSpPr>
        <p:spPr bwMode="auto">
          <a:xfrm>
            <a:off x="6446838" y="4510088"/>
            <a:ext cx="2538412" cy="1465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ltLang="en-US"/>
              <a:t>The “string” holding the particle together breaks, and I produce more (usually many more) particles.</a:t>
            </a:r>
          </a:p>
        </p:txBody>
      </p:sp>
      <p:sp>
        <p:nvSpPr>
          <p:cNvPr id="2" name="Rectangle 1">
            <a:extLst>
              <a:ext uri="{FF2B5EF4-FFF2-40B4-BE49-F238E27FC236}">
                <a16:creationId xmlns:a16="http://schemas.microsoft.com/office/drawing/2014/main" id="{D679B66E-4BD3-47D5-9D69-7A4072DF749E}"/>
              </a:ext>
            </a:extLst>
          </p:cNvPr>
          <p:cNvSpPr/>
          <p:nvPr/>
        </p:nvSpPr>
        <p:spPr>
          <a:xfrm>
            <a:off x="350106" y="912978"/>
            <a:ext cx="7923089" cy="2585323"/>
          </a:xfrm>
          <a:prstGeom prst="rect">
            <a:avLst/>
          </a:prstGeom>
        </p:spPr>
        <p:txBody>
          <a:bodyPr wrap="square">
            <a:spAutoFit/>
          </a:bodyPr>
          <a:lstStyle/>
          <a:p>
            <a:pPr eaLnBrk="1" hangingPunct="1">
              <a:buFont typeface="Wingdings" panose="05000000000000000000" pitchFamily="2" charset="2"/>
              <a:buChar char="n"/>
            </a:pPr>
            <a:r>
              <a:rPr lang="en-US" altLang="en-US" dirty="0">
                <a:latin typeface="Arial" panose="020B0604020202020204" pitchFamily="34" charset="0"/>
              </a:rPr>
              <a:t> Where do jets come from?</a:t>
            </a:r>
          </a:p>
          <a:p>
            <a:pPr eaLnBrk="1" hangingPunct="1">
              <a:buFont typeface="Wingdings" panose="05000000000000000000" pitchFamily="2" charset="2"/>
              <a:buChar char="n"/>
            </a:pPr>
            <a:r>
              <a:rPr lang="en-US" altLang="en-US" dirty="0">
                <a:latin typeface="Arial" panose="020B0604020202020204" pitchFamily="34" charset="0"/>
              </a:rPr>
              <a:t> The force between two colored objects (e.g. quarks) is roughly independent of distance</a:t>
            </a:r>
          </a:p>
          <a:p>
            <a:pPr lvl="1" eaLnBrk="1" hangingPunct="1"/>
            <a:r>
              <a:rPr lang="en-US" altLang="en-US" dirty="0">
                <a:latin typeface="Arial" panose="020B0604020202020204" pitchFamily="34" charset="0"/>
              </a:rPr>
              <a:t>Therefore the potential energy grows linearly with distance</a:t>
            </a:r>
          </a:p>
          <a:p>
            <a:pPr lvl="1" eaLnBrk="1" hangingPunct="1"/>
            <a:r>
              <a:rPr lang="en-US" altLang="en-US" dirty="0">
                <a:latin typeface="Arial" panose="020B0604020202020204" pitchFamily="34" charset="0"/>
              </a:rPr>
              <a:t>When it gets big enough, it pops a quark-antiquark pair out of the vacuum</a:t>
            </a:r>
          </a:p>
          <a:p>
            <a:pPr lvl="1" eaLnBrk="1" hangingPunct="1"/>
            <a:r>
              <a:rPr lang="en-US" altLang="en-US" dirty="0">
                <a:latin typeface="Arial" panose="020B0604020202020204" pitchFamily="34" charset="0"/>
              </a:rPr>
              <a:t>These quarks and antiquarks ultimately end up as a collection of hadrons</a:t>
            </a:r>
          </a:p>
          <a:p>
            <a:pPr lvl="2" eaLnBrk="1" hangingPunct="1">
              <a:buFont typeface="Times" panose="02020603050405020304" pitchFamily="18" charset="0"/>
              <a:buChar char="•"/>
            </a:pPr>
            <a:r>
              <a:rPr lang="en-US" altLang="en-US" dirty="0">
                <a:latin typeface="Arial" panose="020B0604020202020204" pitchFamily="34" charset="0"/>
              </a:rPr>
              <a:t>Process is called “fragmentation” or “hadronization”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4">
            <a:extLst>
              <a:ext uri="{FF2B5EF4-FFF2-40B4-BE49-F238E27FC236}">
                <a16:creationId xmlns:a16="http://schemas.microsoft.com/office/drawing/2014/main" id="{CC5C58DC-ADE0-4C70-A26E-CE7599591F33}"/>
              </a:ext>
            </a:extLst>
          </p:cNvPr>
          <p:cNvSpPr>
            <a:spLocks noGrp="1"/>
          </p:cNvSpPr>
          <p:nvPr>
            <p:ph type="sldNum" sz="quarter" idx="12"/>
          </p:nvPr>
        </p:nvSpPr>
        <p:spPr/>
        <p:txBody>
          <a:bodyPr/>
          <a:lstStyle/>
          <a:p>
            <a:fld id="{A205FC81-F6CF-47E8-88E8-4832EDE0FB77}" type="slidenum">
              <a:rPr lang="en-US" altLang="en-US"/>
              <a:pPr/>
              <a:t>132</a:t>
            </a:fld>
            <a:endParaRPr lang="en-US" altLang="en-US"/>
          </a:p>
        </p:txBody>
      </p:sp>
      <p:sp>
        <p:nvSpPr>
          <p:cNvPr id="572418" name="Rectangle 2">
            <a:extLst>
              <a:ext uri="{FF2B5EF4-FFF2-40B4-BE49-F238E27FC236}">
                <a16:creationId xmlns:a16="http://schemas.microsoft.com/office/drawing/2014/main" id="{064F1C62-6427-4E31-B6CE-762960A09DD2}"/>
              </a:ext>
            </a:extLst>
          </p:cNvPr>
          <p:cNvSpPr>
            <a:spLocks noGrp="1" noChangeArrowheads="1"/>
          </p:cNvSpPr>
          <p:nvPr>
            <p:ph type="title"/>
          </p:nvPr>
        </p:nvSpPr>
        <p:spPr/>
        <p:txBody>
          <a:bodyPr/>
          <a:lstStyle/>
          <a:p>
            <a:r>
              <a:rPr lang="en-US" altLang="en-US"/>
              <a:t>The Utility of Jets</a:t>
            </a:r>
          </a:p>
        </p:txBody>
      </p:sp>
      <p:sp>
        <p:nvSpPr>
          <p:cNvPr id="572419" name="Oval 3">
            <a:extLst>
              <a:ext uri="{FF2B5EF4-FFF2-40B4-BE49-F238E27FC236}">
                <a16:creationId xmlns:a16="http://schemas.microsoft.com/office/drawing/2014/main" id="{BD5B7E60-9EE9-4DB2-B440-1EF9AF06D042}"/>
              </a:ext>
            </a:extLst>
          </p:cNvPr>
          <p:cNvSpPr>
            <a:spLocks noChangeArrowheads="1"/>
          </p:cNvSpPr>
          <p:nvPr/>
        </p:nvSpPr>
        <p:spPr bwMode="auto">
          <a:xfrm>
            <a:off x="7896225" y="4281488"/>
            <a:ext cx="166688" cy="166687"/>
          </a:xfrm>
          <a:prstGeom prst="ellipse">
            <a:avLst/>
          </a:prstGeom>
          <a:solidFill>
            <a:srgbClr val="114FF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72420" name="Oval 4">
            <a:extLst>
              <a:ext uri="{FF2B5EF4-FFF2-40B4-BE49-F238E27FC236}">
                <a16:creationId xmlns:a16="http://schemas.microsoft.com/office/drawing/2014/main" id="{44E89DBD-83F7-4600-B659-0D3E4DEB6729}"/>
              </a:ext>
            </a:extLst>
          </p:cNvPr>
          <p:cNvSpPr>
            <a:spLocks noChangeArrowheads="1"/>
          </p:cNvSpPr>
          <p:nvPr/>
        </p:nvSpPr>
        <p:spPr bwMode="auto">
          <a:xfrm>
            <a:off x="6356350" y="3211513"/>
            <a:ext cx="166688" cy="169862"/>
          </a:xfrm>
          <a:prstGeom prst="ellipse">
            <a:avLst/>
          </a:prstGeom>
          <a:solidFill>
            <a:srgbClr val="FC0128"/>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72421" name="Oval 5">
            <a:extLst>
              <a:ext uri="{FF2B5EF4-FFF2-40B4-BE49-F238E27FC236}">
                <a16:creationId xmlns:a16="http://schemas.microsoft.com/office/drawing/2014/main" id="{BC752FA7-A482-4D6C-9E8E-27A91AB5C9C2}"/>
              </a:ext>
            </a:extLst>
          </p:cNvPr>
          <p:cNvSpPr>
            <a:spLocks noChangeArrowheads="1"/>
          </p:cNvSpPr>
          <p:nvPr/>
        </p:nvSpPr>
        <p:spPr bwMode="auto">
          <a:xfrm>
            <a:off x="5251450" y="4749800"/>
            <a:ext cx="166688" cy="166688"/>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72422" name="Line 6">
            <a:extLst>
              <a:ext uri="{FF2B5EF4-FFF2-40B4-BE49-F238E27FC236}">
                <a16:creationId xmlns:a16="http://schemas.microsoft.com/office/drawing/2014/main" id="{E106A8FD-9BF6-4626-960B-DE3EFB31DAA1}"/>
              </a:ext>
            </a:extLst>
          </p:cNvPr>
          <p:cNvSpPr>
            <a:spLocks noChangeShapeType="1"/>
          </p:cNvSpPr>
          <p:nvPr/>
        </p:nvSpPr>
        <p:spPr bwMode="auto">
          <a:xfrm flipV="1">
            <a:off x="6178550" y="2767013"/>
            <a:ext cx="479425" cy="13509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72423" name="Line 7">
            <a:extLst>
              <a:ext uri="{FF2B5EF4-FFF2-40B4-BE49-F238E27FC236}">
                <a16:creationId xmlns:a16="http://schemas.microsoft.com/office/drawing/2014/main" id="{BF586521-C461-47FC-B9B8-6D8DDAF10D14}"/>
              </a:ext>
            </a:extLst>
          </p:cNvPr>
          <p:cNvSpPr>
            <a:spLocks noChangeShapeType="1"/>
          </p:cNvSpPr>
          <p:nvPr/>
        </p:nvSpPr>
        <p:spPr bwMode="auto">
          <a:xfrm flipH="1">
            <a:off x="4672013" y="4214813"/>
            <a:ext cx="1382712" cy="11636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72424" name="Oval 8">
            <a:extLst>
              <a:ext uri="{FF2B5EF4-FFF2-40B4-BE49-F238E27FC236}">
                <a16:creationId xmlns:a16="http://schemas.microsoft.com/office/drawing/2014/main" id="{3B17BBCE-1D1C-4E91-9C1A-A77636AF5828}"/>
              </a:ext>
            </a:extLst>
          </p:cNvPr>
          <p:cNvSpPr>
            <a:spLocks noChangeArrowheads="1"/>
          </p:cNvSpPr>
          <p:nvPr/>
        </p:nvSpPr>
        <p:spPr bwMode="auto">
          <a:xfrm>
            <a:off x="7183438" y="3663950"/>
            <a:ext cx="1047750" cy="1016000"/>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72425" name="Freeform 9">
            <a:extLst>
              <a:ext uri="{FF2B5EF4-FFF2-40B4-BE49-F238E27FC236}">
                <a16:creationId xmlns:a16="http://schemas.microsoft.com/office/drawing/2014/main" id="{1724B479-9BB1-44AE-BA5C-4A89761D99AE}"/>
              </a:ext>
            </a:extLst>
          </p:cNvPr>
          <p:cNvSpPr>
            <a:spLocks/>
          </p:cNvSpPr>
          <p:nvPr/>
        </p:nvSpPr>
        <p:spPr bwMode="auto">
          <a:xfrm>
            <a:off x="7370763" y="3773488"/>
            <a:ext cx="182562" cy="838200"/>
          </a:xfrm>
          <a:custGeom>
            <a:avLst/>
            <a:gdLst>
              <a:gd name="T0" fmla="*/ 10 w 115"/>
              <a:gd name="T1" fmla="*/ 12 h 528"/>
              <a:gd name="T2" fmla="*/ 106 w 115"/>
              <a:gd name="T3" fmla="*/ 8 h 528"/>
              <a:gd name="T4" fmla="*/ 102 w 115"/>
              <a:gd name="T5" fmla="*/ 36 h 528"/>
              <a:gd name="T6" fmla="*/ 46 w 115"/>
              <a:gd name="T7" fmla="*/ 112 h 528"/>
              <a:gd name="T8" fmla="*/ 114 w 115"/>
              <a:gd name="T9" fmla="*/ 136 h 528"/>
              <a:gd name="T10" fmla="*/ 70 w 115"/>
              <a:gd name="T11" fmla="*/ 168 h 528"/>
              <a:gd name="T12" fmla="*/ 30 w 115"/>
              <a:gd name="T13" fmla="*/ 228 h 528"/>
              <a:gd name="T14" fmla="*/ 66 w 115"/>
              <a:gd name="T15" fmla="*/ 252 h 528"/>
              <a:gd name="T16" fmla="*/ 14 w 115"/>
              <a:gd name="T17" fmla="*/ 308 h 528"/>
              <a:gd name="T18" fmla="*/ 2 w 115"/>
              <a:gd name="T19" fmla="*/ 332 h 528"/>
              <a:gd name="T20" fmla="*/ 14 w 115"/>
              <a:gd name="T21" fmla="*/ 336 h 528"/>
              <a:gd name="T22" fmla="*/ 50 w 115"/>
              <a:gd name="T23" fmla="*/ 352 h 528"/>
              <a:gd name="T24" fmla="*/ 38 w 115"/>
              <a:gd name="T25" fmla="*/ 448 h 528"/>
              <a:gd name="T26" fmla="*/ 22 w 115"/>
              <a:gd name="T27" fmla="*/ 52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528">
                <a:moveTo>
                  <a:pt x="10" y="12"/>
                </a:moveTo>
                <a:cubicBezTo>
                  <a:pt x="42" y="11"/>
                  <a:pt x="75" y="0"/>
                  <a:pt x="106" y="8"/>
                </a:cubicBezTo>
                <a:cubicBezTo>
                  <a:pt x="115" y="10"/>
                  <a:pt x="106" y="28"/>
                  <a:pt x="102" y="36"/>
                </a:cubicBezTo>
                <a:cubicBezTo>
                  <a:pt x="87" y="64"/>
                  <a:pt x="57" y="79"/>
                  <a:pt x="46" y="112"/>
                </a:cubicBezTo>
                <a:cubicBezTo>
                  <a:pt x="71" y="117"/>
                  <a:pt x="93" y="122"/>
                  <a:pt x="114" y="136"/>
                </a:cubicBezTo>
                <a:cubicBezTo>
                  <a:pt x="99" y="147"/>
                  <a:pt x="85" y="157"/>
                  <a:pt x="70" y="168"/>
                </a:cubicBezTo>
                <a:cubicBezTo>
                  <a:pt x="62" y="191"/>
                  <a:pt x="43" y="208"/>
                  <a:pt x="30" y="228"/>
                </a:cubicBezTo>
                <a:cubicBezTo>
                  <a:pt x="47" y="236"/>
                  <a:pt x="56" y="237"/>
                  <a:pt x="66" y="252"/>
                </a:cubicBezTo>
                <a:cubicBezTo>
                  <a:pt x="50" y="273"/>
                  <a:pt x="34" y="292"/>
                  <a:pt x="14" y="308"/>
                </a:cubicBezTo>
                <a:cubicBezTo>
                  <a:pt x="11" y="316"/>
                  <a:pt x="0" y="323"/>
                  <a:pt x="2" y="332"/>
                </a:cubicBezTo>
                <a:cubicBezTo>
                  <a:pt x="3" y="336"/>
                  <a:pt x="10" y="334"/>
                  <a:pt x="14" y="336"/>
                </a:cubicBezTo>
                <a:cubicBezTo>
                  <a:pt x="26" y="342"/>
                  <a:pt x="50" y="352"/>
                  <a:pt x="50" y="352"/>
                </a:cubicBezTo>
                <a:cubicBezTo>
                  <a:pt x="61" y="384"/>
                  <a:pt x="75" y="436"/>
                  <a:pt x="38" y="448"/>
                </a:cubicBezTo>
                <a:cubicBezTo>
                  <a:pt x="23" y="470"/>
                  <a:pt x="22" y="502"/>
                  <a:pt x="22" y="528"/>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72426" name="Oval 10">
            <a:extLst>
              <a:ext uri="{FF2B5EF4-FFF2-40B4-BE49-F238E27FC236}">
                <a16:creationId xmlns:a16="http://schemas.microsoft.com/office/drawing/2014/main" id="{FB8BB631-5F7C-4031-B731-F73F8436FD39}"/>
              </a:ext>
            </a:extLst>
          </p:cNvPr>
          <p:cNvSpPr>
            <a:spLocks noChangeArrowheads="1"/>
          </p:cNvSpPr>
          <p:nvPr/>
        </p:nvSpPr>
        <p:spPr bwMode="auto">
          <a:xfrm>
            <a:off x="3667125" y="3630613"/>
            <a:ext cx="1047750" cy="1016000"/>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72427" name="Freeform 11">
            <a:extLst>
              <a:ext uri="{FF2B5EF4-FFF2-40B4-BE49-F238E27FC236}">
                <a16:creationId xmlns:a16="http://schemas.microsoft.com/office/drawing/2014/main" id="{B4CE26AB-036D-4E29-A706-E1C5B9300771}"/>
              </a:ext>
            </a:extLst>
          </p:cNvPr>
          <p:cNvSpPr>
            <a:spLocks/>
          </p:cNvSpPr>
          <p:nvPr/>
        </p:nvSpPr>
        <p:spPr bwMode="auto">
          <a:xfrm>
            <a:off x="4368800" y="3778250"/>
            <a:ext cx="193675" cy="806450"/>
          </a:xfrm>
          <a:custGeom>
            <a:avLst/>
            <a:gdLst>
              <a:gd name="T0" fmla="*/ 122 w 122"/>
              <a:gd name="T1" fmla="*/ 0 h 508"/>
              <a:gd name="T2" fmla="*/ 98 w 122"/>
              <a:gd name="T3" fmla="*/ 24 h 508"/>
              <a:gd name="T4" fmla="*/ 74 w 122"/>
              <a:gd name="T5" fmla="*/ 32 h 508"/>
              <a:gd name="T6" fmla="*/ 62 w 122"/>
              <a:gd name="T7" fmla="*/ 36 h 508"/>
              <a:gd name="T8" fmla="*/ 38 w 122"/>
              <a:gd name="T9" fmla="*/ 100 h 508"/>
              <a:gd name="T10" fmla="*/ 82 w 122"/>
              <a:gd name="T11" fmla="*/ 148 h 508"/>
              <a:gd name="T12" fmla="*/ 78 w 122"/>
              <a:gd name="T13" fmla="*/ 176 h 508"/>
              <a:gd name="T14" fmla="*/ 54 w 122"/>
              <a:gd name="T15" fmla="*/ 192 h 508"/>
              <a:gd name="T16" fmla="*/ 10 w 122"/>
              <a:gd name="T17" fmla="*/ 232 h 508"/>
              <a:gd name="T18" fmla="*/ 10 w 122"/>
              <a:gd name="T19" fmla="*/ 272 h 508"/>
              <a:gd name="T20" fmla="*/ 34 w 122"/>
              <a:gd name="T21" fmla="*/ 284 h 508"/>
              <a:gd name="T22" fmla="*/ 118 w 122"/>
              <a:gd name="T23" fmla="*/ 332 h 508"/>
              <a:gd name="T24" fmla="*/ 74 w 122"/>
              <a:gd name="T25" fmla="*/ 364 h 508"/>
              <a:gd name="T26" fmla="*/ 50 w 122"/>
              <a:gd name="T27" fmla="*/ 420 h 508"/>
              <a:gd name="T28" fmla="*/ 46 w 122"/>
              <a:gd name="T29" fmla="*/ 432 h 508"/>
              <a:gd name="T30" fmla="*/ 22 w 122"/>
              <a:gd name="T31" fmla="*/ 444 h 508"/>
              <a:gd name="T32" fmla="*/ 26 w 122"/>
              <a:gd name="T33" fmla="*/ 460 h 508"/>
              <a:gd name="T34" fmla="*/ 50 w 122"/>
              <a:gd name="T35" fmla="*/ 468 h 508"/>
              <a:gd name="T36" fmla="*/ 58 w 122"/>
              <a:gd name="T37" fmla="*/ 492 h 508"/>
              <a:gd name="T38" fmla="*/ 54 w 122"/>
              <a:gd name="T39" fmla="*/ 500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 h="508">
                <a:moveTo>
                  <a:pt x="122" y="0"/>
                </a:moveTo>
                <a:cubicBezTo>
                  <a:pt x="113" y="12"/>
                  <a:pt x="111" y="18"/>
                  <a:pt x="98" y="24"/>
                </a:cubicBezTo>
                <a:cubicBezTo>
                  <a:pt x="90" y="27"/>
                  <a:pt x="82" y="29"/>
                  <a:pt x="74" y="32"/>
                </a:cubicBezTo>
                <a:cubicBezTo>
                  <a:pt x="70" y="33"/>
                  <a:pt x="62" y="36"/>
                  <a:pt x="62" y="36"/>
                </a:cubicBezTo>
                <a:cubicBezTo>
                  <a:pt x="45" y="62"/>
                  <a:pt x="43" y="69"/>
                  <a:pt x="38" y="100"/>
                </a:cubicBezTo>
                <a:cubicBezTo>
                  <a:pt x="46" y="132"/>
                  <a:pt x="51" y="140"/>
                  <a:pt x="82" y="148"/>
                </a:cubicBezTo>
                <a:cubicBezTo>
                  <a:pt x="86" y="162"/>
                  <a:pt x="90" y="165"/>
                  <a:pt x="78" y="176"/>
                </a:cubicBezTo>
                <a:cubicBezTo>
                  <a:pt x="71" y="182"/>
                  <a:pt x="54" y="192"/>
                  <a:pt x="54" y="192"/>
                </a:cubicBezTo>
                <a:cubicBezTo>
                  <a:pt x="46" y="204"/>
                  <a:pt x="22" y="224"/>
                  <a:pt x="10" y="232"/>
                </a:cubicBezTo>
                <a:cubicBezTo>
                  <a:pt x="3" y="243"/>
                  <a:pt x="0" y="260"/>
                  <a:pt x="10" y="272"/>
                </a:cubicBezTo>
                <a:cubicBezTo>
                  <a:pt x="16" y="279"/>
                  <a:pt x="27" y="279"/>
                  <a:pt x="34" y="284"/>
                </a:cubicBezTo>
                <a:cubicBezTo>
                  <a:pt x="42" y="323"/>
                  <a:pt x="83" y="328"/>
                  <a:pt x="118" y="332"/>
                </a:cubicBezTo>
                <a:cubicBezTo>
                  <a:pt x="105" y="350"/>
                  <a:pt x="96" y="359"/>
                  <a:pt x="74" y="364"/>
                </a:cubicBezTo>
                <a:cubicBezTo>
                  <a:pt x="58" y="380"/>
                  <a:pt x="57" y="398"/>
                  <a:pt x="50" y="420"/>
                </a:cubicBezTo>
                <a:cubicBezTo>
                  <a:pt x="49" y="424"/>
                  <a:pt x="50" y="431"/>
                  <a:pt x="46" y="432"/>
                </a:cubicBezTo>
                <a:cubicBezTo>
                  <a:pt x="29" y="438"/>
                  <a:pt x="38" y="434"/>
                  <a:pt x="22" y="444"/>
                </a:cubicBezTo>
                <a:cubicBezTo>
                  <a:pt x="23" y="449"/>
                  <a:pt x="22" y="456"/>
                  <a:pt x="26" y="460"/>
                </a:cubicBezTo>
                <a:cubicBezTo>
                  <a:pt x="32" y="465"/>
                  <a:pt x="50" y="468"/>
                  <a:pt x="50" y="468"/>
                </a:cubicBezTo>
                <a:cubicBezTo>
                  <a:pt x="53" y="476"/>
                  <a:pt x="61" y="484"/>
                  <a:pt x="58" y="492"/>
                </a:cubicBezTo>
                <a:cubicBezTo>
                  <a:pt x="54" y="505"/>
                  <a:pt x="54" y="508"/>
                  <a:pt x="54" y="50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72428" name="Oval 12">
            <a:extLst>
              <a:ext uri="{FF2B5EF4-FFF2-40B4-BE49-F238E27FC236}">
                <a16:creationId xmlns:a16="http://schemas.microsoft.com/office/drawing/2014/main" id="{E5945220-C96F-4356-80F0-055F6DF10DD2}"/>
              </a:ext>
            </a:extLst>
          </p:cNvPr>
          <p:cNvSpPr>
            <a:spLocks noChangeArrowheads="1"/>
          </p:cNvSpPr>
          <p:nvPr/>
        </p:nvSpPr>
        <p:spPr bwMode="auto">
          <a:xfrm>
            <a:off x="4117975" y="4386263"/>
            <a:ext cx="166688" cy="169862"/>
          </a:xfrm>
          <a:prstGeom prst="ellipse">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72429" name="Oval 13">
            <a:extLst>
              <a:ext uri="{FF2B5EF4-FFF2-40B4-BE49-F238E27FC236}">
                <a16:creationId xmlns:a16="http://schemas.microsoft.com/office/drawing/2014/main" id="{63377B9A-EE5B-4260-BE18-2B585F02B67E}"/>
              </a:ext>
            </a:extLst>
          </p:cNvPr>
          <p:cNvSpPr>
            <a:spLocks noChangeArrowheads="1"/>
          </p:cNvSpPr>
          <p:nvPr/>
        </p:nvSpPr>
        <p:spPr bwMode="auto">
          <a:xfrm>
            <a:off x="7697788" y="3771900"/>
            <a:ext cx="166687" cy="169863"/>
          </a:xfrm>
          <a:prstGeom prst="ellipse">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72430" name="Oval 14">
            <a:extLst>
              <a:ext uri="{FF2B5EF4-FFF2-40B4-BE49-F238E27FC236}">
                <a16:creationId xmlns:a16="http://schemas.microsoft.com/office/drawing/2014/main" id="{62C97453-DC0F-4416-B14E-AF9C6CC52A7B}"/>
              </a:ext>
            </a:extLst>
          </p:cNvPr>
          <p:cNvSpPr>
            <a:spLocks noChangeArrowheads="1"/>
          </p:cNvSpPr>
          <p:nvPr/>
        </p:nvSpPr>
        <p:spPr bwMode="auto">
          <a:xfrm>
            <a:off x="4021138" y="3787775"/>
            <a:ext cx="166687" cy="166688"/>
          </a:xfrm>
          <a:prstGeom prst="ellipse">
            <a:avLst/>
          </a:prstGeom>
          <a:solidFill>
            <a:srgbClr val="FC0128"/>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72431" name="AutoShape 15">
            <a:extLst>
              <a:ext uri="{FF2B5EF4-FFF2-40B4-BE49-F238E27FC236}">
                <a16:creationId xmlns:a16="http://schemas.microsoft.com/office/drawing/2014/main" id="{B70923E9-603D-46B2-BA9B-D5C5E9F09CBF}"/>
              </a:ext>
            </a:extLst>
          </p:cNvPr>
          <p:cNvSpPr>
            <a:spLocks noChangeArrowheads="1"/>
          </p:cNvSpPr>
          <p:nvPr/>
        </p:nvSpPr>
        <p:spPr bwMode="auto">
          <a:xfrm rot="10800000">
            <a:off x="3103563" y="3917950"/>
            <a:ext cx="423862" cy="412750"/>
          </a:xfrm>
          <a:prstGeom prst="rightArrow">
            <a:avLst>
              <a:gd name="adj1" fmla="val 50000"/>
              <a:gd name="adj2" fmla="val 25673"/>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72432" name="AutoShape 16">
            <a:extLst>
              <a:ext uri="{FF2B5EF4-FFF2-40B4-BE49-F238E27FC236}">
                <a16:creationId xmlns:a16="http://schemas.microsoft.com/office/drawing/2014/main" id="{9F0DC73C-4358-447A-B162-09B942CBC9F4}"/>
              </a:ext>
            </a:extLst>
          </p:cNvPr>
          <p:cNvSpPr>
            <a:spLocks noChangeArrowheads="1"/>
          </p:cNvSpPr>
          <p:nvPr/>
        </p:nvSpPr>
        <p:spPr bwMode="auto">
          <a:xfrm>
            <a:off x="8443913" y="3886200"/>
            <a:ext cx="423862" cy="412750"/>
          </a:xfrm>
          <a:prstGeom prst="rightArrow">
            <a:avLst>
              <a:gd name="adj1" fmla="val 50000"/>
              <a:gd name="adj2" fmla="val 25673"/>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72433" name="Rectangle 17">
            <a:extLst>
              <a:ext uri="{FF2B5EF4-FFF2-40B4-BE49-F238E27FC236}">
                <a16:creationId xmlns:a16="http://schemas.microsoft.com/office/drawing/2014/main" id="{C8DD6731-3EA7-41ED-8428-A35508AA5D9A}"/>
              </a:ext>
            </a:extLst>
          </p:cNvPr>
          <p:cNvSpPr>
            <a:spLocks noChangeArrowheads="1"/>
          </p:cNvSpPr>
          <p:nvPr/>
        </p:nvSpPr>
        <p:spPr bwMode="auto">
          <a:xfrm>
            <a:off x="7243763" y="3783013"/>
            <a:ext cx="142875" cy="1746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72434" name="Rectangle 18">
            <a:extLst>
              <a:ext uri="{FF2B5EF4-FFF2-40B4-BE49-F238E27FC236}">
                <a16:creationId xmlns:a16="http://schemas.microsoft.com/office/drawing/2014/main" id="{0745F610-0D11-43F3-9A0D-42337B117907}"/>
              </a:ext>
            </a:extLst>
          </p:cNvPr>
          <p:cNvSpPr>
            <a:spLocks noChangeArrowheads="1"/>
          </p:cNvSpPr>
          <p:nvPr/>
        </p:nvSpPr>
        <p:spPr bwMode="auto">
          <a:xfrm>
            <a:off x="7138988" y="3821113"/>
            <a:ext cx="203200" cy="6540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72435" name="Rectangle 19">
            <a:extLst>
              <a:ext uri="{FF2B5EF4-FFF2-40B4-BE49-F238E27FC236}">
                <a16:creationId xmlns:a16="http://schemas.microsoft.com/office/drawing/2014/main" id="{FEF76C46-F3C4-485A-80A8-98D310A5C6B2}"/>
              </a:ext>
            </a:extLst>
          </p:cNvPr>
          <p:cNvSpPr>
            <a:spLocks noChangeArrowheads="1"/>
          </p:cNvSpPr>
          <p:nvPr/>
        </p:nvSpPr>
        <p:spPr bwMode="auto">
          <a:xfrm>
            <a:off x="7246938" y="4414838"/>
            <a:ext cx="142875" cy="1746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72436" name="Rectangle 20">
            <a:extLst>
              <a:ext uri="{FF2B5EF4-FFF2-40B4-BE49-F238E27FC236}">
                <a16:creationId xmlns:a16="http://schemas.microsoft.com/office/drawing/2014/main" id="{A820AE55-CC3E-4DC8-A04C-2D46D1A9730D}"/>
              </a:ext>
            </a:extLst>
          </p:cNvPr>
          <p:cNvSpPr>
            <a:spLocks noChangeArrowheads="1"/>
          </p:cNvSpPr>
          <p:nvPr/>
        </p:nvSpPr>
        <p:spPr bwMode="auto">
          <a:xfrm>
            <a:off x="4572000" y="3835400"/>
            <a:ext cx="203200" cy="6540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72437" name="Rectangle 21">
            <a:extLst>
              <a:ext uri="{FF2B5EF4-FFF2-40B4-BE49-F238E27FC236}">
                <a16:creationId xmlns:a16="http://schemas.microsoft.com/office/drawing/2014/main" id="{A18A8966-886B-4C48-B476-31A43D33E8D7}"/>
              </a:ext>
            </a:extLst>
          </p:cNvPr>
          <p:cNvSpPr>
            <a:spLocks noChangeArrowheads="1"/>
          </p:cNvSpPr>
          <p:nvPr/>
        </p:nvSpPr>
        <p:spPr bwMode="auto">
          <a:xfrm>
            <a:off x="4562475" y="3787775"/>
            <a:ext cx="120650" cy="161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72438" name="Rectangle 22">
            <a:extLst>
              <a:ext uri="{FF2B5EF4-FFF2-40B4-BE49-F238E27FC236}">
                <a16:creationId xmlns:a16="http://schemas.microsoft.com/office/drawing/2014/main" id="{94C7D1CA-FFDC-4643-BE82-5443F2E4BC2F}"/>
              </a:ext>
            </a:extLst>
          </p:cNvPr>
          <p:cNvSpPr>
            <a:spLocks noChangeArrowheads="1"/>
          </p:cNvSpPr>
          <p:nvPr/>
        </p:nvSpPr>
        <p:spPr bwMode="auto">
          <a:xfrm>
            <a:off x="4473575" y="4400550"/>
            <a:ext cx="146050" cy="2127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72439" name="Line 23">
            <a:extLst>
              <a:ext uri="{FF2B5EF4-FFF2-40B4-BE49-F238E27FC236}">
                <a16:creationId xmlns:a16="http://schemas.microsoft.com/office/drawing/2014/main" id="{AD1168D0-A9EF-4DFD-95B1-175FC798848A}"/>
              </a:ext>
            </a:extLst>
          </p:cNvPr>
          <p:cNvSpPr>
            <a:spLocks noChangeShapeType="1"/>
          </p:cNvSpPr>
          <p:nvPr/>
        </p:nvSpPr>
        <p:spPr bwMode="auto">
          <a:xfrm>
            <a:off x="3524250" y="855663"/>
            <a:ext cx="2486025" cy="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72440" name="Line 24">
            <a:extLst>
              <a:ext uri="{FF2B5EF4-FFF2-40B4-BE49-F238E27FC236}">
                <a16:creationId xmlns:a16="http://schemas.microsoft.com/office/drawing/2014/main" id="{545EE02E-9C7D-454A-B3A3-1FB11E04644F}"/>
              </a:ext>
            </a:extLst>
          </p:cNvPr>
          <p:cNvSpPr>
            <a:spLocks noChangeShapeType="1"/>
          </p:cNvSpPr>
          <p:nvPr/>
        </p:nvSpPr>
        <p:spPr bwMode="auto">
          <a:xfrm flipH="1">
            <a:off x="6067425" y="846138"/>
            <a:ext cx="2551113" cy="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72441" name="Line 25">
            <a:extLst>
              <a:ext uri="{FF2B5EF4-FFF2-40B4-BE49-F238E27FC236}">
                <a16:creationId xmlns:a16="http://schemas.microsoft.com/office/drawing/2014/main" id="{BA628D28-72C5-4F52-983D-6DC6C2532DB6}"/>
              </a:ext>
            </a:extLst>
          </p:cNvPr>
          <p:cNvSpPr>
            <a:spLocks noChangeShapeType="1"/>
          </p:cNvSpPr>
          <p:nvPr/>
        </p:nvSpPr>
        <p:spPr bwMode="auto">
          <a:xfrm flipV="1">
            <a:off x="6003925" y="1116013"/>
            <a:ext cx="436563" cy="1065212"/>
          </a:xfrm>
          <a:prstGeom prst="line">
            <a:avLst/>
          </a:prstGeom>
          <a:noFill/>
          <a:ln w="63500">
            <a:solidFill>
              <a:srgbClr val="FC012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72442" name="Line 26">
            <a:extLst>
              <a:ext uri="{FF2B5EF4-FFF2-40B4-BE49-F238E27FC236}">
                <a16:creationId xmlns:a16="http://schemas.microsoft.com/office/drawing/2014/main" id="{B2AC5F99-909D-4F14-80AD-184585AB1117}"/>
              </a:ext>
            </a:extLst>
          </p:cNvPr>
          <p:cNvSpPr>
            <a:spLocks noChangeShapeType="1"/>
          </p:cNvSpPr>
          <p:nvPr/>
        </p:nvSpPr>
        <p:spPr bwMode="auto">
          <a:xfrm flipH="1">
            <a:off x="4705350" y="2133600"/>
            <a:ext cx="1328738" cy="957263"/>
          </a:xfrm>
          <a:prstGeom prst="line">
            <a:avLst/>
          </a:prstGeom>
          <a:noFill/>
          <a:ln w="63500">
            <a:solidFill>
              <a:srgbClr val="114FF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72443" name="Line 27">
            <a:extLst>
              <a:ext uri="{FF2B5EF4-FFF2-40B4-BE49-F238E27FC236}">
                <a16:creationId xmlns:a16="http://schemas.microsoft.com/office/drawing/2014/main" id="{00555858-47DE-4000-B2E8-34C163CFE19C}"/>
              </a:ext>
            </a:extLst>
          </p:cNvPr>
          <p:cNvSpPr>
            <a:spLocks noChangeShapeType="1"/>
          </p:cNvSpPr>
          <p:nvPr/>
        </p:nvSpPr>
        <p:spPr bwMode="auto">
          <a:xfrm flipV="1">
            <a:off x="6029325" y="1074738"/>
            <a:ext cx="14288" cy="1071562"/>
          </a:xfrm>
          <a:prstGeom prst="line">
            <a:avLst/>
          </a:prstGeom>
          <a:noFill/>
          <a:ln w="63500">
            <a:solidFill>
              <a:srgbClr val="FC012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72444" name="Line 28">
            <a:extLst>
              <a:ext uri="{FF2B5EF4-FFF2-40B4-BE49-F238E27FC236}">
                <a16:creationId xmlns:a16="http://schemas.microsoft.com/office/drawing/2014/main" id="{26014AD4-4E99-465D-8E49-38AF3DF95194}"/>
              </a:ext>
            </a:extLst>
          </p:cNvPr>
          <p:cNvSpPr>
            <a:spLocks noChangeShapeType="1"/>
          </p:cNvSpPr>
          <p:nvPr/>
        </p:nvSpPr>
        <p:spPr bwMode="auto">
          <a:xfrm flipV="1">
            <a:off x="6059488" y="1420813"/>
            <a:ext cx="685800" cy="722312"/>
          </a:xfrm>
          <a:prstGeom prst="line">
            <a:avLst/>
          </a:prstGeom>
          <a:noFill/>
          <a:ln w="63500">
            <a:solidFill>
              <a:srgbClr val="FC012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72445" name="Line 29">
            <a:extLst>
              <a:ext uri="{FF2B5EF4-FFF2-40B4-BE49-F238E27FC236}">
                <a16:creationId xmlns:a16="http://schemas.microsoft.com/office/drawing/2014/main" id="{16E43EC8-ACD9-4B48-9842-928C8DC07BBF}"/>
              </a:ext>
            </a:extLst>
          </p:cNvPr>
          <p:cNvSpPr>
            <a:spLocks noChangeShapeType="1"/>
          </p:cNvSpPr>
          <p:nvPr/>
        </p:nvSpPr>
        <p:spPr bwMode="auto">
          <a:xfrm flipV="1">
            <a:off x="6042025" y="1295400"/>
            <a:ext cx="606425" cy="800100"/>
          </a:xfrm>
          <a:prstGeom prst="line">
            <a:avLst/>
          </a:prstGeom>
          <a:noFill/>
          <a:ln w="63500">
            <a:solidFill>
              <a:srgbClr val="FC012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72446" name="Line 30">
            <a:extLst>
              <a:ext uri="{FF2B5EF4-FFF2-40B4-BE49-F238E27FC236}">
                <a16:creationId xmlns:a16="http://schemas.microsoft.com/office/drawing/2014/main" id="{111A3414-9710-4702-808F-5304D7A7EFCB}"/>
              </a:ext>
            </a:extLst>
          </p:cNvPr>
          <p:cNvSpPr>
            <a:spLocks noChangeShapeType="1"/>
          </p:cNvSpPr>
          <p:nvPr/>
        </p:nvSpPr>
        <p:spPr bwMode="auto">
          <a:xfrm flipH="1">
            <a:off x="4857750" y="2157413"/>
            <a:ext cx="1177925" cy="1085850"/>
          </a:xfrm>
          <a:prstGeom prst="line">
            <a:avLst/>
          </a:prstGeom>
          <a:noFill/>
          <a:ln w="63500">
            <a:solidFill>
              <a:srgbClr val="114FF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72447" name="Line 31">
            <a:extLst>
              <a:ext uri="{FF2B5EF4-FFF2-40B4-BE49-F238E27FC236}">
                <a16:creationId xmlns:a16="http://schemas.microsoft.com/office/drawing/2014/main" id="{D976C520-FCDC-4AA9-9A1F-EB3B11EDD6F8}"/>
              </a:ext>
            </a:extLst>
          </p:cNvPr>
          <p:cNvSpPr>
            <a:spLocks noChangeShapeType="1"/>
          </p:cNvSpPr>
          <p:nvPr/>
        </p:nvSpPr>
        <p:spPr bwMode="auto">
          <a:xfrm flipH="1">
            <a:off x="5030788" y="2157413"/>
            <a:ext cx="1027112" cy="1214437"/>
          </a:xfrm>
          <a:prstGeom prst="line">
            <a:avLst/>
          </a:prstGeom>
          <a:noFill/>
          <a:ln w="63500">
            <a:solidFill>
              <a:srgbClr val="114FF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72448" name="Line 32">
            <a:extLst>
              <a:ext uri="{FF2B5EF4-FFF2-40B4-BE49-F238E27FC236}">
                <a16:creationId xmlns:a16="http://schemas.microsoft.com/office/drawing/2014/main" id="{77AE8677-2579-44E4-8DE3-D960B122F29C}"/>
              </a:ext>
            </a:extLst>
          </p:cNvPr>
          <p:cNvSpPr>
            <a:spLocks noChangeShapeType="1"/>
          </p:cNvSpPr>
          <p:nvPr/>
        </p:nvSpPr>
        <p:spPr bwMode="auto">
          <a:xfrm flipH="1">
            <a:off x="3281363" y="2154238"/>
            <a:ext cx="2714625" cy="0"/>
          </a:xfrm>
          <a:prstGeom prst="line">
            <a:avLst/>
          </a:prstGeom>
          <a:noFill/>
          <a:ln w="63500">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72449" name="Line 33">
            <a:extLst>
              <a:ext uri="{FF2B5EF4-FFF2-40B4-BE49-F238E27FC236}">
                <a16:creationId xmlns:a16="http://schemas.microsoft.com/office/drawing/2014/main" id="{DE8035B9-65FA-46F5-B776-F02AEBA861F2}"/>
              </a:ext>
            </a:extLst>
          </p:cNvPr>
          <p:cNvSpPr>
            <a:spLocks noChangeShapeType="1"/>
          </p:cNvSpPr>
          <p:nvPr/>
        </p:nvSpPr>
        <p:spPr bwMode="auto">
          <a:xfrm>
            <a:off x="6111875" y="2178050"/>
            <a:ext cx="2373313" cy="0"/>
          </a:xfrm>
          <a:prstGeom prst="line">
            <a:avLst/>
          </a:prstGeom>
          <a:noFill/>
          <a:ln w="63500">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72450" name="Line 34">
            <a:extLst>
              <a:ext uri="{FF2B5EF4-FFF2-40B4-BE49-F238E27FC236}">
                <a16:creationId xmlns:a16="http://schemas.microsoft.com/office/drawing/2014/main" id="{1CBDF8A3-C0D5-46AB-B7F6-B8FD0424733B}"/>
              </a:ext>
            </a:extLst>
          </p:cNvPr>
          <p:cNvSpPr>
            <a:spLocks noChangeShapeType="1"/>
          </p:cNvSpPr>
          <p:nvPr/>
        </p:nvSpPr>
        <p:spPr bwMode="auto">
          <a:xfrm>
            <a:off x="6073775" y="2171700"/>
            <a:ext cx="2230438" cy="85725"/>
          </a:xfrm>
          <a:prstGeom prst="line">
            <a:avLst/>
          </a:prstGeom>
          <a:noFill/>
          <a:ln w="63500">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72451" name="Line 35">
            <a:extLst>
              <a:ext uri="{FF2B5EF4-FFF2-40B4-BE49-F238E27FC236}">
                <a16:creationId xmlns:a16="http://schemas.microsoft.com/office/drawing/2014/main" id="{BB79BAD9-4905-41F3-AA33-4C09E0F66095}"/>
              </a:ext>
            </a:extLst>
          </p:cNvPr>
          <p:cNvSpPr>
            <a:spLocks noChangeShapeType="1"/>
          </p:cNvSpPr>
          <p:nvPr/>
        </p:nvSpPr>
        <p:spPr bwMode="auto">
          <a:xfrm flipH="1">
            <a:off x="3275013" y="2166938"/>
            <a:ext cx="2698750" cy="65087"/>
          </a:xfrm>
          <a:prstGeom prst="line">
            <a:avLst/>
          </a:prstGeom>
          <a:noFill/>
          <a:ln w="63500">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72452" name="Oval 36">
            <a:extLst>
              <a:ext uri="{FF2B5EF4-FFF2-40B4-BE49-F238E27FC236}">
                <a16:creationId xmlns:a16="http://schemas.microsoft.com/office/drawing/2014/main" id="{4C5F48C6-5857-41B5-9DE4-00415A6ECCBE}"/>
              </a:ext>
            </a:extLst>
          </p:cNvPr>
          <p:cNvSpPr>
            <a:spLocks noChangeArrowheads="1"/>
          </p:cNvSpPr>
          <p:nvPr/>
        </p:nvSpPr>
        <p:spPr bwMode="auto">
          <a:xfrm>
            <a:off x="5975350" y="2097088"/>
            <a:ext cx="130175" cy="136525"/>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72453" name="Text Box 37">
            <a:extLst>
              <a:ext uri="{FF2B5EF4-FFF2-40B4-BE49-F238E27FC236}">
                <a16:creationId xmlns:a16="http://schemas.microsoft.com/office/drawing/2014/main" id="{B4736AAE-EBB1-41EB-9427-DA5BD20C0EC7}"/>
              </a:ext>
            </a:extLst>
          </p:cNvPr>
          <p:cNvSpPr txBox="1">
            <a:spLocks noChangeArrowheads="1"/>
          </p:cNvSpPr>
          <p:nvPr/>
        </p:nvSpPr>
        <p:spPr bwMode="auto">
          <a:xfrm>
            <a:off x="336550" y="858838"/>
            <a:ext cx="2720975" cy="1616075"/>
          </a:xfrm>
          <a:prstGeom prst="rect">
            <a:avLst/>
          </a:prstGeom>
          <a:solidFill>
            <a:srgbClr val="FFFF99">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spcAft>
                <a:spcPct val="10000"/>
              </a:spcAft>
              <a:buClr>
                <a:schemeClr val="tx2"/>
              </a:buClr>
            </a:pPr>
            <a:r>
              <a:rPr lang="en-US" altLang="en-US" dirty="0">
                <a:latin typeface="Arial" panose="020B0604020202020204" pitchFamily="34" charset="0"/>
              </a:rPr>
              <a:t>What appears to be a highly </a:t>
            </a:r>
            <a:r>
              <a:rPr lang="en-US" altLang="en-US" b="1" i="1" dirty="0">
                <a:latin typeface="Arial" panose="020B0604020202020204" pitchFamily="34" charset="0"/>
              </a:rPr>
              <a:t>inelastic</a:t>
            </a:r>
            <a:r>
              <a:rPr lang="en-US" altLang="en-US" dirty="0">
                <a:latin typeface="Arial" panose="020B0604020202020204" pitchFamily="34" charset="0"/>
              </a:rPr>
              <a:t> process: two protons produce two jets of other particles… </a:t>
            </a:r>
            <a:r>
              <a:rPr lang="en-US" altLang="en-US" sz="1400" dirty="0">
                <a:latin typeface="Arial" panose="020B0604020202020204" pitchFamily="34" charset="0"/>
              </a:rPr>
              <a:t>(plus two remnants that go down the beam pipe)</a:t>
            </a:r>
          </a:p>
        </p:txBody>
      </p:sp>
      <p:sp>
        <p:nvSpPr>
          <p:cNvPr id="572454" name="Text Box 38">
            <a:extLst>
              <a:ext uri="{FF2B5EF4-FFF2-40B4-BE49-F238E27FC236}">
                <a16:creationId xmlns:a16="http://schemas.microsoft.com/office/drawing/2014/main" id="{4CB84369-3FDC-4F11-AB94-8B0FAC457B76}"/>
              </a:ext>
            </a:extLst>
          </p:cNvPr>
          <p:cNvSpPr txBox="1">
            <a:spLocks noChangeArrowheads="1"/>
          </p:cNvSpPr>
          <p:nvPr/>
        </p:nvSpPr>
        <p:spPr bwMode="auto">
          <a:xfrm>
            <a:off x="441325" y="3524250"/>
            <a:ext cx="2536825" cy="1190625"/>
          </a:xfrm>
          <a:prstGeom prst="rect">
            <a:avLst/>
          </a:prstGeom>
          <a:solidFill>
            <a:srgbClr val="FFFF99">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spcAft>
                <a:spcPct val="10000"/>
              </a:spcAft>
              <a:buClr>
                <a:schemeClr val="tx2"/>
              </a:buClr>
            </a:pPr>
            <a:r>
              <a:rPr lang="en-US" altLang="en-US">
                <a:latin typeface="Arial" panose="020B0604020202020204" pitchFamily="34" charset="0"/>
              </a:rPr>
              <a:t>… is actually the </a:t>
            </a:r>
            <a:r>
              <a:rPr lang="en-US" altLang="en-US" b="1" i="1">
                <a:latin typeface="Arial" panose="020B0604020202020204" pitchFamily="34" charset="0"/>
              </a:rPr>
              <a:t>elastic</a:t>
            </a:r>
            <a:r>
              <a:rPr lang="en-US" altLang="en-US">
                <a:latin typeface="Arial" panose="020B0604020202020204" pitchFamily="34" charset="0"/>
              </a:rPr>
              <a:t> scattering of two constituents of the protons.</a:t>
            </a:r>
          </a:p>
        </p:txBody>
      </p:sp>
      <p:sp>
        <p:nvSpPr>
          <p:cNvPr id="572455" name="Text Box 39">
            <a:extLst>
              <a:ext uri="{FF2B5EF4-FFF2-40B4-BE49-F238E27FC236}">
                <a16:creationId xmlns:a16="http://schemas.microsoft.com/office/drawing/2014/main" id="{15F93990-BE7E-4845-B1F6-0C7A10375168}"/>
              </a:ext>
            </a:extLst>
          </p:cNvPr>
          <p:cNvSpPr txBox="1">
            <a:spLocks noChangeArrowheads="1"/>
          </p:cNvSpPr>
          <p:nvPr/>
        </p:nvSpPr>
        <p:spPr bwMode="auto">
          <a:xfrm>
            <a:off x="603250" y="5521325"/>
            <a:ext cx="8216900" cy="641350"/>
          </a:xfrm>
          <a:prstGeom prst="rect">
            <a:avLst/>
          </a:prstGeom>
          <a:solidFill>
            <a:srgbClr val="CCFFCC">
              <a:alpha val="50000"/>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en-US"/>
              <a:t>Jets are the best window we have into what the quarks are doing.  Things that look very complicated when discussing individual particles simplify when talking about jets.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Number Placeholder 3"/>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C055E525-E420-4DC1-B822-33D6926BF88A}" type="slidenum">
              <a:rPr lang="en-US" altLang="en-US" sz="1000" smtClean="0"/>
              <a:pPr algn="l">
                <a:spcBef>
                  <a:spcPct val="0"/>
                </a:spcBef>
                <a:buClrTx/>
                <a:buFontTx/>
                <a:buNone/>
              </a:pPr>
              <a:t>133</a:t>
            </a:fld>
            <a:endParaRPr lang="en-US" altLang="en-US" sz="1000"/>
          </a:p>
        </p:txBody>
      </p:sp>
      <p:sp>
        <p:nvSpPr>
          <p:cNvPr id="147459" name="Rectangle 2"/>
          <p:cNvSpPr>
            <a:spLocks noGrp="1" noChangeArrowheads="1"/>
          </p:cNvSpPr>
          <p:nvPr>
            <p:ph type="title"/>
          </p:nvPr>
        </p:nvSpPr>
        <p:spPr/>
        <p:txBody>
          <a:bodyPr/>
          <a:lstStyle/>
          <a:p>
            <a:pPr eaLnBrk="1" hangingPunct="1"/>
            <a:r>
              <a:rPr lang="en-US" altLang="en-US"/>
              <a:t>Measuring Jets</a:t>
            </a:r>
          </a:p>
        </p:txBody>
      </p:sp>
      <p:sp>
        <p:nvSpPr>
          <p:cNvPr id="147460" name="Rectangle 4"/>
          <p:cNvSpPr>
            <a:spLocks noGrp="1" noChangeArrowheads="1"/>
          </p:cNvSpPr>
          <p:nvPr>
            <p:ph type="body" idx="1"/>
          </p:nvPr>
        </p:nvSpPr>
        <p:spPr>
          <a:xfrm>
            <a:off x="244475" y="873125"/>
            <a:ext cx="3517900" cy="4146550"/>
          </a:xfrm>
        </p:spPr>
        <p:txBody>
          <a:bodyPr/>
          <a:lstStyle/>
          <a:p>
            <a:pPr eaLnBrk="1" hangingPunct="1"/>
            <a:r>
              <a:rPr lang="en-US" altLang="en-US" sz="1600" dirty="0"/>
              <a:t>Lego plot of a simulated top quark event has EM calorimeter energy in </a:t>
            </a:r>
            <a:r>
              <a:rPr lang="en-US" altLang="en-US" sz="1600" dirty="0">
                <a:solidFill>
                  <a:srgbClr val="2CFF27"/>
                </a:solidFill>
              </a:rPr>
              <a:t>green</a:t>
            </a:r>
            <a:r>
              <a:rPr lang="en-US" altLang="en-US" sz="1600" dirty="0"/>
              <a:t> and hadronic calorimeter energy in </a:t>
            </a:r>
            <a:r>
              <a:rPr lang="en-US" altLang="en-US" sz="1600" dirty="0">
                <a:solidFill>
                  <a:srgbClr val="FC0128"/>
                </a:solidFill>
              </a:rPr>
              <a:t>red</a:t>
            </a:r>
            <a:r>
              <a:rPr lang="en-US" altLang="en-US" sz="1600" dirty="0"/>
              <a:t>. </a:t>
            </a:r>
            <a:br>
              <a:rPr lang="en-US" altLang="en-US" sz="1600" dirty="0"/>
            </a:br>
            <a:endParaRPr lang="en-US" altLang="en-US" sz="1600" dirty="0"/>
          </a:p>
          <a:p>
            <a:pPr eaLnBrk="1" hangingPunct="1"/>
            <a:r>
              <a:rPr lang="en-US" altLang="en-US" sz="1600" dirty="0"/>
              <a:t>The prevalence of green comes from two facts:</a:t>
            </a:r>
          </a:p>
          <a:p>
            <a:pPr lvl="1" eaLnBrk="1" hangingPunct="1"/>
            <a:r>
              <a:rPr lang="en-US" altLang="en-US" dirty="0"/>
              <a:t>Half of the particles (and ~40% of the energy) in a jet are photons from neutral meson decay</a:t>
            </a:r>
          </a:p>
          <a:p>
            <a:pPr lvl="1" eaLnBrk="1" hangingPunct="1"/>
            <a:r>
              <a:rPr lang="en-US" altLang="en-US" dirty="0"/>
              <a:t>The LHC EM calorimeters are thick, and many hadrons begin their showers inside the electromagnetic calorimeters.</a:t>
            </a:r>
          </a:p>
        </p:txBody>
      </p:sp>
      <p:pic>
        <p:nvPicPr>
          <p:cNvPr id="147461" name="Picture 3" descr="C:\Data\lecompte\ttbar_t1_full_01-LegoPlot-2007-05-29-17-41-3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3663" y="357188"/>
            <a:ext cx="5080000"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2" name="Text Box 5"/>
          <p:cNvSpPr txBox="1">
            <a:spLocks noChangeArrowheads="1"/>
          </p:cNvSpPr>
          <p:nvPr/>
        </p:nvSpPr>
        <p:spPr bwMode="auto">
          <a:xfrm>
            <a:off x="3956050" y="5170488"/>
            <a:ext cx="1119188" cy="3667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a:solidFill>
                  <a:schemeClr val="bg1"/>
                </a:solidFill>
              </a:rPr>
              <a:t>ATLAS</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Number Placeholder 2"/>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0E123E70-1D1D-487E-B645-9E0088DADE49}" type="slidenum">
              <a:rPr lang="en-US" altLang="en-US" sz="1000" smtClean="0"/>
              <a:pPr algn="l">
                <a:spcBef>
                  <a:spcPct val="0"/>
                </a:spcBef>
                <a:buClrTx/>
                <a:buFontTx/>
                <a:buNone/>
              </a:pPr>
              <a:t>134</a:t>
            </a:fld>
            <a:endParaRPr lang="en-US" altLang="en-US" sz="1000"/>
          </a:p>
        </p:txBody>
      </p:sp>
      <p:sp>
        <p:nvSpPr>
          <p:cNvPr id="148483" name="Rectangle 2"/>
          <p:cNvSpPr>
            <a:spLocks noGrp="1" noChangeArrowheads="1"/>
          </p:cNvSpPr>
          <p:nvPr>
            <p:ph type="title"/>
          </p:nvPr>
        </p:nvSpPr>
        <p:spPr/>
        <p:txBody>
          <a:bodyPr/>
          <a:lstStyle/>
          <a:p>
            <a:pPr eaLnBrk="1" hangingPunct="1"/>
            <a:r>
              <a:rPr lang="en-US" altLang="en-US"/>
              <a:t>ATLAS “Tile” Hadronic Calorimeter</a:t>
            </a:r>
          </a:p>
        </p:txBody>
      </p:sp>
      <p:pic>
        <p:nvPicPr>
          <p:cNvPr id="148484" name="Picture 5" descr="tilec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238" y="709613"/>
            <a:ext cx="5802312"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5" name="Picture 8" descr="http://www.pa.msu.edu/people/miller/atlas/ebmodule/Gluing.jpg"/>
          <p:cNvPicPr>
            <a:picLocks noChangeAspect="1" noChangeArrowheads="1"/>
          </p:cNvPicPr>
          <p:nvPr/>
        </p:nvPicPr>
        <p:blipFill>
          <a:blip r:embed="rId3">
            <a:extLst>
              <a:ext uri="{28A0092B-C50C-407E-A947-70E740481C1C}">
                <a14:useLocalDpi xmlns:a14="http://schemas.microsoft.com/office/drawing/2010/main" val="0"/>
              </a:ext>
            </a:extLst>
          </a:blip>
          <a:srcRect b="11111"/>
          <a:stretch>
            <a:fillRect/>
          </a:stretch>
        </p:blipFill>
        <p:spPr bwMode="auto">
          <a:xfrm>
            <a:off x="6232525" y="112713"/>
            <a:ext cx="2741613" cy="365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6" name="Picture 10" descr="http://atlas.web.cern.ch/Atlas/SUB_DETECTORS/TILE/production/optics/instrumentation/photos/painted_tile.jpg"/>
          <p:cNvPicPr>
            <a:picLocks noChangeAspect="1" noChangeArrowheads="1"/>
          </p:cNvPicPr>
          <p:nvPr/>
        </p:nvPicPr>
        <p:blipFill>
          <a:blip r:embed="rId4">
            <a:extLst>
              <a:ext uri="{28A0092B-C50C-407E-A947-70E740481C1C}">
                <a14:useLocalDpi xmlns:a14="http://schemas.microsoft.com/office/drawing/2010/main" val="0"/>
              </a:ext>
            </a:extLst>
          </a:blip>
          <a:srcRect t="22501" b="22501"/>
          <a:stretch>
            <a:fillRect/>
          </a:stretch>
        </p:blipFill>
        <p:spPr bwMode="auto">
          <a:xfrm>
            <a:off x="6223000" y="3914775"/>
            <a:ext cx="2774950"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7" name="Text Box 11"/>
          <p:cNvSpPr txBox="1">
            <a:spLocks noChangeArrowheads="1"/>
          </p:cNvSpPr>
          <p:nvPr/>
        </p:nvSpPr>
        <p:spPr bwMode="auto">
          <a:xfrm>
            <a:off x="233363" y="5273675"/>
            <a:ext cx="5845175" cy="64135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a:t>Uses steel as an absorber, and scintillating tiles as the active medium.  Energy is converted to light.</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Number Placeholder 3"/>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EBAA4185-44D4-4200-ADBD-7BA164C2ABA0}" type="slidenum">
              <a:rPr lang="en-US" altLang="en-US" sz="1000" smtClean="0"/>
              <a:pPr algn="l">
                <a:spcBef>
                  <a:spcPct val="0"/>
                </a:spcBef>
                <a:buClrTx/>
                <a:buFontTx/>
                <a:buNone/>
              </a:pPr>
              <a:t>135</a:t>
            </a:fld>
            <a:endParaRPr lang="en-US" altLang="en-US" sz="1000"/>
          </a:p>
        </p:txBody>
      </p:sp>
      <p:sp>
        <p:nvSpPr>
          <p:cNvPr id="149507" name="Rectangle 2"/>
          <p:cNvSpPr>
            <a:spLocks noGrp="1" noChangeArrowheads="1"/>
          </p:cNvSpPr>
          <p:nvPr>
            <p:ph type="title"/>
          </p:nvPr>
        </p:nvSpPr>
        <p:spPr/>
        <p:txBody>
          <a:bodyPr/>
          <a:lstStyle/>
          <a:p>
            <a:pPr eaLnBrk="1" hangingPunct="1"/>
            <a:r>
              <a:rPr lang="en-US" altLang="en-US"/>
              <a:t>CMS HCAL (Hadronic Calorimeter)</a:t>
            </a:r>
          </a:p>
        </p:txBody>
      </p:sp>
      <p:sp>
        <p:nvSpPr>
          <p:cNvPr id="149508" name="Rectangle 5"/>
          <p:cNvSpPr>
            <a:spLocks noGrp="1" noChangeArrowheads="1"/>
          </p:cNvSpPr>
          <p:nvPr>
            <p:ph type="body" idx="1"/>
          </p:nvPr>
        </p:nvSpPr>
        <p:spPr>
          <a:xfrm>
            <a:off x="5818188" y="682625"/>
            <a:ext cx="3106737" cy="4152900"/>
          </a:xfrm>
        </p:spPr>
        <p:txBody>
          <a:bodyPr/>
          <a:lstStyle/>
          <a:p>
            <a:pPr eaLnBrk="1" hangingPunct="1"/>
            <a:r>
              <a:rPr lang="en-US" altLang="en-US"/>
              <a:t>Also a scintillating tile-based sampling calorimeter</a:t>
            </a:r>
            <a:br>
              <a:rPr lang="en-US" altLang="en-US"/>
            </a:br>
            <a:endParaRPr lang="en-US" altLang="en-US"/>
          </a:p>
          <a:p>
            <a:pPr eaLnBrk="1" hangingPunct="1"/>
            <a:r>
              <a:rPr lang="en-US" altLang="en-US"/>
              <a:t>Technology is similar to ATLAS:</a:t>
            </a:r>
          </a:p>
          <a:p>
            <a:pPr lvl="1" eaLnBrk="1" hangingPunct="1"/>
            <a:r>
              <a:rPr lang="en-US" altLang="en-US"/>
              <a:t>Absorber is brass instead of steel</a:t>
            </a:r>
          </a:p>
          <a:p>
            <a:pPr lvl="1" eaLnBrk="1" hangingPunct="1"/>
            <a:r>
              <a:rPr lang="en-US" altLang="en-US"/>
              <a:t>Tile orientation is different (more conventional in CMS)</a:t>
            </a:r>
            <a:br>
              <a:rPr lang="en-US" altLang="en-US"/>
            </a:br>
            <a:endParaRPr lang="en-US" altLang="en-US"/>
          </a:p>
          <a:p>
            <a:pPr eaLnBrk="1" hangingPunct="1"/>
            <a:r>
              <a:rPr lang="en-US" altLang="en-US"/>
              <a:t>Calorimeter is relatively thin</a:t>
            </a:r>
          </a:p>
        </p:txBody>
      </p:sp>
      <p:pic>
        <p:nvPicPr>
          <p:cNvPr id="149509" name="Picture 4" descr="http://www.fnal.gov/pub/today/images06/CMS6.jpg"/>
          <p:cNvPicPr>
            <a:picLocks noChangeAspect="1" noChangeArrowheads="1"/>
          </p:cNvPicPr>
          <p:nvPr/>
        </p:nvPicPr>
        <p:blipFill>
          <a:blip r:embed="rId2">
            <a:extLst>
              <a:ext uri="{28A0092B-C50C-407E-A947-70E740481C1C}">
                <a14:useLocalDpi xmlns:a14="http://schemas.microsoft.com/office/drawing/2010/main" val="0"/>
              </a:ext>
            </a:extLst>
          </a:blip>
          <a:srcRect r="32143"/>
          <a:stretch>
            <a:fillRect/>
          </a:stretch>
        </p:blipFill>
        <p:spPr bwMode="auto">
          <a:xfrm>
            <a:off x="279400" y="714375"/>
            <a:ext cx="5429250" cy="532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Number Placeholder 3"/>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5191C013-18BF-49E3-9538-7101F8093FAD}" type="slidenum">
              <a:rPr lang="en-US" altLang="en-US" sz="1000" smtClean="0"/>
              <a:pPr algn="l">
                <a:spcBef>
                  <a:spcPct val="0"/>
                </a:spcBef>
                <a:buClrTx/>
                <a:buFontTx/>
                <a:buNone/>
              </a:pPr>
              <a:t>136</a:t>
            </a:fld>
            <a:endParaRPr lang="en-US" altLang="en-US" sz="1000"/>
          </a:p>
        </p:txBody>
      </p:sp>
      <p:sp>
        <p:nvSpPr>
          <p:cNvPr id="150531" name="Rectangle 1026"/>
          <p:cNvSpPr>
            <a:spLocks noGrp="1" noChangeArrowheads="1"/>
          </p:cNvSpPr>
          <p:nvPr>
            <p:ph type="title"/>
          </p:nvPr>
        </p:nvSpPr>
        <p:spPr/>
        <p:txBody>
          <a:bodyPr/>
          <a:lstStyle/>
          <a:p>
            <a:pPr eaLnBrk="1" hangingPunct="1"/>
            <a:r>
              <a:rPr lang="en-US" altLang="en-US"/>
              <a:t>Comparing Design Philosophies</a:t>
            </a:r>
          </a:p>
        </p:txBody>
      </p:sp>
      <p:sp>
        <p:nvSpPr>
          <p:cNvPr id="150532" name="Rectangle 1027"/>
          <p:cNvSpPr>
            <a:spLocks noGrp="1" noChangeArrowheads="1"/>
          </p:cNvSpPr>
          <p:nvPr>
            <p:ph type="body" idx="1"/>
          </p:nvPr>
        </p:nvSpPr>
        <p:spPr>
          <a:xfrm>
            <a:off x="346075" y="1400175"/>
            <a:ext cx="7935913" cy="3990975"/>
          </a:xfrm>
        </p:spPr>
        <p:txBody>
          <a:bodyPr/>
          <a:lstStyle/>
          <a:p>
            <a:pPr eaLnBrk="1" hangingPunct="1"/>
            <a:r>
              <a:rPr lang="en-US" altLang="en-US" dirty="0"/>
              <a:t>CMS’ calorimeter is inside their magnet</a:t>
            </a:r>
          </a:p>
          <a:p>
            <a:pPr lvl="1" eaLnBrk="1" hangingPunct="1"/>
            <a:r>
              <a:rPr lang="en-US" altLang="en-US" sz="1800" dirty="0"/>
              <a:t>Additional depth is very expensive (since it requires a larger radius magnet)</a:t>
            </a:r>
          </a:p>
          <a:p>
            <a:pPr lvl="1" eaLnBrk="1" hangingPunct="1"/>
            <a:r>
              <a:rPr lang="en-US" altLang="en-US" sz="1800" dirty="0"/>
              <a:t>To increase the effective thickness, it’s made of a denser material (brass)</a:t>
            </a:r>
          </a:p>
          <a:p>
            <a:pPr lvl="1" eaLnBrk="1" hangingPunct="1"/>
            <a:r>
              <a:rPr lang="en-US" altLang="en-US" sz="1800" dirty="0"/>
              <a:t>ATLAS is quite thick – the outer muon detector resembles the “iron ball” design.</a:t>
            </a:r>
            <a:br>
              <a:rPr lang="en-US" altLang="en-US" sz="1800" dirty="0"/>
            </a:br>
            <a:endParaRPr lang="en-US" altLang="en-US" sz="1800" dirty="0"/>
          </a:p>
          <a:p>
            <a:pPr eaLnBrk="1" hangingPunct="1"/>
            <a:r>
              <a:rPr lang="en-US" altLang="en-US" dirty="0"/>
              <a:t>ATLAS would “naturally” use liquid argon for both the hadronic and electromagnetic calorimeter</a:t>
            </a:r>
          </a:p>
          <a:p>
            <a:pPr lvl="1" eaLnBrk="1" hangingPunct="1"/>
            <a:r>
              <a:rPr lang="en-US" altLang="en-US" sz="1800" dirty="0"/>
              <a:t>Both D0 and H1 designed their detectors this way</a:t>
            </a:r>
          </a:p>
          <a:p>
            <a:pPr lvl="1" eaLnBrk="1" hangingPunct="1"/>
            <a:r>
              <a:rPr lang="en-US" altLang="en-US" sz="1800" dirty="0"/>
              <a:t>This is also very expensive</a:t>
            </a:r>
          </a:p>
          <a:p>
            <a:pPr lvl="1" eaLnBrk="1" hangingPunct="1"/>
            <a:endParaRPr lang="en-US" altLang="en-US" sz="1800" dirty="0"/>
          </a:p>
          <a:p>
            <a:pPr eaLnBrk="1" hangingPunct="1"/>
            <a:r>
              <a:rPr lang="en-US" altLang="en-US" dirty="0"/>
              <a:t>Both experiments have chosen to economize here</a:t>
            </a:r>
          </a:p>
          <a:p>
            <a:pPr lvl="1" eaLnBrk="1" hangingPunct="1"/>
            <a:r>
              <a:rPr lang="en-US" altLang="en-US" sz="1800" dirty="0"/>
              <a:t>Slightly better performance would cost a </a:t>
            </a:r>
            <a:r>
              <a:rPr lang="en-US" altLang="en-US" sz="1800" b="1" dirty="0"/>
              <a:t>lot</a:t>
            </a:r>
            <a:r>
              <a:rPr lang="en-US" altLang="en-US" sz="1800" dirty="0"/>
              <a:t> more money</a:t>
            </a:r>
          </a:p>
          <a:p>
            <a:pPr lvl="1" eaLnBrk="1" hangingPunct="1"/>
            <a:endParaRPr lang="en-US" altLang="en-US"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Number Placeholder 2"/>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F0C966C9-E40F-4B41-87AF-077F92508805}" type="slidenum">
              <a:rPr lang="en-US" altLang="en-US" sz="1000" smtClean="0"/>
              <a:pPr algn="l">
                <a:spcBef>
                  <a:spcPct val="0"/>
                </a:spcBef>
                <a:buClrTx/>
                <a:buFontTx/>
                <a:buNone/>
              </a:pPr>
              <a:t>137</a:t>
            </a:fld>
            <a:endParaRPr lang="en-US" altLang="en-US" sz="1000"/>
          </a:p>
        </p:txBody>
      </p:sp>
      <p:sp>
        <p:nvSpPr>
          <p:cNvPr id="151555" name="Rectangle 2"/>
          <p:cNvSpPr>
            <a:spLocks noGrp="1" noChangeArrowheads="1"/>
          </p:cNvSpPr>
          <p:nvPr>
            <p:ph type="title"/>
          </p:nvPr>
        </p:nvSpPr>
        <p:spPr/>
        <p:txBody>
          <a:bodyPr/>
          <a:lstStyle/>
          <a:p>
            <a:pPr eaLnBrk="1" hangingPunct="1"/>
            <a:r>
              <a:rPr lang="en-US" altLang="en-US"/>
              <a:t>Jets &amp; Hadron Calorimetry</a:t>
            </a:r>
          </a:p>
        </p:txBody>
      </p:sp>
      <p:pic>
        <p:nvPicPr>
          <p:cNvPr id="151556" name="Picture 4" descr="Photo gallery, big white cloud - imag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8213" y="700088"/>
            <a:ext cx="5392737"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7" name="Text Box 5"/>
          <p:cNvSpPr txBox="1">
            <a:spLocks noChangeArrowheads="1"/>
          </p:cNvSpPr>
          <p:nvPr/>
        </p:nvSpPr>
        <p:spPr bwMode="auto">
          <a:xfrm>
            <a:off x="292100" y="5040313"/>
            <a:ext cx="8589963" cy="64135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a:t>Event with the best calorimeters, you are taking a very clear picture of a very fuzzy object.   Economizing on the hadron calorimeter is often the “least bad” option. </a:t>
            </a:r>
          </a:p>
        </p:txBody>
      </p:sp>
      <p:sp>
        <p:nvSpPr>
          <p:cNvPr id="151558" name="Text Box 6"/>
          <p:cNvSpPr txBox="1">
            <a:spLocks noChangeArrowheads="1"/>
          </p:cNvSpPr>
          <p:nvPr/>
        </p:nvSpPr>
        <p:spPr bwMode="auto">
          <a:xfrm>
            <a:off x="328613" y="1135063"/>
            <a:ext cx="2998787" cy="3113087"/>
          </a:xfrm>
          <a:prstGeom prst="rect">
            <a:avLst/>
          </a:prstGeom>
          <a:solidFill>
            <a:srgbClr val="99CCFF">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a:t>Many things besides hadronic calorimeter response affect the jet energy determination: the EM calorimeter response, out of cone corrections, dead material and dead material corrections, hadronic decays or interactions upstream of the calorimeter…</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Number Placeholder 3"/>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B9450D3B-51C3-4B14-B219-89BBDA9BA19B}" type="slidenum">
              <a:rPr lang="en-US" altLang="en-US" sz="1000" smtClean="0"/>
              <a:pPr algn="l">
                <a:spcBef>
                  <a:spcPct val="0"/>
                </a:spcBef>
                <a:buClrTx/>
                <a:buFontTx/>
                <a:buNone/>
              </a:pPr>
              <a:t>138</a:t>
            </a:fld>
            <a:endParaRPr lang="en-US" altLang="en-US" sz="1000"/>
          </a:p>
        </p:txBody>
      </p:sp>
      <p:sp>
        <p:nvSpPr>
          <p:cNvPr id="160771" name="Rectangle 2"/>
          <p:cNvSpPr>
            <a:spLocks noGrp="1" noChangeArrowheads="1"/>
          </p:cNvSpPr>
          <p:nvPr>
            <p:ph type="title"/>
          </p:nvPr>
        </p:nvSpPr>
        <p:spPr/>
        <p:txBody>
          <a:bodyPr/>
          <a:lstStyle/>
          <a:p>
            <a:pPr eaLnBrk="1" hangingPunct="1"/>
            <a:r>
              <a:rPr lang="en-US" altLang="en-US"/>
              <a:t>Electrons &amp; Other Tracks</a:t>
            </a:r>
          </a:p>
        </p:txBody>
      </p:sp>
      <p:sp>
        <p:nvSpPr>
          <p:cNvPr id="160772" name="Rectangle 3"/>
          <p:cNvSpPr>
            <a:spLocks noGrp="1" noChangeArrowheads="1"/>
          </p:cNvSpPr>
          <p:nvPr>
            <p:ph type="body" idx="1"/>
          </p:nvPr>
        </p:nvSpPr>
        <p:spPr>
          <a:xfrm>
            <a:off x="220663" y="957263"/>
            <a:ext cx="4144962" cy="4373562"/>
          </a:xfrm>
        </p:spPr>
        <p:txBody>
          <a:bodyPr/>
          <a:lstStyle/>
          <a:p>
            <a:pPr eaLnBrk="1" hangingPunct="1"/>
            <a:r>
              <a:rPr lang="en-US" altLang="en-US"/>
              <a:t>The figure of merit for momentum measurement is BL</a:t>
            </a:r>
            <a:r>
              <a:rPr lang="en-US" altLang="en-US" baseline="30000"/>
              <a:t>2</a:t>
            </a:r>
            <a:r>
              <a:rPr lang="en-US" altLang="en-US"/>
              <a:t>.  A half dozen layers of silicon close in has great impact parameter resolution – but L is tiny.</a:t>
            </a:r>
            <a:br>
              <a:rPr lang="en-US" altLang="en-US"/>
            </a:br>
            <a:endParaRPr lang="en-US" altLang="en-US"/>
          </a:p>
          <a:p>
            <a:pPr eaLnBrk="1" hangingPunct="1"/>
            <a:r>
              <a:rPr lang="en-US" altLang="en-US"/>
              <a:t>To improve the momentum resolution, the experiments need to build out from their silicon detectors.</a:t>
            </a:r>
            <a:br>
              <a:rPr lang="en-US" altLang="en-US"/>
            </a:br>
            <a:endParaRPr lang="en-US" altLang="en-US"/>
          </a:p>
          <a:p>
            <a:pPr eaLnBrk="1" hangingPunct="1"/>
            <a:r>
              <a:rPr lang="en-US" altLang="en-US"/>
              <a:t>CMS chose to keep going with silicon, and add another half dozen layers</a:t>
            </a:r>
          </a:p>
          <a:p>
            <a:pPr lvl="1" eaLnBrk="1" hangingPunct="1"/>
            <a:r>
              <a:rPr lang="en-US" altLang="en-US"/>
              <a:t>By far, the largest silicon HEP detector ever built.</a:t>
            </a:r>
          </a:p>
        </p:txBody>
      </p:sp>
      <p:pic>
        <p:nvPicPr>
          <p:cNvPr id="160773" name="Picture 5" descr="http://www.ba.infn.it/~zito/cms/tracker2.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84700" y="227013"/>
            <a:ext cx="4487863" cy="328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4" name="Text Box 6"/>
          <p:cNvSpPr txBox="1">
            <a:spLocks noChangeArrowheads="1"/>
          </p:cNvSpPr>
          <p:nvPr/>
        </p:nvSpPr>
        <p:spPr bwMode="auto">
          <a:xfrm>
            <a:off x="4584700" y="415925"/>
            <a:ext cx="2624138"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a:t>CMS Silicon Detector</a:t>
            </a:r>
          </a:p>
        </p:txBody>
      </p:sp>
      <p:sp>
        <p:nvSpPr>
          <p:cNvPr id="160775" name="Text Box 7"/>
          <p:cNvSpPr txBox="1">
            <a:spLocks noChangeArrowheads="1"/>
          </p:cNvSpPr>
          <p:nvPr/>
        </p:nvSpPr>
        <p:spPr bwMode="auto">
          <a:xfrm>
            <a:off x="4654550" y="3724275"/>
            <a:ext cx="3992563" cy="366713"/>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a:t>The key idea: BL</a:t>
            </a:r>
            <a:r>
              <a:rPr lang="en-US" altLang="en-US" baseline="30000"/>
              <a:t>2</a:t>
            </a:r>
            <a:r>
              <a:rPr lang="en-US" altLang="en-US"/>
              <a:t> – relative to what?</a:t>
            </a:r>
          </a:p>
        </p:txBody>
      </p:sp>
      <p:sp>
        <p:nvSpPr>
          <p:cNvPr id="160776" name="Text Box 8"/>
          <p:cNvSpPr txBox="1">
            <a:spLocks noChangeArrowheads="1"/>
          </p:cNvSpPr>
          <p:nvPr/>
        </p:nvSpPr>
        <p:spPr bwMode="auto">
          <a:xfrm>
            <a:off x="4545013" y="4598988"/>
            <a:ext cx="4289425" cy="1190625"/>
          </a:xfrm>
          <a:prstGeom prst="rect">
            <a:avLst/>
          </a:prstGeom>
          <a:solidFill>
            <a:srgbClr val="FFFF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a:t>Reminder: to tell an electron from a photon, recognize that an electron has a track (of the right momentum) in front of the cluster, and a photon has no track.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2"/>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A5659293-7FAE-48F6-B500-43F84A5E5B03}" type="slidenum">
              <a:rPr lang="en-US" altLang="en-US" sz="1000" smtClean="0"/>
              <a:pPr algn="l">
                <a:spcBef>
                  <a:spcPct val="0"/>
                </a:spcBef>
                <a:buClrTx/>
                <a:buFontTx/>
                <a:buNone/>
              </a:pPr>
              <a:t>139</a:t>
            </a:fld>
            <a:endParaRPr lang="en-US" altLang="en-US" sz="1000"/>
          </a:p>
        </p:txBody>
      </p:sp>
      <p:sp>
        <p:nvSpPr>
          <p:cNvPr id="159747" name="Rectangle 2"/>
          <p:cNvSpPr>
            <a:spLocks noGrp="1" noChangeArrowheads="1"/>
          </p:cNvSpPr>
          <p:nvPr>
            <p:ph type="title"/>
          </p:nvPr>
        </p:nvSpPr>
        <p:spPr/>
        <p:txBody>
          <a:bodyPr/>
          <a:lstStyle/>
          <a:p>
            <a:pPr eaLnBrk="1" hangingPunct="1"/>
            <a:r>
              <a:rPr lang="en-US" altLang="en-US"/>
              <a:t>LHC Silicon Vertex Detectors</a:t>
            </a:r>
          </a:p>
        </p:txBody>
      </p:sp>
      <p:pic>
        <p:nvPicPr>
          <p:cNvPr id="159748" name="Picture 4" descr="http://public.web.cern.ch/public/Objects/Chapters/AboutCERN/HowStudyPrtcles/ScienceOrArt/cms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841375"/>
            <a:ext cx="3217863"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9" name="Picture 8" descr="http://hep.ph.liv.ac.uk/atlas/p22400093ja.m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9913" y="2741613"/>
            <a:ext cx="4425950" cy="331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0" name="Picture 10" descr="http://www-rhvd.fnal.gov/pixels/fpix1/photos/sensorandfpix1.jpg"/>
          <p:cNvPicPr>
            <a:picLocks noChangeAspect="1" noChangeArrowheads="1"/>
          </p:cNvPicPr>
          <p:nvPr/>
        </p:nvPicPr>
        <p:blipFill>
          <a:blip r:embed="rId4">
            <a:extLst>
              <a:ext uri="{28A0092B-C50C-407E-A947-70E740481C1C}">
                <a14:useLocalDpi xmlns:a14="http://schemas.microsoft.com/office/drawing/2010/main" val="0"/>
              </a:ext>
            </a:extLst>
          </a:blip>
          <a:srcRect l="32813" t="33333" r="29688" b="29167"/>
          <a:stretch>
            <a:fillRect/>
          </a:stretch>
        </p:blipFill>
        <p:spPr bwMode="auto">
          <a:xfrm>
            <a:off x="5609777" y="336550"/>
            <a:ext cx="2883347"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1" name="Text Box 11"/>
          <p:cNvSpPr txBox="1">
            <a:spLocks noChangeArrowheads="1"/>
          </p:cNvSpPr>
          <p:nvPr/>
        </p:nvSpPr>
        <p:spPr bwMode="auto">
          <a:xfrm>
            <a:off x="2625725" y="5287963"/>
            <a:ext cx="766763" cy="3667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a:solidFill>
                  <a:schemeClr val="bg1"/>
                </a:solidFill>
              </a:rPr>
              <a:t>CMS</a:t>
            </a:r>
          </a:p>
        </p:txBody>
      </p:sp>
      <p:sp>
        <p:nvSpPr>
          <p:cNvPr id="159752" name="Text Box 12"/>
          <p:cNvSpPr txBox="1">
            <a:spLocks noChangeArrowheads="1"/>
          </p:cNvSpPr>
          <p:nvPr/>
        </p:nvSpPr>
        <p:spPr bwMode="auto">
          <a:xfrm>
            <a:off x="4429125" y="2800350"/>
            <a:ext cx="1119188"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dirty="0">
                <a:solidFill>
                  <a:schemeClr val="bg1"/>
                </a:solidFill>
              </a:rPr>
              <a:t>ATLAS</a:t>
            </a:r>
          </a:p>
        </p:txBody>
      </p:sp>
      <p:sp>
        <p:nvSpPr>
          <p:cNvPr id="159753" name="Text Box 13"/>
          <p:cNvSpPr txBox="1">
            <a:spLocks noChangeArrowheads="1"/>
          </p:cNvSpPr>
          <p:nvPr/>
        </p:nvSpPr>
        <p:spPr bwMode="auto">
          <a:xfrm>
            <a:off x="5646737" y="336550"/>
            <a:ext cx="1665288"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dirty="0">
                <a:solidFill>
                  <a:schemeClr val="bg1"/>
                </a:solidFill>
              </a:rPr>
              <a:t>ATLAS Pixels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Number Placeholder 3"/>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6208FF13-4A5D-4872-A796-84929AEE7AE6}" type="slidenum">
              <a:rPr lang="en-US" altLang="en-US" sz="1000" smtClean="0"/>
              <a:pPr algn="l">
                <a:spcBef>
                  <a:spcPct val="0"/>
                </a:spcBef>
                <a:buClrTx/>
                <a:buFontTx/>
                <a:buNone/>
              </a:pPr>
              <a:t>14</a:t>
            </a:fld>
            <a:endParaRPr lang="en-US" altLang="en-US" sz="1000"/>
          </a:p>
        </p:txBody>
      </p:sp>
      <p:sp>
        <p:nvSpPr>
          <p:cNvPr id="218115" name="Rectangle 2"/>
          <p:cNvSpPr>
            <a:spLocks noGrp="1" noChangeArrowheads="1"/>
          </p:cNvSpPr>
          <p:nvPr>
            <p:ph type="title"/>
          </p:nvPr>
        </p:nvSpPr>
        <p:spPr/>
        <p:txBody>
          <a:bodyPr/>
          <a:lstStyle/>
          <a:p>
            <a:r>
              <a:rPr lang="en-US" altLang="en-US"/>
              <a:t>The Really Cute Thing</a:t>
            </a:r>
          </a:p>
        </p:txBody>
      </p:sp>
      <p:sp>
        <p:nvSpPr>
          <p:cNvPr id="218116" name="Rectangle 3"/>
          <p:cNvSpPr>
            <a:spLocks noGrp="1" noChangeArrowheads="1"/>
          </p:cNvSpPr>
          <p:nvPr>
            <p:ph type="body" idx="1"/>
          </p:nvPr>
        </p:nvSpPr>
        <p:spPr>
          <a:xfrm>
            <a:off x="346075" y="1400175"/>
            <a:ext cx="7935913" cy="4589463"/>
          </a:xfrm>
        </p:spPr>
        <p:txBody>
          <a:bodyPr/>
          <a:lstStyle/>
          <a:p>
            <a:r>
              <a:rPr lang="en-US" altLang="en-US"/>
              <a:t>The massless w</a:t>
            </a:r>
            <a:r>
              <a:rPr lang="en-US" altLang="en-US" baseline="30000"/>
              <a:t>+</a:t>
            </a:r>
            <a:r>
              <a:rPr lang="en-US" altLang="en-US"/>
              <a:t> and </a:t>
            </a:r>
            <a:r>
              <a:rPr lang="en-US" altLang="en-US">
                <a:latin typeface="Symbol" panose="05050102010706020507" pitchFamily="18" charset="2"/>
              </a:rPr>
              <a:t>f</a:t>
            </a:r>
            <a:r>
              <a:rPr lang="en-US" altLang="en-US" baseline="30000"/>
              <a:t>+</a:t>
            </a:r>
            <a:r>
              <a:rPr lang="en-US" altLang="en-US"/>
              <a:t>  mix.</a:t>
            </a:r>
          </a:p>
          <a:p>
            <a:pPr lvl="1"/>
            <a:r>
              <a:rPr lang="en-US" altLang="en-US"/>
              <a:t>You get one particle with </a:t>
            </a:r>
            <a:r>
              <a:rPr lang="en-US" altLang="en-US" i="1"/>
              <a:t>three</a:t>
            </a:r>
            <a:r>
              <a:rPr lang="en-US" altLang="en-US"/>
              <a:t> spin states</a:t>
            </a:r>
          </a:p>
          <a:p>
            <a:pPr lvl="2"/>
            <a:r>
              <a:rPr lang="en-US" altLang="en-US"/>
              <a:t>Massive particles have three spin states</a:t>
            </a:r>
          </a:p>
          <a:p>
            <a:pPr lvl="1"/>
            <a:r>
              <a:rPr lang="en-US" altLang="en-US"/>
              <a:t>The W has acquired a mass</a:t>
            </a:r>
            <a:br>
              <a:rPr lang="en-US" altLang="en-US"/>
            </a:br>
            <a:endParaRPr lang="en-US" altLang="en-US"/>
          </a:p>
          <a:p>
            <a:r>
              <a:rPr lang="en-US" altLang="en-US"/>
              <a:t>The same thing happens for the w</a:t>
            </a:r>
            <a:r>
              <a:rPr lang="en-US" altLang="en-US" baseline="30000"/>
              <a:t>-</a:t>
            </a:r>
            <a:r>
              <a:rPr lang="en-US" altLang="en-US"/>
              <a:t> and </a:t>
            </a:r>
            <a:r>
              <a:rPr lang="en-US" altLang="en-US">
                <a:latin typeface="Symbol" panose="05050102010706020507" pitchFamily="18" charset="2"/>
              </a:rPr>
              <a:t>f</a:t>
            </a:r>
            <a:r>
              <a:rPr lang="en-US" altLang="en-US" baseline="30000"/>
              <a:t>-</a:t>
            </a:r>
            <a:r>
              <a:rPr lang="en-US" altLang="en-US"/>
              <a:t> </a:t>
            </a:r>
            <a:br>
              <a:rPr lang="en-US" altLang="en-US"/>
            </a:br>
            <a:endParaRPr lang="en-US" altLang="en-US"/>
          </a:p>
          <a:p>
            <a:r>
              <a:rPr lang="en-US" altLang="en-US"/>
              <a:t>In the neutral case, the same thing happens for </a:t>
            </a:r>
            <a:br>
              <a:rPr lang="en-US" altLang="en-US"/>
            </a:br>
            <a:r>
              <a:rPr lang="en-US" altLang="en-US"/>
              <a:t>one neutral combination, and it becomes the massive Z</a:t>
            </a:r>
            <a:r>
              <a:rPr lang="en-US" altLang="en-US" baseline="30000"/>
              <a:t>0</a:t>
            </a:r>
            <a:r>
              <a:rPr lang="en-US" altLang="en-US"/>
              <a:t>.</a:t>
            </a:r>
            <a:br>
              <a:rPr lang="en-US" altLang="en-US"/>
            </a:br>
            <a:endParaRPr lang="en-US" altLang="en-US"/>
          </a:p>
          <a:p>
            <a:r>
              <a:rPr lang="en-US" altLang="en-US"/>
              <a:t>The other neutral combination doesn’t couple to the Higgs, and it gives the massless photon.</a:t>
            </a:r>
            <a:br>
              <a:rPr lang="en-US" altLang="en-US"/>
            </a:br>
            <a:endParaRPr lang="en-US" altLang="en-US"/>
          </a:p>
          <a:p>
            <a:r>
              <a:rPr lang="en-US" altLang="en-US"/>
              <a:t>That leaves one degree of freedom left, and because of the non zero v.e.v. of the Higgs field, produces a massive Higgs.</a:t>
            </a:r>
          </a:p>
        </p:txBody>
      </p:sp>
      <p:sp>
        <p:nvSpPr>
          <p:cNvPr id="218117" name="Line 4"/>
          <p:cNvSpPr>
            <a:spLocks noChangeShapeType="1"/>
          </p:cNvSpPr>
          <p:nvPr/>
        </p:nvSpPr>
        <p:spPr bwMode="auto">
          <a:xfrm flipV="1">
            <a:off x="6364288" y="757238"/>
            <a:ext cx="2279650" cy="1587"/>
          </a:xfrm>
          <a:prstGeom prst="line">
            <a:avLst/>
          </a:prstGeom>
          <a:noFill/>
          <a:ln w="635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18118" name="AutoShape 5"/>
          <p:cNvSpPr>
            <a:spLocks noChangeArrowheads="1"/>
          </p:cNvSpPr>
          <p:nvPr/>
        </p:nvSpPr>
        <p:spPr bwMode="auto">
          <a:xfrm>
            <a:off x="6850063" y="481013"/>
            <a:ext cx="1250950" cy="620712"/>
          </a:xfrm>
          <a:prstGeom prst="curvedDownArrow">
            <a:avLst>
              <a:gd name="adj1" fmla="val 40307"/>
              <a:gd name="adj2" fmla="val 80614"/>
              <a:gd name="adj3" fmla="val 33333"/>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a:p>
        </p:txBody>
      </p:sp>
      <p:sp>
        <p:nvSpPr>
          <p:cNvPr id="218119" name="Line 6"/>
          <p:cNvSpPr>
            <a:spLocks noChangeShapeType="1"/>
          </p:cNvSpPr>
          <p:nvPr/>
        </p:nvSpPr>
        <p:spPr bwMode="auto">
          <a:xfrm>
            <a:off x="6381750" y="757238"/>
            <a:ext cx="1009650" cy="0"/>
          </a:xfrm>
          <a:prstGeom prst="line">
            <a:avLst/>
          </a:prstGeom>
          <a:noFill/>
          <a:ln w="635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18120" name="Line 7"/>
          <p:cNvSpPr>
            <a:spLocks noChangeShapeType="1"/>
          </p:cNvSpPr>
          <p:nvPr/>
        </p:nvSpPr>
        <p:spPr bwMode="auto">
          <a:xfrm flipV="1">
            <a:off x="6373813" y="1801813"/>
            <a:ext cx="2279650" cy="1587"/>
          </a:xfrm>
          <a:prstGeom prst="line">
            <a:avLst/>
          </a:prstGeom>
          <a:noFill/>
          <a:ln w="635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18121" name="AutoShape 8"/>
          <p:cNvSpPr>
            <a:spLocks noChangeArrowheads="1"/>
          </p:cNvSpPr>
          <p:nvPr/>
        </p:nvSpPr>
        <p:spPr bwMode="auto">
          <a:xfrm flipH="1">
            <a:off x="6659563" y="1554163"/>
            <a:ext cx="1257300" cy="641350"/>
          </a:xfrm>
          <a:prstGeom prst="curvedDownArrow">
            <a:avLst>
              <a:gd name="adj1" fmla="val 39208"/>
              <a:gd name="adj2" fmla="val 78416"/>
              <a:gd name="adj3" fmla="val 33333"/>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a:p>
        </p:txBody>
      </p:sp>
      <p:sp>
        <p:nvSpPr>
          <p:cNvPr id="218122" name="Line 9"/>
          <p:cNvSpPr>
            <a:spLocks noChangeShapeType="1"/>
          </p:cNvSpPr>
          <p:nvPr/>
        </p:nvSpPr>
        <p:spPr bwMode="auto">
          <a:xfrm>
            <a:off x="7199313" y="1800225"/>
            <a:ext cx="1009650" cy="0"/>
          </a:xfrm>
          <a:prstGeom prst="line">
            <a:avLst/>
          </a:prstGeom>
          <a:noFill/>
          <a:ln w="635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18123" name="Line 10"/>
          <p:cNvSpPr>
            <a:spLocks noChangeShapeType="1"/>
          </p:cNvSpPr>
          <p:nvPr/>
        </p:nvSpPr>
        <p:spPr bwMode="auto">
          <a:xfrm flipV="1">
            <a:off x="6383338" y="3375025"/>
            <a:ext cx="2279650" cy="1588"/>
          </a:xfrm>
          <a:prstGeom prst="line">
            <a:avLst/>
          </a:prstGeom>
          <a:noFill/>
          <a:ln w="635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18124" name="AutoShape 11"/>
          <p:cNvSpPr>
            <a:spLocks noChangeArrowheads="1"/>
          </p:cNvSpPr>
          <p:nvPr/>
        </p:nvSpPr>
        <p:spPr bwMode="auto">
          <a:xfrm flipV="1">
            <a:off x="6759575" y="3286125"/>
            <a:ext cx="1477963" cy="165100"/>
          </a:xfrm>
          <a:prstGeom prst="curvedDownArrow">
            <a:avLst>
              <a:gd name="adj1" fmla="val 166149"/>
              <a:gd name="adj2" fmla="val 345188"/>
              <a:gd name="adj3" fmla="val 33333"/>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a:p>
        </p:txBody>
      </p:sp>
      <p:sp>
        <p:nvSpPr>
          <p:cNvPr id="218125" name="Text Box 12"/>
          <p:cNvSpPr txBox="1">
            <a:spLocks noChangeArrowheads="1"/>
          </p:cNvSpPr>
          <p:nvPr/>
        </p:nvSpPr>
        <p:spPr bwMode="auto">
          <a:xfrm>
            <a:off x="6435725" y="2200275"/>
            <a:ext cx="2286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en-US" altLang="en-US" i="1">
                <a:latin typeface="Times New Roman" panose="02020603050405020304" pitchFamily="18" charset="0"/>
              </a:rPr>
              <a:t>m</a:t>
            </a:r>
            <a:r>
              <a:rPr lang="en-US" altLang="en-US">
                <a:latin typeface="Times New Roman" panose="02020603050405020304" pitchFamily="18" charset="0"/>
              </a:rPr>
              <a:t> = ±1</a:t>
            </a:r>
            <a:r>
              <a:rPr lang="en-US" altLang="en-US"/>
              <a:t> “transverse”</a:t>
            </a:r>
          </a:p>
        </p:txBody>
      </p:sp>
      <p:sp>
        <p:nvSpPr>
          <p:cNvPr id="218126" name="Text Box 13"/>
          <p:cNvSpPr txBox="1">
            <a:spLocks noChangeArrowheads="1"/>
          </p:cNvSpPr>
          <p:nvPr/>
        </p:nvSpPr>
        <p:spPr bwMode="auto">
          <a:xfrm>
            <a:off x="6475413" y="3467100"/>
            <a:ext cx="2286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en-US" altLang="en-US" i="1">
                <a:latin typeface="Times New Roman" panose="02020603050405020304" pitchFamily="18" charset="0"/>
              </a:rPr>
              <a:t>m</a:t>
            </a:r>
            <a:r>
              <a:rPr lang="en-US" altLang="en-US">
                <a:latin typeface="Times New Roman" panose="02020603050405020304" pitchFamily="18" charset="0"/>
              </a:rPr>
              <a:t> = 0</a:t>
            </a:r>
            <a:r>
              <a:rPr lang="en-US" altLang="en-US"/>
              <a:t> “longitudinal”</a:t>
            </a:r>
          </a:p>
        </p:txBody>
      </p:sp>
    </p:spTree>
    <p:extLst>
      <p:ext uri="{BB962C8B-B14F-4D97-AF65-F5344CB8AC3E}">
        <p14:creationId xmlns:p14="http://schemas.microsoft.com/office/powerpoint/2010/main" val="320758568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Number Placeholder 4"/>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F840EC07-916A-4826-ABB2-2494AA218860}" type="slidenum">
              <a:rPr lang="en-US" altLang="en-US" sz="1000" smtClean="0"/>
              <a:pPr algn="l">
                <a:spcBef>
                  <a:spcPct val="0"/>
                </a:spcBef>
                <a:buClrTx/>
                <a:buFontTx/>
                <a:buNone/>
              </a:pPr>
              <a:t>140</a:t>
            </a:fld>
            <a:endParaRPr lang="en-US" altLang="en-US" sz="1000"/>
          </a:p>
        </p:txBody>
      </p:sp>
      <p:pic>
        <p:nvPicPr>
          <p:cNvPr id="161795" name="Picture 6" descr="http://hepwww.rl.ac.uk/OpenDays97/images/Atlas_SCT_BtoJpsiKs_qt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7013" y="219075"/>
            <a:ext cx="5106987" cy="586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6" name="Rectangle 2"/>
          <p:cNvSpPr>
            <a:spLocks noGrp="1" noChangeArrowheads="1"/>
          </p:cNvSpPr>
          <p:nvPr>
            <p:ph type="title"/>
          </p:nvPr>
        </p:nvSpPr>
        <p:spPr/>
        <p:txBody>
          <a:bodyPr/>
          <a:lstStyle/>
          <a:p>
            <a:pPr eaLnBrk="1" hangingPunct="1"/>
            <a:r>
              <a:rPr lang="en-US" altLang="en-US"/>
              <a:t>ATLAS Tracking Philosophy</a:t>
            </a:r>
          </a:p>
        </p:txBody>
      </p:sp>
      <p:sp>
        <p:nvSpPr>
          <p:cNvPr id="161797" name="Rectangle 3"/>
          <p:cNvSpPr>
            <a:spLocks noGrp="1" noChangeArrowheads="1"/>
          </p:cNvSpPr>
          <p:nvPr>
            <p:ph type="body" sz="half" idx="1"/>
          </p:nvPr>
        </p:nvSpPr>
        <p:spPr>
          <a:xfrm>
            <a:off x="346075" y="982663"/>
            <a:ext cx="3890963" cy="4373562"/>
          </a:xfrm>
        </p:spPr>
        <p:txBody>
          <a:bodyPr/>
          <a:lstStyle/>
          <a:p>
            <a:pPr eaLnBrk="1" hangingPunct="1"/>
            <a:r>
              <a:rPr lang="en-US" altLang="en-US" dirty="0"/>
              <a:t>Instead of adding 6 precise points from silicon, ATLAS adds 36 “pretty good” points from a tracker based on wires inside straws.</a:t>
            </a:r>
          </a:p>
          <a:p>
            <a:pPr eaLnBrk="1" hangingPunct="1"/>
            <a:endParaRPr lang="en-US" altLang="en-US" dirty="0"/>
          </a:p>
          <a:p>
            <a:pPr eaLnBrk="1" hangingPunct="1"/>
            <a:r>
              <a:rPr lang="en-US" altLang="en-US" dirty="0"/>
              <a:t>The detectors are designed to be sensitive to transition radiation, so can be used to aid in electron identification.</a:t>
            </a:r>
            <a:br>
              <a:rPr lang="en-US" altLang="en-US" dirty="0"/>
            </a:br>
            <a:endParaRPr lang="en-US" altLang="en-US" dirty="0"/>
          </a:p>
          <a:p>
            <a:pPr eaLnBrk="1" hangingPunct="1"/>
            <a:r>
              <a:rPr lang="en-US" altLang="en-US" dirty="0"/>
              <a:t>This detector design will not work at the very highest luminosity – when that happens, ATLAS may replace with silicon.</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CB101B83-2888-4B00-BB98-B7BB386076A6}" type="slidenum">
              <a:rPr lang="en-US" altLang="en-US"/>
              <a:pPr/>
              <a:t>141</a:t>
            </a:fld>
            <a:endParaRPr lang="en-US" altLang="en-US"/>
          </a:p>
        </p:txBody>
      </p:sp>
      <p:sp>
        <p:nvSpPr>
          <p:cNvPr id="1069058" name="Rectangle 2"/>
          <p:cNvSpPr>
            <a:spLocks noGrp="1" noChangeArrowheads="1"/>
          </p:cNvSpPr>
          <p:nvPr>
            <p:ph type="title"/>
          </p:nvPr>
        </p:nvSpPr>
        <p:spPr/>
        <p:txBody>
          <a:bodyPr/>
          <a:lstStyle/>
          <a:p>
            <a:r>
              <a:rPr lang="en-US" altLang="en-US" dirty="0"/>
              <a:t>An Event We Have Seen Before</a:t>
            </a:r>
          </a:p>
        </p:txBody>
      </p:sp>
      <p:sp>
        <p:nvSpPr>
          <p:cNvPr id="1069059" name="Rectangle 3"/>
          <p:cNvSpPr>
            <a:spLocks noGrp="1" noChangeArrowheads="1"/>
          </p:cNvSpPr>
          <p:nvPr>
            <p:ph type="body" idx="1"/>
          </p:nvPr>
        </p:nvSpPr>
        <p:spPr>
          <a:xfrm>
            <a:off x="5773738" y="2039938"/>
            <a:ext cx="3092450" cy="2346325"/>
          </a:xfrm>
        </p:spPr>
        <p:txBody>
          <a:bodyPr/>
          <a:lstStyle/>
          <a:p>
            <a:r>
              <a:rPr lang="en-US" altLang="en-US"/>
              <a:t>This event has</a:t>
            </a:r>
          </a:p>
          <a:p>
            <a:pPr lvl="1"/>
            <a:r>
              <a:rPr lang="en-US" altLang="en-US"/>
              <a:t>One central unconverted photon</a:t>
            </a:r>
          </a:p>
          <a:p>
            <a:pPr lvl="1"/>
            <a:r>
              <a:rPr lang="en-US" altLang="en-US"/>
              <a:t>One central converted photon</a:t>
            </a:r>
          </a:p>
          <a:p>
            <a:pPr lvl="1"/>
            <a:r>
              <a:rPr lang="en-US" altLang="en-US"/>
              <a:t>A low pTt (6.5 GeV)</a:t>
            </a:r>
            <a:br>
              <a:rPr lang="en-US" altLang="en-US"/>
            </a:br>
            <a:endParaRPr lang="en-US" altLang="en-US"/>
          </a:p>
          <a:p>
            <a:r>
              <a:rPr lang="en-US" altLang="en-US"/>
              <a:t>This places it in Category 5</a:t>
            </a:r>
          </a:p>
        </p:txBody>
      </p:sp>
      <p:pic>
        <p:nvPicPr>
          <p:cNvPr id="1069060" name="Picture 4" descr="https://atlas.web.cern.ch/Atlas/GROUPS/PHYSICS/CONFNOTES/ATLAS-CONF-2011-161/fig_1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563" y="796925"/>
            <a:ext cx="5384800" cy="538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524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fld id="{9F66CA8D-85E3-4C64-8E83-7BF36CFCB8D3}" type="slidenum">
              <a:rPr lang="en-US" altLang="en-US"/>
              <a:pPr/>
              <a:t>142</a:t>
            </a:fld>
            <a:endParaRPr lang="en-US" altLang="en-US"/>
          </a:p>
        </p:txBody>
      </p:sp>
      <p:sp>
        <p:nvSpPr>
          <p:cNvPr id="1070082" name="Rectangle 2"/>
          <p:cNvSpPr>
            <a:spLocks noGrp="1" noChangeArrowheads="1"/>
          </p:cNvSpPr>
          <p:nvPr>
            <p:ph type="title"/>
          </p:nvPr>
        </p:nvSpPr>
        <p:spPr/>
        <p:txBody>
          <a:bodyPr/>
          <a:lstStyle/>
          <a:p>
            <a:r>
              <a:rPr lang="en-US" altLang="en-US"/>
              <a:t>The Conversion in More Detail</a:t>
            </a:r>
          </a:p>
        </p:txBody>
      </p:sp>
      <p:pic>
        <p:nvPicPr>
          <p:cNvPr id="1070083" name="Picture 3" descr="https://atlas.web.cern.ch/Atlas/GROUPS/PHYSICS/CONFNOTES/ATLAS-CONF-2011-161/fig_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425" y="912813"/>
            <a:ext cx="4324350" cy="3475037"/>
          </a:xfrm>
          <a:prstGeom prst="rect">
            <a:avLst/>
          </a:prstGeom>
          <a:noFill/>
          <a:extLst>
            <a:ext uri="{909E8E84-426E-40DD-AFC4-6F175D3DCCD1}">
              <a14:hiddenFill xmlns:a14="http://schemas.microsoft.com/office/drawing/2010/main">
                <a:solidFill>
                  <a:srgbClr val="FFFFFF"/>
                </a:solidFill>
              </a14:hiddenFill>
            </a:ext>
          </a:extLst>
        </p:spPr>
      </p:pic>
      <p:pic>
        <p:nvPicPr>
          <p:cNvPr id="1070084" name="Picture 4" descr="https://atlas.web.cern.ch/Atlas/GROUPS/PHYSICS/CONFNOTES/ATLAS-CONF-2011-161/fig_1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175" y="898525"/>
            <a:ext cx="4319588" cy="3471863"/>
          </a:xfrm>
          <a:prstGeom prst="rect">
            <a:avLst/>
          </a:prstGeom>
          <a:noFill/>
          <a:extLst>
            <a:ext uri="{909E8E84-426E-40DD-AFC4-6F175D3DCCD1}">
              <a14:hiddenFill xmlns:a14="http://schemas.microsoft.com/office/drawing/2010/main">
                <a:solidFill>
                  <a:srgbClr val="FFFFFF"/>
                </a:solidFill>
              </a14:hiddenFill>
            </a:ext>
          </a:extLst>
        </p:spPr>
      </p:pic>
      <p:sp>
        <p:nvSpPr>
          <p:cNvPr id="1070085" name="Text Box 5"/>
          <p:cNvSpPr txBox="1">
            <a:spLocks noChangeArrowheads="1"/>
          </p:cNvSpPr>
          <p:nvPr/>
        </p:nvSpPr>
        <p:spPr bwMode="auto">
          <a:xfrm>
            <a:off x="274638" y="4672013"/>
            <a:ext cx="4229100" cy="119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ltLang="en-US"/>
              <a:t>The tracks from </a:t>
            </a:r>
            <a:r>
              <a:rPr lang="en-US" altLang="en-US">
                <a:latin typeface="Symbol" panose="05050102010706020507" pitchFamily="18" charset="2"/>
              </a:rPr>
              <a:t>g</a:t>
            </a:r>
            <a:r>
              <a:rPr lang="en-US" altLang="en-US"/>
              <a:t> </a:t>
            </a:r>
            <a:r>
              <a:rPr lang="en-US" altLang="en-US">
                <a:sym typeface="Wingdings" panose="05000000000000000000" pitchFamily="2" charset="2"/>
              </a:rPr>
              <a:t> e+e- are clear and</a:t>
            </a:r>
            <a:br>
              <a:rPr lang="en-US" altLang="en-US">
                <a:sym typeface="Wingdings" panose="05000000000000000000" pitchFamily="2" charset="2"/>
              </a:rPr>
            </a:br>
            <a:r>
              <a:rPr lang="en-US" altLang="en-US">
                <a:sym typeface="Wingdings" panose="05000000000000000000" pitchFamily="2" charset="2"/>
              </a:rPr>
              <a:t>distinct.  Red hits are high threshold TRT hits and confirm that these are in fact electrons.</a:t>
            </a:r>
            <a:endParaRPr lang="en-US" altLang="en-US"/>
          </a:p>
        </p:txBody>
      </p:sp>
      <p:sp>
        <p:nvSpPr>
          <p:cNvPr id="1070086" name="Text Box 6"/>
          <p:cNvSpPr txBox="1">
            <a:spLocks noChangeArrowheads="1"/>
          </p:cNvSpPr>
          <p:nvPr/>
        </p:nvSpPr>
        <p:spPr bwMode="auto">
          <a:xfrm>
            <a:off x="4702175" y="4691063"/>
            <a:ext cx="4229100" cy="915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ltLang="en-US"/>
              <a:t>The shape of the EM cluster in the calorimeter is consistent with two electrons very near each other.</a:t>
            </a:r>
          </a:p>
        </p:txBody>
      </p:sp>
    </p:spTree>
    <p:extLst>
      <p:ext uri="{BB962C8B-B14F-4D97-AF65-F5344CB8AC3E}">
        <p14:creationId xmlns:p14="http://schemas.microsoft.com/office/powerpoint/2010/main" val="397004502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Number Placeholder 2"/>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303865AC-9C45-4D2F-9A04-8F4A65836C95}" type="slidenum">
              <a:rPr lang="en-US" altLang="en-US" sz="1000" smtClean="0"/>
              <a:pPr algn="l">
                <a:spcBef>
                  <a:spcPct val="0"/>
                </a:spcBef>
                <a:buClrTx/>
                <a:buFontTx/>
                <a:buNone/>
              </a:pPr>
              <a:t>143</a:t>
            </a:fld>
            <a:endParaRPr lang="en-US" altLang="en-US" sz="1000"/>
          </a:p>
        </p:txBody>
      </p:sp>
      <p:sp>
        <p:nvSpPr>
          <p:cNvPr id="165891" name="Rectangle 2"/>
          <p:cNvSpPr>
            <a:spLocks noGrp="1" noChangeArrowheads="1"/>
          </p:cNvSpPr>
          <p:nvPr>
            <p:ph type="title"/>
          </p:nvPr>
        </p:nvSpPr>
        <p:spPr/>
        <p:txBody>
          <a:bodyPr/>
          <a:lstStyle/>
          <a:p>
            <a:pPr eaLnBrk="1" hangingPunct="1"/>
            <a:r>
              <a:rPr lang="en-US" altLang="en-US"/>
              <a:t>Missing ET </a:t>
            </a:r>
          </a:p>
        </p:txBody>
      </p:sp>
      <p:pic>
        <p:nvPicPr>
          <p:cNvPr id="165892" name="Picture 4" descr="http://www.classicmoviecentral.com/img/products/ET_pos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5175" y="882650"/>
            <a:ext cx="3429000" cy="506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3" name="Picture 6" descr="http://texana.texascooking.com/gifs/movies/the_missing_pos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825" y="854075"/>
            <a:ext cx="3449638"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Number Placeholder 3"/>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622A1639-A31A-4E60-A580-82E7A7879352}" type="slidenum">
              <a:rPr lang="en-US" altLang="en-US" sz="1000" smtClean="0"/>
              <a:pPr algn="l">
                <a:spcBef>
                  <a:spcPct val="0"/>
                </a:spcBef>
                <a:buClrTx/>
                <a:buFontTx/>
                <a:buNone/>
              </a:pPr>
              <a:t>144</a:t>
            </a:fld>
            <a:endParaRPr lang="en-US" altLang="en-US" sz="1000"/>
          </a:p>
        </p:txBody>
      </p:sp>
      <p:sp>
        <p:nvSpPr>
          <p:cNvPr id="166915" name="Rectangle 2"/>
          <p:cNvSpPr>
            <a:spLocks noGrp="1" noChangeArrowheads="1"/>
          </p:cNvSpPr>
          <p:nvPr>
            <p:ph type="title"/>
          </p:nvPr>
        </p:nvSpPr>
        <p:spPr/>
        <p:txBody>
          <a:bodyPr/>
          <a:lstStyle/>
          <a:p>
            <a:pPr eaLnBrk="1" hangingPunct="1"/>
            <a:r>
              <a:rPr lang="en-US" altLang="en-US"/>
              <a:t>Missing Transverse Energy</a:t>
            </a:r>
          </a:p>
        </p:txBody>
      </p:sp>
      <p:sp>
        <p:nvSpPr>
          <p:cNvPr id="166916" name="Rectangle 3"/>
          <p:cNvSpPr>
            <a:spLocks noGrp="1" noChangeArrowheads="1"/>
          </p:cNvSpPr>
          <p:nvPr>
            <p:ph type="body" idx="1"/>
          </p:nvPr>
        </p:nvSpPr>
        <p:spPr>
          <a:xfrm>
            <a:off x="4984750" y="1052513"/>
            <a:ext cx="3952875" cy="4702175"/>
          </a:xfrm>
        </p:spPr>
        <p:txBody>
          <a:bodyPr/>
          <a:lstStyle/>
          <a:p>
            <a:pPr eaLnBrk="1" hangingPunct="1"/>
            <a:r>
              <a:rPr lang="en-US" altLang="en-US"/>
              <a:t>We know momentum is conserved.</a:t>
            </a:r>
            <a:br>
              <a:rPr lang="en-US" altLang="en-US"/>
            </a:br>
            <a:endParaRPr lang="en-US" altLang="en-US"/>
          </a:p>
          <a:p>
            <a:pPr eaLnBrk="1" hangingPunct="1"/>
            <a:r>
              <a:rPr lang="en-US" altLang="en-US"/>
              <a:t>An apparent imbalance of momentum can be due to an escaping neutrino</a:t>
            </a:r>
          </a:p>
          <a:p>
            <a:pPr lvl="1" eaLnBrk="1" hangingPunct="1"/>
            <a:r>
              <a:rPr lang="en-US" altLang="en-US"/>
              <a:t>Calculated by adding up all the other momenta and reversing the sign</a:t>
            </a:r>
            <a:br>
              <a:rPr lang="en-US" altLang="en-US"/>
            </a:br>
            <a:endParaRPr lang="en-US" altLang="en-US"/>
          </a:p>
          <a:p>
            <a:pPr eaLnBrk="1" hangingPunct="1"/>
            <a:r>
              <a:rPr lang="en-US" altLang="en-US"/>
              <a:t>We work only in the </a:t>
            </a:r>
            <a:r>
              <a:rPr lang="en-US" altLang="en-US" i="1"/>
              <a:t>xy</a:t>
            </a:r>
            <a:r>
              <a:rPr lang="en-US" altLang="en-US"/>
              <a:t> (transverse) plane</a:t>
            </a:r>
          </a:p>
          <a:p>
            <a:pPr lvl="1" eaLnBrk="1" hangingPunct="1"/>
            <a:r>
              <a:rPr lang="en-US" altLang="en-US"/>
              <a:t>Many particles escape unmeasured down the beampipe (this will be important later)</a:t>
            </a:r>
          </a:p>
        </p:txBody>
      </p:sp>
      <p:pic>
        <p:nvPicPr>
          <p:cNvPr id="16691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575" y="811213"/>
            <a:ext cx="4006850" cy="342265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6918" name="Line 5"/>
          <p:cNvSpPr>
            <a:spLocks noChangeShapeType="1"/>
          </p:cNvSpPr>
          <p:nvPr/>
        </p:nvSpPr>
        <p:spPr bwMode="auto">
          <a:xfrm>
            <a:off x="2706688" y="5235575"/>
            <a:ext cx="604837" cy="812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66919" name="Text Box 6"/>
          <p:cNvSpPr txBox="1">
            <a:spLocks noChangeArrowheads="1"/>
          </p:cNvSpPr>
          <p:nvPr/>
        </p:nvSpPr>
        <p:spPr bwMode="auto">
          <a:xfrm>
            <a:off x="3222625" y="5426075"/>
            <a:ext cx="1770063" cy="274638"/>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sz="1200"/>
              <a:t>Electron momentum</a:t>
            </a:r>
          </a:p>
        </p:txBody>
      </p:sp>
      <p:sp>
        <p:nvSpPr>
          <p:cNvPr id="166920" name="Line 7"/>
          <p:cNvSpPr>
            <a:spLocks noChangeShapeType="1"/>
          </p:cNvSpPr>
          <p:nvPr/>
        </p:nvSpPr>
        <p:spPr bwMode="auto">
          <a:xfrm flipH="1" flipV="1">
            <a:off x="2138363" y="4276725"/>
            <a:ext cx="536575" cy="935038"/>
          </a:xfrm>
          <a:prstGeom prst="line">
            <a:avLst/>
          </a:prstGeom>
          <a:noFill/>
          <a:ln w="38100">
            <a:solidFill>
              <a:srgbClr val="FF00FF"/>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66921" name="Line 8"/>
          <p:cNvSpPr>
            <a:spLocks noChangeShapeType="1"/>
          </p:cNvSpPr>
          <p:nvPr/>
        </p:nvSpPr>
        <p:spPr bwMode="auto">
          <a:xfrm flipH="1">
            <a:off x="2490788" y="5256213"/>
            <a:ext cx="184150" cy="141287"/>
          </a:xfrm>
          <a:prstGeom prst="line">
            <a:avLst/>
          </a:prstGeom>
          <a:noFill/>
          <a:ln w="38100">
            <a:solidFill>
              <a:srgbClr val="0071B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66922" name="Text Box 9"/>
          <p:cNvSpPr txBox="1">
            <a:spLocks noChangeArrowheads="1"/>
          </p:cNvSpPr>
          <p:nvPr/>
        </p:nvSpPr>
        <p:spPr bwMode="auto">
          <a:xfrm>
            <a:off x="2689225" y="4560888"/>
            <a:ext cx="944563" cy="274637"/>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sz="1200"/>
              <a:t>Missing E</a:t>
            </a:r>
            <a:r>
              <a:rPr lang="en-US" altLang="en-US" sz="1200" baseline="-25000"/>
              <a:t>T</a:t>
            </a:r>
            <a:endParaRPr lang="en-US" altLang="en-US" sz="1200"/>
          </a:p>
        </p:txBody>
      </p:sp>
      <p:sp>
        <p:nvSpPr>
          <p:cNvPr id="166923" name="Text Box 10"/>
          <p:cNvSpPr txBox="1">
            <a:spLocks noChangeArrowheads="1"/>
          </p:cNvSpPr>
          <p:nvPr/>
        </p:nvSpPr>
        <p:spPr bwMode="auto">
          <a:xfrm>
            <a:off x="585788" y="5203825"/>
            <a:ext cx="1770062" cy="457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r" eaLnBrk="1" hangingPunct="1">
              <a:spcBef>
                <a:spcPct val="50000"/>
              </a:spcBef>
              <a:buClrTx/>
              <a:buFontTx/>
              <a:buNone/>
            </a:pPr>
            <a:r>
              <a:rPr lang="en-US" altLang="en-US" sz="1200"/>
              <a:t>Momentum of the “underlying event”</a:t>
            </a:r>
          </a:p>
        </p:txBody>
      </p:sp>
      <p:graphicFrame>
        <p:nvGraphicFramePr>
          <p:cNvPr id="166924" name="Object 11"/>
          <p:cNvGraphicFramePr>
            <a:graphicFrameLocks noChangeAspect="1"/>
          </p:cNvGraphicFramePr>
          <p:nvPr/>
        </p:nvGraphicFramePr>
        <p:xfrm>
          <a:off x="225425" y="4408488"/>
          <a:ext cx="1751013" cy="506412"/>
        </p:xfrm>
        <a:graphic>
          <a:graphicData uri="http://schemas.openxmlformats.org/presentationml/2006/ole">
            <mc:AlternateContent xmlns:mc="http://schemas.openxmlformats.org/markup-compatibility/2006">
              <mc:Choice xmlns:v="urn:schemas-microsoft-com:vml" Requires="v">
                <p:oleObj spid="_x0000_s167039" name="Equation" r:id="rId4" imgW="571252" imgH="165028" progId="Equation.3">
                  <p:embed/>
                </p:oleObj>
              </mc:Choice>
              <mc:Fallback>
                <p:oleObj name="Equation" r:id="rId4" imgW="571252" imgH="165028" progId="Equation.3">
                  <p:embed/>
                  <p:pic>
                    <p:nvPicPr>
                      <p:cNvPr id="0"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425" y="4408488"/>
                        <a:ext cx="1751013" cy="50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Number Placeholder 3"/>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493F6ED0-E090-4731-8C6E-D613B9FFABC0}" type="slidenum">
              <a:rPr lang="en-US" altLang="en-US" sz="1000" smtClean="0"/>
              <a:pPr algn="l">
                <a:spcBef>
                  <a:spcPct val="0"/>
                </a:spcBef>
                <a:buClrTx/>
                <a:buFontTx/>
                <a:buNone/>
              </a:pPr>
              <a:t>145</a:t>
            </a:fld>
            <a:endParaRPr lang="en-US" altLang="en-US" sz="1000"/>
          </a:p>
        </p:txBody>
      </p:sp>
      <p:sp>
        <p:nvSpPr>
          <p:cNvPr id="167939" name="Rectangle 2"/>
          <p:cNvSpPr>
            <a:spLocks noGrp="1" noChangeArrowheads="1"/>
          </p:cNvSpPr>
          <p:nvPr>
            <p:ph type="title"/>
          </p:nvPr>
        </p:nvSpPr>
        <p:spPr/>
        <p:txBody>
          <a:bodyPr/>
          <a:lstStyle/>
          <a:p>
            <a:pPr eaLnBrk="1" hangingPunct="1"/>
            <a:r>
              <a:rPr lang="en-US" altLang="en-US"/>
              <a:t>Pink is the New Black</a:t>
            </a:r>
          </a:p>
        </p:txBody>
      </p:sp>
      <p:sp>
        <p:nvSpPr>
          <p:cNvPr id="167940" name="Rectangle 4"/>
          <p:cNvSpPr>
            <a:spLocks noGrp="1" noChangeArrowheads="1"/>
          </p:cNvSpPr>
          <p:nvPr>
            <p:ph type="body" idx="1"/>
          </p:nvPr>
        </p:nvSpPr>
        <p:spPr>
          <a:xfrm>
            <a:off x="346075" y="1400175"/>
            <a:ext cx="7935913" cy="4314825"/>
          </a:xfrm>
        </p:spPr>
        <p:txBody>
          <a:bodyPr/>
          <a:lstStyle/>
          <a:p>
            <a:pPr eaLnBrk="1" hangingPunct="1"/>
            <a:r>
              <a:rPr lang="en-US" altLang="en-US" dirty="0"/>
              <a:t>In Supersymmetry, every fermion has a boson that’s its partner and vice versa</a:t>
            </a:r>
          </a:p>
          <a:p>
            <a:pPr lvl="1" eaLnBrk="1" hangingPunct="1"/>
            <a:r>
              <a:rPr lang="en-US" altLang="en-US" dirty="0"/>
              <a:t>The spin-1 photon’s partner is the spin-½ photino</a:t>
            </a:r>
          </a:p>
          <a:p>
            <a:pPr eaLnBrk="1" hangingPunct="1"/>
            <a:r>
              <a:rPr lang="en-US" altLang="en-US" dirty="0"/>
              <a:t>The lightest supersymmetric particle is stable</a:t>
            </a:r>
            <a:br>
              <a:rPr lang="en-US" altLang="en-US" dirty="0"/>
            </a:br>
            <a:br>
              <a:rPr lang="en-US" altLang="en-US" dirty="0"/>
            </a:br>
            <a:br>
              <a:rPr lang="en-US" altLang="en-US" dirty="0"/>
            </a:br>
            <a:endParaRPr lang="en-US" altLang="en-US" dirty="0"/>
          </a:p>
          <a:p>
            <a:pPr eaLnBrk="1" hangingPunct="1"/>
            <a:endParaRPr lang="en-US" altLang="en-US" dirty="0"/>
          </a:p>
          <a:p>
            <a:pPr eaLnBrk="1" hangingPunct="1"/>
            <a:endParaRPr lang="en-US" altLang="en-US" dirty="0"/>
          </a:p>
          <a:p>
            <a:pPr eaLnBrk="1" hangingPunct="1"/>
            <a:endParaRPr lang="en-US" altLang="en-US" dirty="0"/>
          </a:p>
          <a:p>
            <a:pPr eaLnBrk="1" hangingPunct="1"/>
            <a:r>
              <a:rPr lang="en-US" altLang="en-US" dirty="0"/>
              <a:t>This is called “R parity conservation” and it keeps your supersymmetric theory from violating experimental limits, such as that for proton decay</a:t>
            </a:r>
          </a:p>
          <a:p>
            <a:pPr lvl="1" eaLnBrk="1" hangingPunct="1"/>
            <a:r>
              <a:rPr lang="en-US" altLang="en-US" dirty="0"/>
              <a:t>It leads to a </a:t>
            </a:r>
            <a:r>
              <a:rPr lang="en-US" altLang="en-US" dirty="0">
                <a:solidFill>
                  <a:srgbClr val="FC0128"/>
                </a:solidFill>
              </a:rPr>
              <a:t>common signature</a:t>
            </a:r>
            <a:r>
              <a:rPr lang="en-US" altLang="en-US" dirty="0"/>
              <a:t> in SUSY</a:t>
            </a:r>
            <a:br>
              <a:rPr lang="en-US" altLang="en-US" dirty="0"/>
            </a:br>
            <a:r>
              <a:rPr lang="en-US" altLang="en-US" dirty="0"/>
              <a:t>models: particles that exit your detector</a:t>
            </a:r>
            <a:br>
              <a:rPr lang="en-US" altLang="en-US" dirty="0"/>
            </a:br>
            <a:r>
              <a:rPr lang="en-US" altLang="en-US" dirty="0"/>
              <a:t>without interacting, leading to missing </a:t>
            </a:r>
            <a:br>
              <a:rPr lang="en-US" altLang="en-US" dirty="0"/>
            </a:br>
            <a:r>
              <a:rPr lang="en-US" altLang="en-US" dirty="0"/>
              <a:t>momentum</a:t>
            </a:r>
          </a:p>
        </p:txBody>
      </p:sp>
      <p:sp>
        <p:nvSpPr>
          <p:cNvPr id="167941" name="Text Box 3"/>
          <p:cNvSpPr txBox="1">
            <a:spLocks noChangeArrowheads="1"/>
          </p:cNvSpPr>
          <p:nvPr/>
        </p:nvSpPr>
        <p:spPr bwMode="auto">
          <a:xfrm>
            <a:off x="3517900" y="635000"/>
            <a:ext cx="4646613"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a:t>…and neutralinos are the new neutrinos.</a:t>
            </a:r>
          </a:p>
        </p:txBody>
      </p:sp>
      <p:sp>
        <p:nvSpPr>
          <p:cNvPr id="167942" name="Text Box 5"/>
          <p:cNvSpPr txBox="1">
            <a:spLocks noChangeArrowheads="1"/>
          </p:cNvSpPr>
          <p:nvPr/>
        </p:nvSpPr>
        <p:spPr bwMode="auto">
          <a:xfrm>
            <a:off x="5443538" y="4938713"/>
            <a:ext cx="3613150" cy="1298575"/>
          </a:xfrm>
          <a:prstGeom prst="rect">
            <a:avLst/>
          </a:prstGeom>
          <a:solidFill>
            <a:srgbClr val="C0C0C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sz="1200"/>
              <a:t>Footnotes:</a:t>
            </a:r>
            <a:br>
              <a:rPr lang="en-US" altLang="en-US" sz="1200"/>
            </a:br>
            <a:r>
              <a:rPr lang="en-US" altLang="en-US" sz="1200"/>
              <a:t>1. The g, Z and H all have partners, and these partners have the same quantum numbers, so they mix.</a:t>
            </a:r>
          </a:p>
          <a:p>
            <a:pPr eaLnBrk="1" hangingPunct="1">
              <a:spcBef>
                <a:spcPct val="50000"/>
              </a:spcBef>
              <a:buClrTx/>
              <a:buFontTx/>
              <a:buNone/>
            </a:pPr>
            <a:r>
              <a:rPr lang="en-US" altLang="en-US" sz="1200"/>
              <a:t>2. There are ways to contrive an R-parity violating theory that evades experimental bounds</a:t>
            </a:r>
          </a:p>
        </p:txBody>
      </p:sp>
      <p:graphicFrame>
        <p:nvGraphicFramePr>
          <p:cNvPr id="167943" name="Object 6"/>
          <p:cNvGraphicFramePr>
            <a:graphicFrameLocks noChangeAspect="1"/>
          </p:cNvGraphicFramePr>
          <p:nvPr/>
        </p:nvGraphicFramePr>
        <p:xfrm>
          <a:off x="1257300" y="2774950"/>
          <a:ext cx="938213" cy="349250"/>
        </p:xfrm>
        <a:graphic>
          <a:graphicData uri="http://schemas.openxmlformats.org/presentationml/2006/ole">
            <mc:AlternateContent xmlns:mc="http://schemas.openxmlformats.org/markup-compatibility/2006">
              <mc:Choice xmlns:v="urn:schemas-microsoft-com:vml" Requires="v">
                <p:oleObj spid="_x0000_s168291" name="Equation" r:id="rId3" imgW="545626" imgH="203024" progId="Equation.3">
                  <p:embed/>
                </p:oleObj>
              </mc:Choice>
              <mc:Fallback>
                <p:oleObj name="Equation" r:id="rId3" imgW="545626" imgH="203024" progId="Equation.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7300" y="2774950"/>
                        <a:ext cx="938213" cy="34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7944" name="Object 7"/>
          <p:cNvGraphicFramePr>
            <a:graphicFrameLocks noChangeAspect="1"/>
          </p:cNvGraphicFramePr>
          <p:nvPr/>
        </p:nvGraphicFramePr>
        <p:xfrm>
          <a:off x="1263650" y="3122613"/>
          <a:ext cx="1200150" cy="392112"/>
        </p:xfrm>
        <a:graphic>
          <a:graphicData uri="http://schemas.openxmlformats.org/presentationml/2006/ole">
            <mc:AlternateContent xmlns:mc="http://schemas.openxmlformats.org/markup-compatibility/2006">
              <mc:Choice xmlns:v="urn:schemas-microsoft-com:vml" Requires="v">
                <p:oleObj spid="_x0000_s168292" name="Equation" r:id="rId5" imgW="698500" imgH="228600" progId="Equation.3">
                  <p:embed/>
                </p:oleObj>
              </mc:Choice>
              <mc:Fallback>
                <p:oleObj name="Equation" r:id="rId5" imgW="698500" imgH="228600" progId="Equation.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3650" y="3122613"/>
                        <a:ext cx="1200150" cy="392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7945" name="Object 8"/>
          <p:cNvGraphicFramePr>
            <a:graphicFrameLocks noChangeAspect="1"/>
          </p:cNvGraphicFramePr>
          <p:nvPr/>
        </p:nvGraphicFramePr>
        <p:xfrm>
          <a:off x="1250950" y="3525838"/>
          <a:ext cx="1047750" cy="349250"/>
        </p:xfrm>
        <a:graphic>
          <a:graphicData uri="http://schemas.openxmlformats.org/presentationml/2006/ole">
            <mc:AlternateContent xmlns:mc="http://schemas.openxmlformats.org/markup-compatibility/2006">
              <mc:Choice xmlns:v="urn:schemas-microsoft-com:vml" Requires="v">
                <p:oleObj spid="_x0000_s168293" name="Equation" r:id="rId7" imgW="609336" imgH="203112" progId="Equation.3">
                  <p:embed/>
                </p:oleObj>
              </mc:Choice>
              <mc:Fallback>
                <p:oleObj name="Equation" r:id="rId7" imgW="609336" imgH="203112" progId="Equation.3">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0950" y="3525838"/>
                        <a:ext cx="1047750" cy="34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7946" name="Text Box 10"/>
          <p:cNvSpPr txBox="1">
            <a:spLocks noChangeArrowheads="1"/>
          </p:cNvSpPr>
          <p:nvPr/>
        </p:nvSpPr>
        <p:spPr bwMode="auto">
          <a:xfrm>
            <a:off x="2435225" y="2763838"/>
            <a:ext cx="4756150" cy="3667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en-US" altLang="en-US" dirty="0"/>
              <a:t>(violates conservation of angular momentum)</a:t>
            </a:r>
          </a:p>
        </p:txBody>
      </p:sp>
      <p:sp>
        <p:nvSpPr>
          <p:cNvPr id="167947" name="Text Box 12"/>
          <p:cNvSpPr txBox="1">
            <a:spLocks noChangeArrowheads="1"/>
          </p:cNvSpPr>
          <p:nvPr/>
        </p:nvSpPr>
        <p:spPr bwMode="auto">
          <a:xfrm>
            <a:off x="2444750" y="3128963"/>
            <a:ext cx="4248150" cy="3667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en-US" altLang="en-US"/>
              <a:t>(violates conservation of lepton number)</a:t>
            </a:r>
          </a:p>
        </p:txBody>
      </p:sp>
      <p:sp>
        <p:nvSpPr>
          <p:cNvPr id="167948" name="Text Box 13"/>
          <p:cNvSpPr txBox="1">
            <a:spLocks noChangeArrowheads="1"/>
          </p:cNvSpPr>
          <p:nvPr/>
        </p:nvSpPr>
        <p:spPr bwMode="auto">
          <a:xfrm>
            <a:off x="2436813" y="3490913"/>
            <a:ext cx="4324350" cy="3667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en-US" altLang="en-US"/>
              <a:t>(violates conservation of baryon number)</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Number Placeholder 3"/>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9EB9E339-DA04-4A27-97EF-A3D6E825E715}" type="slidenum">
              <a:rPr lang="en-US" altLang="en-US" sz="1000" smtClean="0"/>
              <a:pPr algn="l">
                <a:spcBef>
                  <a:spcPct val="0"/>
                </a:spcBef>
                <a:buClrTx/>
                <a:buFontTx/>
                <a:buNone/>
              </a:pPr>
              <a:t>146</a:t>
            </a:fld>
            <a:endParaRPr lang="en-US" altLang="en-US" sz="1000"/>
          </a:p>
        </p:txBody>
      </p:sp>
      <p:sp>
        <p:nvSpPr>
          <p:cNvPr id="168963" name="Rectangle 2"/>
          <p:cNvSpPr>
            <a:spLocks noGrp="1" noChangeArrowheads="1"/>
          </p:cNvSpPr>
          <p:nvPr>
            <p:ph type="title"/>
          </p:nvPr>
        </p:nvSpPr>
        <p:spPr/>
        <p:txBody>
          <a:bodyPr/>
          <a:lstStyle/>
          <a:p>
            <a:pPr eaLnBrk="1" hangingPunct="1"/>
            <a:r>
              <a:rPr lang="en-US" altLang="en-US"/>
              <a:t>Variations on a Theme</a:t>
            </a:r>
          </a:p>
        </p:txBody>
      </p:sp>
      <p:sp>
        <p:nvSpPr>
          <p:cNvPr id="168964" name="Rectangle 3"/>
          <p:cNvSpPr>
            <a:spLocks noGrp="1" noChangeArrowheads="1"/>
          </p:cNvSpPr>
          <p:nvPr>
            <p:ph type="body" idx="1"/>
          </p:nvPr>
        </p:nvSpPr>
        <p:spPr>
          <a:xfrm>
            <a:off x="346075" y="1400175"/>
            <a:ext cx="7935913" cy="3054350"/>
          </a:xfrm>
        </p:spPr>
        <p:txBody>
          <a:bodyPr/>
          <a:lstStyle/>
          <a:p>
            <a:pPr eaLnBrk="1" hangingPunct="1"/>
            <a:r>
              <a:rPr lang="en-US" altLang="en-US"/>
              <a:t>More exotic: theories with extra dimensions can also </a:t>
            </a:r>
            <a:br>
              <a:rPr lang="en-US" altLang="en-US"/>
            </a:br>
            <a:r>
              <a:rPr lang="en-US" altLang="en-US"/>
              <a:t>have missing E</a:t>
            </a:r>
            <a:r>
              <a:rPr lang="en-US" altLang="en-US" baseline="-25000"/>
              <a:t>T</a:t>
            </a:r>
            <a:r>
              <a:rPr lang="en-US" altLang="en-US"/>
              <a:t> signatures</a:t>
            </a:r>
          </a:p>
          <a:p>
            <a:pPr lvl="1" eaLnBrk="1" hangingPunct="1"/>
            <a:r>
              <a:rPr lang="en-US" altLang="en-US"/>
              <a:t>The entire standard model is replicated </a:t>
            </a:r>
            <a:br>
              <a:rPr lang="en-US" altLang="en-US"/>
            </a:br>
            <a:r>
              <a:rPr lang="en-US" altLang="en-US"/>
              <a:t>(so-called Kaluza-Klein modes)</a:t>
            </a:r>
          </a:p>
          <a:p>
            <a:pPr lvl="2" eaLnBrk="1" hangingPunct="1"/>
            <a:r>
              <a:rPr lang="en-US" altLang="en-US"/>
              <a:t>The “KK graviton” is one candidate for a particle that gives large missing E</a:t>
            </a:r>
            <a:r>
              <a:rPr lang="en-US" altLang="en-US" baseline="-25000"/>
              <a:t>T</a:t>
            </a:r>
            <a:r>
              <a:rPr lang="en-US" altLang="en-US"/>
              <a:t>.</a:t>
            </a:r>
          </a:p>
          <a:p>
            <a:pPr lvl="2" eaLnBrk="1" hangingPunct="1"/>
            <a:r>
              <a:rPr lang="en-US" altLang="en-US"/>
              <a:t>Depending on the model, you might get more.</a:t>
            </a:r>
            <a:br>
              <a:rPr lang="en-US" altLang="en-US"/>
            </a:br>
            <a:endParaRPr lang="en-US" altLang="en-US"/>
          </a:p>
          <a:p>
            <a:pPr eaLnBrk="1" hangingPunct="1"/>
            <a:r>
              <a:rPr lang="en-US" altLang="en-US"/>
              <a:t>Even more exotic: theories with names like “Hidden Valleys” and “Shadow Matter”.  </a:t>
            </a:r>
          </a:p>
        </p:txBody>
      </p:sp>
      <p:pic>
        <p:nvPicPr>
          <p:cNvPr id="168965" name="Picture 5" descr="http://images.calorieking.com/branding/ck/runtime/updates/1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5113" y="204788"/>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6" name="Text Box 6"/>
          <p:cNvSpPr txBox="1">
            <a:spLocks noChangeArrowheads="1"/>
          </p:cNvSpPr>
          <p:nvPr/>
        </p:nvSpPr>
        <p:spPr bwMode="auto">
          <a:xfrm>
            <a:off x="2905125" y="4740275"/>
            <a:ext cx="6054725" cy="1190625"/>
          </a:xfrm>
          <a:prstGeom prst="rect">
            <a:avLst/>
          </a:prstGeom>
          <a:solidFill>
            <a:srgbClr val="CC99FF">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a:t>The point is not whether these particular theories are right or wrong.  The point is that Missing E</a:t>
            </a:r>
            <a:r>
              <a:rPr lang="en-US" altLang="en-US" baseline="-25000"/>
              <a:t>T</a:t>
            </a:r>
            <a:r>
              <a:rPr lang="en-US" altLang="en-US"/>
              <a:t> is a common signature present in multiple models, so it should be looked for.  </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Number Placeholder 3"/>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B5923399-B22B-424F-8898-4E172B856D0A}" type="slidenum">
              <a:rPr lang="en-US" altLang="en-US" sz="1000" smtClean="0"/>
              <a:pPr algn="l">
                <a:spcBef>
                  <a:spcPct val="0"/>
                </a:spcBef>
                <a:buClrTx/>
                <a:buFontTx/>
                <a:buNone/>
              </a:pPr>
              <a:t>147</a:t>
            </a:fld>
            <a:endParaRPr lang="en-US" altLang="en-US" sz="1000"/>
          </a:p>
        </p:txBody>
      </p:sp>
      <p:sp>
        <p:nvSpPr>
          <p:cNvPr id="169987" name="Rectangle 2"/>
          <p:cNvSpPr>
            <a:spLocks noGrp="1" noChangeArrowheads="1"/>
          </p:cNvSpPr>
          <p:nvPr>
            <p:ph type="title"/>
          </p:nvPr>
        </p:nvSpPr>
        <p:spPr/>
        <p:txBody>
          <a:bodyPr/>
          <a:lstStyle/>
          <a:p>
            <a:pPr eaLnBrk="1" hangingPunct="1"/>
            <a:r>
              <a:rPr lang="en-US" altLang="en-US"/>
              <a:t>Hermiticity</a:t>
            </a:r>
          </a:p>
        </p:txBody>
      </p:sp>
      <p:sp>
        <p:nvSpPr>
          <p:cNvPr id="169988" name="Rectangle 3"/>
          <p:cNvSpPr>
            <a:spLocks noGrp="1" noChangeArrowheads="1"/>
          </p:cNvSpPr>
          <p:nvPr>
            <p:ph type="body" idx="1"/>
          </p:nvPr>
        </p:nvSpPr>
        <p:spPr>
          <a:xfrm>
            <a:off x="304800" y="1049338"/>
            <a:ext cx="4949825" cy="4972050"/>
          </a:xfrm>
        </p:spPr>
        <p:txBody>
          <a:bodyPr/>
          <a:lstStyle/>
          <a:p>
            <a:pPr eaLnBrk="1" hangingPunct="1"/>
            <a:r>
              <a:rPr lang="en-US" altLang="en-US"/>
              <a:t>A fancy way of saying “holes are bad”</a:t>
            </a:r>
            <a:br>
              <a:rPr lang="en-US" altLang="en-US"/>
            </a:br>
            <a:endParaRPr lang="en-US" altLang="en-US"/>
          </a:p>
          <a:p>
            <a:pPr eaLnBrk="1" hangingPunct="1"/>
            <a:r>
              <a:rPr lang="en-US" altLang="en-US"/>
              <a:t>Particles escape down holes and cracks, and generate missing E</a:t>
            </a:r>
            <a:r>
              <a:rPr lang="en-US" altLang="en-US" baseline="-25000"/>
              <a:t>T</a:t>
            </a:r>
          </a:p>
          <a:p>
            <a:pPr lvl="1" eaLnBrk="1" hangingPunct="1"/>
            <a:r>
              <a:rPr lang="en-US" altLang="en-US"/>
              <a:t>“Real missing E</a:t>
            </a:r>
            <a:r>
              <a:rPr lang="en-US" altLang="en-US" baseline="-25000"/>
              <a:t>T</a:t>
            </a:r>
            <a:r>
              <a:rPr lang="en-US" altLang="en-US"/>
              <a:t>, because it truly is missing</a:t>
            </a:r>
          </a:p>
          <a:p>
            <a:pPr lvl="1" eaLnBrk="1" hangingPunct="1"/>
            <a:r>
              <a:rPr lang="en-US" altLang="en-US"/>
              <a:t>“Fake missing E</a:t>
            </a:r>
            <a:r>
              <a:rPr lang="en-US" altLang="en-US" baseline="-25000"/>
              <a:t>T</a:t>
            </a:r>
            <a:r>
              <a:rPr lang="en-US" altLang="en-US"/>
              <a:t>” in the sense that it wasn’t what you were looking for</a:t>
            </a:r>
          </a:p>
          <a:p>
            <a:pPr lvl="2" eaLnBrk="1" hangingPunct="1"/>
            <a:r>
              <a:rPr lang="en-US" altLang="en-US"/>
              <a:t>Difference between an undetected and an undetectable particle</a:t>
            </a:r>
            <a:br>
              <a:rPr lang="en-US" altLang="en-US"/>
            </a:br>
            <a:endParaRPr lang="en-US" altLang="en-US"/>
          </a:p>
          <a:p>
            <a:pPr eaLnBrk="1" hangingPunct="1"/>
            <a:r>
              <a:rPr lang="en-US" altLang="en-US"/>
              <a:t>Holes, gaps and cracks are necessary</a:t>
            </a:r>
          </a:p>
          <a:p>
            <a:pPr lvl="1" eaLnBrk="1" hangingPunct="1"/>
            <a:r>
              <a:rPr lang="en-US" altLang="en-US"/>
              <a:t>Minimum of two holes (for the beam)</a:t>
            </a:r>
          </a:p>
          <a:p>
            <a:pPr lvl="1" eaLnBrk="1" hangingPunct="1"/>
            <a:r>
              <a:rPr lang="en-US" altLang="en-US"/>
              <a:t>Cables need to come out somewhere</a:t>
            </a:r>
          </a:p>
          <a:p>
            <a:pPr lvl="1" eaLnBrk="1" hangingPunct="1"/>
            <a:r>
              <a:rPr lang="en-US" altLang="en-US"/>
              <a:t>Cooling and cryogens need to go in</a:t>
            </a:r>
          </a:p>
          <a:p>
            <a:pPr lvl="2" eaLnBrk="1" hangingPunct="1"/>
            <a:r>
              <a:rPr lang="en-US" altLang="en-US"/>
              <a:t>If they go in, they have to come out</a:t>
            </a:r>
          </a:p>
        </p:txBody>
      </p:sp>
      <p:grpSp>
        <p:nvGrpSpPr>
          <p:cNvPr id="169989" name="Group 4"/>
          <p:cNvGrpSpPr>
            <a:grpSpLocks/>
          </p:cNvGrpSpPr>
          <p:nvPr/>
        </p:nvGrpSpPr>
        <p:grpSpPr bwMode="auto">
          <a:xfrm>
            <a:off x="6372225" y="392113"/>
            <a:ext cx="1962150" cy="2217737"/>
            <a:chOff x="1524" y="626"/>
            <a:chExt cx="1719" cy="1821"/>
          </a:xfrm>
        </p:grpSpPr>
        <p:sp>
          <p:nvSpPr>
            <p:cNvPr id="169995" name="Rectangle 5"/>
            <p:cNvSpPr>
              <a:spLocks noChangeArrowheads="1"/>
            </p:cNvSpPr>
            <p:nvPr/>
          </p:nvSpPr>
          <p:spPr bwMode="auto">
            <a:xfrm>
              <a:off x="1529" y="626"/>
              <a:ext cx="1709" cy="1821"/>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169996" name="Rectangle 6"/>
            <p:cNvSpPr>
              <a:spLocks noChangeArrowheads="1"/>
            </p:cNvSpPr>
            <p:nvPr/>
          </p:nvSpPr>
          <p:spPr bwMode="auto">
            <a:xfrm>
              <a:off x="1763" y="888"/>
              <a:ext cx="1247" cy="1205"/>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169997" name="Rectangle 7"/>
            <p:cNvSpPr>
              <a:spLocks noChangeArrowheads="1"/>
            </p:cNvSpPr>
            <p:nvPr/>
          </p:nvSpPr>
          <p:spPr bwMode="auto">
            <a:xfrm>
              <a:off x="1524" y="1217"/>
              <a:ext cx="1719" cy="658"/>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grpSp>
      <p:sp>
        <p:nvSpPr>
          <p:cNvPr id="169990" name="Line 8"/>
          <p:cNvSpPr>
            <a:spLocks noChangeShapeType="1"/>
          </p:cNvSpPr>
          <p:nvPr/>
        </p:nvSpPr>
        <p:spPr bwMode="auto">
          <a:xfrm>
            <a:off x="6043613" y="1503363"/>
            <a:ext cx="1250950"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69991" name="Line 9"/>
          <p:cNvSpPr>
            <a:spLocks noChangeShapeType="1"/>
          </p:cNvSpPr>
          <p:nvPr/>
        </p:nvSpPr>
        <p:spPr bwMode="auto">
          <a:xfrm flipH="1" flipV="1">
            <a:off x="7415213" y="1492250"/>
            <a:ext cx="1327150" cy="635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69992" name="Line 10"/>
          <p:cNvSpPr>
            <a:spLocks noChangeShapeType="1"/>
          </p:cNvSpPr>
          <p:nvPr/>
        </p:nvSpPr>
        <p:spPr bwMode="auto">
          <a:xfrm flipH="1" flipV="1">
            <a:off x="6049963" y="1008063"/>
            <a:ext cx="1320800" cy="482600"/>
          </a:xfrm>
          <a:prstGeom prst="line">
            <a:avLst/>
          </a:prstGeom>
          <a:noFill/>
          <a:ln w="381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69993" name="Line 11"/>
          <p:cNvSpPr>
            <a:spLocks noChangeShapeType="1"/>
          </p:cNvSpPr>
          <p:nvPr/>
        </p:nvSpPr>
        <p:spPr bwMode="auto">
          <a:xfrm>
            <a:off x="7396163" y="1516063"/>
            <a:ext cx="298450" cy="965200"/>
          </a:xfrm>
          <a:prstGeom prst="line">
            <a:avLst/>
          </a:prstGeom>
          <a:noFill/>
          <a:ln w="381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169994" name="Picture 13" descr="The image “http://ncdf67.fnal.gov/~tesarek/radiation/public/photographs/magnetbore001.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t="18906" b="18906"/>
          <a:stretch>
            <a:fillRect/>
          </a:stretch>
        </p:blipFill>
        <p:spPr bwMode="auto">
          <a:xfrm>
            <a:off x="5189538" y="2938463"/>
            <a:ext cx="3751262" cy="310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Number Placeholder 3"/>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B4D309A8-7BCA-4E78-83CC-B11592FAB104}" type="slidenum">
              <a:rPr lang="en-US" altLang="en-US" sz="1000" smtClean="0"/>
              <a:pPr algn="l">
                <a:spcBef>
                  <a:spcPct val="0"/>
                </a:spcBef>
                <a:buClrTx/>
                <a:buFontTx/>
                <a:buNone/>
              </a:pPr>
              <a:t>148</a:t>
            </a:fld>
            <a:endParaRPr lang="en-US" altLang="en-US" sz="1000"/>
          </a:p>
        </p:txBody>
      </p:sp>
      <p:sp>
        <p:nvSpPr>
          <p:cNvPr id="171011" name="Rectangle 2"/>
          <p:cNvSpPr>
            <a:spLocks noGrp="1" noChangeArrowheads="1"/>
          </p:cNvSpPr>
          <p:nvPr>
            <p:ph type="title"/>
          </p:nvPr>
        </p:nvSpPr>
        <p:spPr/>
        <p:txBody>
          <a:bodyPr/>
          <a:lstStyle/>
          <a:p>
            <a:pPr eaLnBrk="1" hangingPunct="1"/>
            <a:r>
              <a:rPr lang="en-US" altLang="en-US"/>
              <a:t>Improving Missing ET</a:t>
            </a:r>
          </a:p>
        </p:txBody>
      </p:sp>
      <p:sp>
        <p:nvSpPr>
          <p:cNvPr id="171012" name="Rectangle 21"/>
          <p:cNvSpPr>
            <a:spLocks noGrp="1" noChangeArrowheads="1"/>
          </p:cNvSpPr>
          <p:nvPr>
            <p:ph type="body" idx="1"/>
          </p:nvPr>
        </p:nvSpPr>
        <p:spPr>
          <a:xfrm>
            <a:off x="304800" y="1022350"/>
            <a:ext cx="5138738" cy="1955800"/>
          </a:xfrm>
        </p:spPr>
        <p:txBody>
          <a:bodyPr/>
          <a:lstStyle/>
          <a:p>
            <a:pPr eaLnBrk="1" hangingPunct="1"/>
            <a:r>
              <a:rPr lang="en-US" altLang="en-US"/>
              <a:t>To keep particles from escaping, one can:</a:t>
            </a:r>
          </a:p>
          <a:p>
            <a:pPr lvl="1" eaLnBrk="1" hangingPunct="1"/>
            <a:r>
              <a:rPr lang="en-US" altLang="en-US"/>
              <a:t>Make the holes smaller</a:t>
            </a:r>
          </a:p>
          <a:p>
            <a:pPr lvl="2" eaLnBrk="1" hangingPunct="1"/>
            <a:r>
              <a:rPr lang="en-US" altLang="en-US"/>
              <a:t>There’s a limit to this</a:t>
            </a:r>
          </a:p>
          <a:p>
            <a:pPr lvl="1" eaLnBrk="1" hangingPunct="1"/>
            <a:r>
              <a:rPr lang="en-US" altLang="en-US"/>
              <a:t>Make the detector longer</a:t>
            </a:r>
          </a:p>
          <a:p>
            <a:pPr lvl="2" eaLnBrk="1" hangingPunct="1"/>
            <a:r>
              <a:rPr lang="en-US" altLang="en-US"/>
              <a:t>The hole is the same size, but subtends a smaller angle</a:t>
            </a:r>
          </a:p>
        </p:txBody>
      </p:sp>
      <p:grpSp>
        <p:nvGrpSpPr>
          <p:cNvPr id="171013" name="Group 7"/>
          <p:cNvGrpSpPr>
            <a:grpSpLocks/>
          </p:cNvGrpSpPr>
          <p:nvPr/>
        </p:nvGrpSpPr>
        <p:grpSpPr bwMode="auto">
          <a:xfrm>
            <a:off x="5900738" y="957263"/>
            <a:ext cx="1962150" cy="2217737"/>
            <a:chOff x="1524" y="626"/>
            <a:chExt cx="1719" cy="1821"/>
          </a:xfrm>
        </p:grpSpPr>
        <p:sp>
          <p:nvSpPr>
            <p:cNvPr id="171025" name="Rectangle 3"/>
            <p:cNvSpPr>
              <a:spLocks noChangeArrowheads="1"/>
            </p:cNvSpPr>
            <p:nvPr/>
          </p:nvSpPr>
          <p:spPr bwMode="auto">
            <a:xfrm>
              <a:off x="1529" y="626"/>
              <a:ext cx="1709" cy="1821"/>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171026" name="Rectangle 4"/>
            <p:cNvSpPr>
              <a:spLocks noChangeArrowheads="1"/>
            </p:cNvSpPr>
            <p:nvPr/>
          </p:nvSpPr>
          <p:spPr bwMode="auto">
            <a:xfrm>
              <a:off x="1763" y="888"/>
              <a:ext cx="1247" cy="1205"/>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171027" name="Rectangle 5"/>
            <p:cNvSpPr>
              <a:spLocks noChangeArrowheads="1"/>
            </p:cNvSpPr>
            <p:nvPr/>
          </p:nvSpPr>
          <p:spPr bwMode="auto">
            <a:xfrm>
              <a:off x="1524" y="1217"/>
              <a:ext cx="1719" cy="658"/>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grpSp>
      <p:sp>
        <p:nvSpPr>
          <p:cNvPr id="171014" name="Rectangle 9"/>
          <p:cNvSpPr>
            <a:spLocks noChangeArrowheads="1"/>
          </p:cNvSpPr>
          <p:nvPr/>
        </p:nvSpPr>
        <p:spPr bwMode="auto">
          <a:xfrm>
            <a:off x="685800" y="3552825"/>
            <a:ext cx="7912100" cy="2217738"/>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171015" name="Rectangle 10"/>
          <p:cNvSpPr>
            <a:spLocks noChangeArrowheads="1"/>
          </p:cNvSpPr>
          <p:nvPr/>
        </p:nvSpPr>
        <p:spPr bwMode="auto">
          <a:xfrm>
            <a:off x="1095375" y="3897313"/>
            <a:ext cx="7107238" cy="144145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171016" name="Rectangle 11"/>
          <p:cNvSpPr>
            <a:spLocks noChangeArrowheads="1"/>
          </p:cNvSpPr>
          <p:nvPr/>
        </p:nvSpPr>
        <p:spPr bwMode="auto">
          <a:xfrm>
            <a:off x="661988" y="4271963"/>
            <a:ext cx="7959725" cy="801687"/>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171017" name="Line 12"/>
          <p:cNvSpPr>
            <a:spLocks noChangeShapeType="1"/>
          </p:cNvSpPr>
          <p:nvPr/>
        </p:nvSpPr>
        <p:spPr bwMode="auto">
          <a:xfrm>
            <a:off x="5572125" y="2068513"/>
            <a:ext cx="1250950"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71018" name="Line 13"/>
          <p:cNvSpPr>
            <a:spLocks noChangeShapeType="1"/>
          </p:cNvSpPr>
          <p:nvPr/>
        </p:nvSpPr>
        <p:spPr bwMode="auto">
          <a:xfrm flipH="1" flipV="1">
            <a:off x="6943725" y="2057400"/>
            <a:ext cx="1327150" cy="635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71019" name="Line 14"/>
          <p:cNvSpPr>
            <a:spLocks noChangeShapeType="1"/>
          </p:cNvSpPr>
          <p:nvPr/>
        </p:nvSpPr>
        <p:spPr bwMode="auto">
          <a:xfrm flipH="1" flipV="1">
            <a:off x="5578475" y="1573213"/>
            <a:ext cx="1320800" cy="482600"/>
          </a:xfrm>
          <a:prstGeom prst="line">
            <a:avLst/>
          </a:prstGeom>
          <a:noFill/>
          <a:ln w="381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71020" name="Line 15"/>
          <p:cNvSpPr>
            <a:spLocks noChangeShapeType="1"/>
          </p:cNvSpPr>
          <p:nvPr/>
        </p:nvSpPr>
        <p:spPr bwMode="auto">
          <a:xfrm>
            <a:off x="6924675" y="2081213"/>
            <a:ext cx="298450" cy="965200"/>
          </a:xfrm>
          <a:prstGeom prst="line">
            <a:avLst/>
          </a:prstGeom>
          <a:noFill/>
          <a:ln w="381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71021" name="Line 16"/>
          <p:cNvSpPr>
            <a:spLocks noChangeShapeType="1"/>
          </p:cNvSpPr>
          <p:nvPr/>
        </p:nvSpPr>
        <p:spPr bwMode="auto">
          <a:xfrm flipV="1">
            <a:off x="488950" y="4672013"/>
            <a:ext cx="4232275" cy="9525"/>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71022" name="Line 17"/>
          <p:cNvSpPr>
            <a:spLocks noChangeShapeType="1"/>
          </p:cNvSpPr>
          <p:nvPr/>
        </p:nvSpPr>
        <p:spPr bwMode="auto">
          <a:xfrm flipH="1">
            <a:off x="4867275" y="4659313"/>
            <a:ext cx="3937000" cy="3175"/>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71023" name="Line 18"/>
          <p:cNvSpPr>
            <a:spLocks noChangeShapeType="1"/>
          </p:cNvSpPr>
          <p:nvPr/>
        </p:nvSpPr>
        <p:spPr bwMode="auto">
          <a:xfrm flipH="1" flipV="1">
            <a:off x="1619250" y="3760788"/>
            <a:ext cx="3190875" cy="892175"/>
          </a:xfrm>
          <a:prstGeom prst="line">
            <a:avLst/>
          </a:prstGeom>
          <a:noFill/>
          <a:ln w="381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71024" name="Line 19"/>
          <p:cNvSpPr>
            <a:spLocks noChangeShapeType="1"/>
          </p:cNvSpPr>
          <p:nvPr/>
        </p:nvSpPr>
        <p:spPr bwMode="auto">
          <a:xfrm>
            <a:off x="4841875" y="4697413"/>
            <a:ext cx="311150" cy="1003300"/>
          </a:xfrm>
          <a:prstGeom prst="line">
            <a:avLst/>
          </a:prstGeom>
          <a:noFill/>
          <a:ln w="381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Number Placeholder 3"/>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0116511E-C396-4E51-BD5D-D0797478C40C}" type="slidenum">
              <a:rPr lang="en-US" altLang="en-US" sz="1000" smtClean="0"/>
              <a:pPr algn="l">
                <a:spcBef>
                  <a:spcPct val="0"/>
                </a:spcBef>
                <a:buClrTx/>
                <a:buFontTx/>
                <a:buNone/>
              </a:pPr>
              <a:t>149</a:t>
            </a:fld>
            <a:endParaRPr lang="en-US" altLang="en-US" sz="1000"/>
          </a:p>
        </p:txBody>
      </p:sp>
      <p:sp>
        <p:nvSpPr>
          <p:cNvPr id="172035" name="Rectangle 2"/>
          <p:cNvSpPr>
            <a:spLocks noGrp="1" noChangeArrowheads="1"/>
          </p:cNvSpPr>
          <p:nvPr>
            <p:ph type="title"/>
          </p:nvPr>
        </p:nvSpPr>
        <p:spPr/>
        <p:txBody>
          <a:bodyPr/>
          <a:lstStyle/>
          <a:p>
            <a:pPr eaLnBrk="1" hangingPunct="1"/>
            <a:r>
              <a:rPr lang="en-US" altLang="en-US"/>
              <a:t>Why Are Detectors as Long As They Are?</a:t>
            </a:r>
          </a:p>
        </p:txBody>
      </p:sp>
      <p:sp>
        <p:nvSpPr>
          <p:cNvPr id="172036" name="Rectangle 3"/>
          <p:cNvSpPr>
            <a:spLocks noGrp="1" noChangeArrowheads="1"/>
          </p:cNvSpPr>
          <p:nvPr>
            <p:ph type="body" idx="1"/>
          </p:nvPr>
        </p:nvSpPr>
        <p:spPr>
          <a:xfrm>
            <a:off x="320675" y="1049338"/>
            <a:ext cx="7935913" cy="5187950"/>
          </a:xfrm>
        </p:spPr>
        <p:txBody>
          <a:bodyPr/>
          <a:lstStyle/>
          <a:p>
            <a:pPr eaLnBrk="1" hangingPunct="1"/>
            <a:r>
              <a:rPr lang="en-US" altLang="en-US" dirty="0"/>
              <a:t>Why not make detectors longer and longer and longer?</a:t>
            </a:r>
          </a:p>
          <a:p>
            <a:pPr lvl="1" eaLnBrk="1" hangingPunct="1"/>
            <a:r>
              <a:rPr lang="en-US" altLang="en-US" dirty="0"/>
              <a:t>Resource limitations</a:t>
            </a:r>
          </a:p>
          <a:p>
            <a:pPr lvl="2" eaLnBrk="1" hangingPunct="1"/>
            <a:r>
              <a:rPr lang="en-US" altLang="en-US" dirty="0"/>
              <a:t>Making it twice as big costs twice as much money</a:t>
            </a:r>
          </a:p>
          <a:p>
            <a:pPr lvl="2" eaLnBrk="1" hangingPunct="1"/>
            <a:r>
              <a:rPr lang="en-US" altLang="en-US" dirty="0"/>
              <a:t>…and takes twice as many people</a:t>
            </a:r>
          </a:p>
          <a:p>
            <a:pPr lvl="2" eaLnBrk="1" hangingPunct="1"/>
            <a:r>
              <a:rPr lang="en-US" altLang="en-US" dirty="0"/>
              <a:t>…or takes twice as long</a:t>
            </a:r>
          </a:p>
          <a:p>
            <a:pPr lvl="2" eaLnBrk="1" hangingPunct="1"/>
            <a:endParaRPr lang="en-US" altLang="en-US" dirty="0"/>
          </a:p>
          <a:p>
            <a:pPr eaLnBrk="1" hangingPunct="1"/>
            <a:r>
              <a:rPr lang="en-US" altLang="en-US" dirty="0"/>
              <a:t>Relativistic kinematics affects the design of a detector</a:t>
            </a:r>
          </a:p>
          <a:p>
            <a:pPr lvl="1" eaLnBrk="1" hangingPunct="1"/>
            <a:r>
              <a:rPr lang="en-US" altLang="en-US" dirty="0"/>
              <a:t>Heavy objects are produced almost at rest</a:t>
            </a:r>
          </a:p>
          <a:p>
            <a:pPr lvl="2" eaLnBrk="1" hangingPunct="1"/>
            <a:r>
              <a:rPr lang="en-US" altLang="en-US" dirty="0"/>
              <a:t>Their decay products populate all 4</a:t>
            </a:r>
            <a:r>
              <a:rPr lang="en-US" altLang="en-US" dirty="0">
                <a:latin typeface="Symbol" panose="05050102010706020507" pitchFamily="18" charset="2"/>
              </a:rPr>
              <a:t>p</a:t>
            </a:r>
            <a:r>
              <a:rPr lang="en-US" altLang="en-US" dirty="0"/>
              <a:t> of solid angle</a:t>
            </a:r>
          </a:p>
          <a:p>
            <a:pPr lvl="2" eaLnBrk="1" hangingPunct="1"/>
            <a:r>
              <a:rPr lang="en-US" altLang="en-US" dirty="0"/>
              <a:t>What matters is </a:t>
            </a:r>
            <a:r>
              <a:rPr lang="en-US" altLang="en-US" b="1" dirty="0"/>
              <a:t>solid angle</a:t>
            </a:r>
          </a:p>
          <a:p>
            <a:pPr lvl="1" eaLnBrk="1" hangingPunct="1"/>
            <a:r>
              <a:rPr lang="en-US" altLang="en-US" dirty="0"/>
              <a:t>Light objects are produced uniformly across </a:t>
            </a:r>
            <a:r>
              <a:rPr lang="en-US" altLang="en-US" b="1" dirty="0"/>
              <a:t>rapidity</a:t>
            </a:r>
          </a:p>
          <a:p>
            <a:pPr lvl="2" eaLnBrk="1" hangingPunct="1"/>
            <a:r>
              <a:rPr lang="en-US" altLang="en-US" dirty="0"/>
              <a:t>In principle, argues for a long detector</a:t>
            </a:r>
          </a:p>
          <a:p>
            <a:pPr lvl="2" eaLnBrk="1" hangingPunct="1"/>
            <a:r>
              <a:rPr lang="en-US" altLang="en-US" dirty="0"/>
              <a:t>But if the mass is low, the cross-section is high, and you’re </a:t>
            </a:r>
            <a:br>
              <a:rPr lang="en-US" altLang="en-US" dirty="0"/>
            </a:br>
            <a:r>
              <a:rPr lang="en-US" altLang="en-US" dirty="0"/>
              <a:t>making a lot of them – one unit of rapidity is as good as any other</a:t>
            </a:r>
          </a:p>
          <a:p>
            <a:pPr lvl="1" eaLnBrk="1" hangingPunct="1"/>
            <a:r>
              <a:rPr lang="en-US" altLang="en-US" dirty="0"/>
              <a:t>In either case, there’s a natural point where it’s no longer cost effective to keep going forward</a:t>
            </a:r>
          </a:p>
        </p:txBody>
      </p:sp>
      <p:sp>
        <p:nvSpPr>
          <p:cNvPr id="172037" name="AutoShape 4"/>
          <p:cNvSpPr>
            <a:spLocks/>
          </p:cNvSpPr>
          <p:nvPr/>
        </p:nvSpPr>
        <p:spPr bwMode="auto">
          <a:xfrm>
            <a:off x="6491288" y="2870200"/>
            <a:ext cx="457200" cy="1546225"/>
          </a:xfrm>
          <a:prstGeom prst="rightBrace">
            <a:avLst>
              <a:gd name="adj1" fmla="val 28183"/>
              <a:gd name="adj2" fmla="val 50000"/>
            </a:avLst>
          </a:prstGeom>
          <a:noFill/>
          <a:ln w="9525">
            <a:solidFill>
              <a:schemeClr val="tx1"/>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172038" name="Text Box 5"/>
          <p:cNvSpPr txBox="1">
            <a:spLocks noChangeArrowheads="1"/>
          </p:cNvSpPr>
          <p:nvPr/>
        </p:nvSpPr>
        <p:spPr bwMode="auto">
          <a:xfrm>
            <a:off x="7032625" y="3043237"/>
            <a:ext cx="1654175" cy="1200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dirty="0"/>
              <a:t>I wish someone had told me this sooner.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Number Placeholder 3"/>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5ADB1AC5-52CB-4409-8F13-0BCA77CEF4F7}" type="slidenum">
              <a:rPr lang="en-US" altLang="en-US" sz="1000" smtClean="0"/>
              <a:pPr algn="l">
                <a:spcBef>
                  <a:spcPct val="0"/>
                </a:spcBef>
                <a:buClrTx/>
                <a:buFontTx/>
                <a:buNone/>
              </a:pPr>
              <a:t>15</a:t>
            </a:fld>
            <a:endParaRPr lang="en-US" altLang="en-US" sz="1000"/>
          </a:p>
        </p:txBody>
      </p:sp>
      <p:sp>
        <p:nvSpPr>
          <p:cNvPr id="219139" name="Rectangle 2"/>
          <p:cNvSpPr>
            <a:spLocks noGrp="1" noChangeArrowheads="1"/>
          </p:cNvSpPr>
          <p:nvPr>
            <p:ph type="title"/>
          </p:nvPr>
        </p:nvSpPr>
        <p:spPr/>
        <p:txBody>
          <a:bodyPr/>
          <a:lstStyle/>
          <a:p>
            <a:r>
              <a:rPr lang="en-US" altLang="en-US"/>
              <a:t>How Cute Is It?</a:t>
            </a:r>
          </a:p>
        </p:txBody>
      </p:sp>
      <p:sp>
        <p:nvSpPr>
          <p:cNvPr id="219140" name="Rectangle 3"/>
          <p:cNvSpPr>
            <a:spLocks noGrp="1" noChangeArrowheads="1"/>
          </p:cNvSpPr>
          <p:nvPr>
            <p:ph type="body" idx="1"/>
          </p:nvPr>
        </p:nvSpPr>
        <p:spPr>
          <a:xfrm>
            <a:off x="338138" y="1000125"/>
            <a:ext cx="7935912" cy="4951413"/>
          </a:xfrm>
        </p:spPr>
        <p:txBody>
          <a:bodyPr/>
          <a:lstStyle/>
          <a:p>
            <a:r>
              <a:rPr lang="en-US" altLang="en-US" sz="1600" dirty="0"/>
              <a:t>There’s very little choice involved</a:t>
            </a:r>
            <a:br>
              <a:rPr lang="en-US" altLang="en-US" sz="1600" dirty="0"/>
            </a:br>
            <a:r>
              <a:rPr lang="en-US" altLang="en-US" sz="1600" dirty="0"/>
              <a:t>in how you write down this theory.</a:t>
            </a:r>
          </a:p>
          <a:p>
            <a:pPr lvl="1"/>
            <a:r>
              <a:rPr lang="en-US" altLang="en-US" dirty="0"/>
              <a:t>There’s one free parameter</a:t>
            </a:r>
            <a:br>
              <a:rPr lang="en-US" altLang="en-US" dirty="0"/>
            </a:br>
            <a:r>
              <a:rPr lang="en-US" altLang="en-US" dirty="0"/>
              <a:t>which determines the Higgs</a:t>
            </a:r>
            <a:br>
              <a:rPr lang="en-US" altLang="en-US" dirty="0"/>
            </a:br>
            <a:r>
              <a:rPr lang="en-US" altLang="en-US" dirty="0"/>
              <a:t>boson mass</a:t>
            </a:r>
          </a:p>
          <a:p>
            <a:pPr lvl="1"/>
            <a:r>
              <a:rPr lang="en-US" altLang="en-US" dirty="0"/>
              <a:t>There’s one sign which</a:t>
            </a:r>
            <a:br>
              <a:rPr lang="en-US" altLang="en-US" dirty="0"/>
            </a:br>
            <a:r>
              <a:rPr lang="en-US" altLang="en-US" dirty="0"/>
              <a:t>determines if the symmetry</a:t>
            </a:r>
            <a:br>
              <a:rPr lang="en-US" altLang="en-US" dirty="0"/>
            </a:br>
            <a:r>
              <a:rPr lang="en-US" altLang="en-US" dirty="0"/>
              <a:t>breaks or not.</a:t>
            </a:r>
          </a:p>
          <a:p>
            <a:pPr lvl="1"/>
            <a:endParaRPr lang="en-US" altLang="en-US" dirty="0"/>
          </a:p>
          <a:p>
            <a:r>
              <a:rPr lang="en-US" altLang="en-US" sz="1600" dirty="0"/>
              <a:t>The theory leaves the Standard Model mostly untouched</a:t>
            </a:r>
          </a:p>
          <a:p>
            <a:pPr lvl="1"/>
            <a:r>
              <a:rPr lang="en-US" altLang="en-US" dirty="0"/>
              <a:t>It adds a new Higgs boson – </a:t>
            </a:r>
            <a:r>
              <a:rPr lang="en-US" altLang="en-US" b="1" dirty="0">
                <a:solidFill>
                  <a:srgbClr val="FF3300"/>
                </a:solidFill>
              </a:rPr>
              <a:t>which we can look for</a:t>
            </a:r>
          </a:p>
          <a:p>
            <a:pPr lvl="1"/>
            <a:r>
              <a:rPr lang="en-US" altLang="en-US" dirty="0"/>
              <a:t>It adds a new piece to the WW → WW cross-section</a:t>
            </a:r>
          </a:p>
          <a:p>
            <a:pPr lvl="2"/>
            <a:r>
              <a:rPr lang="en-US" altLang="en-US" sz="1600" dirty="0"/>
              <a:t>This interferes destructively with the piece that was already there and restores </a:t>
            </a:r>
            <a:r>
              <a:rPr lang="en-US" altLang="en-US" sz="1600" dirty="0" err="1"/>
              <a:t>unitarity</a:t>
            </a:r>
            <a:br>
              <a:rPr lang="en-US" altLang="en-US" sz="1600" dirty="0"/>
            </a:br>
            <a:endParaRPr lang="en-US" altLang="en-US" sz="1600" dirty="0"/>
          </a:p>
          <a:p>
            <a:r>
              <a:rPr lang="en-US" altLang="en-US" sz="1600" dirty="0"/>
              <a:t>In this model, the </a:t>
            </a:r>
            <a:r>
              <a:rPr lang="en-US" altLang="en-US" sz="1600" dirty="0" err="1"/>
              <a:t>v.e.v</a:t>
            </a:r>
            <a:r>
              <a:rPr lang="en-US" altLang="en-US" sz="1600" dirty="0"/>
              <a:t>. of the Higgs field </a:t>
            </a:r>
            <a:r>
              <a:rPr lang="en-US" altLang="en-US" sz="1600" b="1" i="1" dirty="0"/>
              <a:t>is</a:t>
            </a:r>
            <a:r>
              <a:rPr lang="en-US" altLang="en-US" sz="1600" dirty="0"/>
              <a:t> the Fermi constant</a:t>
            </a:r>
          </a:p>
          <a:p>
            <a:pPr lvl="1"/>
            <a:r>
              <a:rPr lang="en-US" altLang="en-US" sz="1400" dirty="0"/>
              <a:t>This shows the deep connection between the Higgs and the weak interaction</a:t>
            </a:r>
          </a:p>
        </p:txBody>
      </p:sp>
      <p:pic>
        <p:nvPicPr>
          <p:cNvPr id="219141" name="Picture 4" descr="file:///C:/Data/lecompte/Personal/Pix/Will/Hap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5613" y="131763"/>
            <a:ext cx="4760912"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66373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Number Placeholder 3"/>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24757C87-94CD-4801-AAE7-4D5D8B68CF9C}" type="slidenum">
              <a:rPr lang="en-US" altLang="en-US" sz="1000" smtClean="0"/>
              <a:pPr algn="l">
                <a:spcBef>
                  <a:spcPct val="0"/>
                </a:spcBef>
                <a:buClrTx/>
                <a:buFontTx/>
                <a:buNone/>
              </a:pPr>
              <a:t>150</a:t>
            </a:fld>
            <a:endParaRPr lang="en-US" altLang="en-US" sz="1000"/>
          </a:p>
        </p:txBody>
      </p:sp>
      <p:sp>
        <p:nvSpPr>
          <p:cNvPr id="173059" name="Rectangle 2"/>
          <p:cNvSpPr>
            <a:spLocks noGrp="1" noChangeArrowheads="1"/>
          </p:cNvSpPr>
          <p:nvPr>
            <p:ph type="title"/>
          </p:nvPr>
        </p:nvSpPr>
        <p:spPr>
          <a:xfrm>
            <a:off x="339725" y="330200"/>
            <a:ext cx="7954963" cy="649288"/>
          </a:xfrm>
        </p:spPr>
        <p:txBody>
          <a:bodyPr/>
          <a:lstStyle/>
          <a:p>
            <a:pPr eaLnBrk="1" hangingPunct="1"/>
            <a:r>
              <a:rPr lang="en-US" altLang="en-US"/>
              <a:t>Why are LHC experiments a little longer than Tevatron experiments?</a:t>
            </a:r>
          </a:p>
        </p:txBody>
      </p:sp>
      <p:sp>
        <p:nvSpPr>
          <p:cNvPr id="173060" name="Rectangle 7"/>
          <p:cNvSpPr>
            <a:spLocks noGrp="1" noChangeArrowheads="1"/>
          </p:cNvSpPr>
          <p:nvPr>
            <p:ph type="body" idx="1"/>
          </p:nvPr>
        </p:nvSpPr>
        <p:spPr>
          <a:xfrm>
            <a:off x="412750" y="4694238"/>
            <a:ext cx="7935913" cy="1352550"/>
          </a:xfrm>
        </p:spPr>
        <p:txBody>
          <a:bodyPr/>
          <a:lstStyle/>
          <a:p>
            <a:pPr eaLnBrk="1" hangingPunct="1"/>
            <a:r>
              <a:rPr lang="en-US" altLang="en-US"/>
              <a:t>One reason is for Missing E</a:t>
            </a:r>
            <a:r>
              <a:rPr lang="en-US" altLang="en-US" baseline="-25000"/>
              <a:t>T</a:t>
            </a:r>
            <a:r>
              <a:rPr lang="en-US" altLang="en-US"/>
              <a:t> performance (long is good)</a:t>
            </a:r>
          </a:p>
          <a:p>
            <a:pPr eaLnBrk="1" hangingPunct="1"/>
            <a:r>
              <a:rPr lang="en-US" altLang="en-US"/>
              <a:t>Another reason is from kinematics</a:t>
            </a:r>
          </a:p>
          <a:p>
            <a:pPr lvl="1" eaLnBrk="1" hangingPunct="1"/>
            <a:r>
              <a:rPr lang="en-US" altLang="en-US"/>
              <a:t>Quark-antiquark collisions at the LHC are asymmetric.</a:t>
            </a:r>
          </a:p>
          <a:p>
            <a:pPr lvl="1" eaLnBrk="1" hangingPunct="1"/>
            <a:r>
              <a:rPr lang="en-US" altLang="en-US"/>
              <a:t>Even for light objects, extra coverage doesn’t hurt you – it just costs $</a:t>
            </a:r>
          </a:p>
        </p:txBody>
      </p:sp>
      <p:pic>
        <p:nvPicPr>
          <p:cNvPr id="17306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5950" y="1518445"/>
            <a:ext cx="4322763" cy="2913062"/>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2" name="Picture 5" descr="\begin{figure}&#10;\begin{center}&#10;\vspace*{0.5cm}&#10;\mbox{\epsfig {file=atlas_calo.eps,width=\textwidth}}&#10;\end{center}\vspace*{-1.3cm}&#10;\vspace*{1.0cm}&#10;\end{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1143000"/>
            <a:ext cx="3873500" cy="355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3" name="Text Box 6"/>
          <p:cNvSpPr txBox="1">
            <a:spLocks noChangeArrowheads="1"/>
          </p:cNvSpPr>
          <p:nvPr/>
        </p:nvSpPr>
        <p:spPr bwMode="auto">
          <a:xfrm>
            <a:off x="4881563" y="1116013"/>
            <a:ext cx="1895475" cy="3667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a:t>D0 detector</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Number Placeholder 3"/>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62F1FCD7-57DA-4B19-B80F-97E7B80498E4}" type="slidenum">
              <a:rPr lang="en-US" altLang="en-US" sz="1000" smtClean="0"/>
              <a:pPr algn="l">
                <a:spcBef>
                  <a:spcPct val="0"/>
                </a:spcBef>
                <a:buClrTx/>
                <a:buFontTx/>
                <a:buNone/>
              </a:pPr>
              <a:t>151</a:t>
            </a:fld>
            <a:endParaRPr lang="en-US" altLang="en-US" sz="1000"/>
          </a:p>
        </p:txBody>
      </p:sp>
      <p:sp>
        <p:nvSpPr>
          <p:cNvPr id="174083" name="Rectangle 2"/>
          <p:cNvSpPr>
            <a:spLocks noGrp="1" noChangeArrowheads="1"/>
          </p:cNvSpPr>
          <p:nvPr>
            <p:ph type="title"/>
          </p:nvPr>
        </p:nvSpPr>
        <p:spPr/>
        <p:txBody>
          <a:bodyPr/>
          <a:lstStyle/>
          <a:p>
            <a:pPr eaLnBrk="1" hangingPunct="1"/>
            <a:r>
              <a:rPr lang="en-US" altLang="en-US"/>
              <a:t>Mismeasured Jets</a:t>
            </a:r>
          </a:p>
        </p:txBody>
      </p:sp>
      <p:sp>
        <p:nvSpPr>
          <p:cNvPr id="174084" name="Rectangle 3"/>
          <p:cNvSpPr>
            <a:spLocks noGrp="1" noChangeArrowheads="1"/>
          </p:cNvSpPr>
          <p:nvPr>
            <p:ph type="body" idx="1"/>
          </p:nvPr>
        </p:nvSpPr>
        <p:spPr>
          <a:xfrm>
            <a:off x="265113" y="917575"/>
            <a:ext cx="5487987" cy="5207000"/>
          </a:xfrm>
        </p:spPr>
        <p:txBody>
          <a:bodyPr/>
          <a:lstStyle/>
          <a:p>
            <a:pPr eaLnBrk="1" hangingPunct="1"/>
            <a:r>
              <a:rPr lang="en-US" altLang="en-US" sz="2000"/>
              <a:t>One way to generate fake missing ET is to mismeasure an object in the event.</a:t>
            </a:r>
          </a:p>
          <a:p>
            <a:pPr eaLnBrk="1" hangingPunct="1"/>
            <a:r>
              <a:rPr lang="en-US" altLang="en-US" sz="2000"/>
              <a:t>Jets are the usual suspects:</a:t>
            </a:r>
          </a:p>
          <a:p>
            <a:pPr lvl="1" eaLnBrk="1" hangingPunct="1"/>
            <a:r>
              <a:rPr lang="en-US" altLang="en-US" sz="2000"/>
              <a:t>There are a lot of them</a:t>
            </a:r>
          </a:p>
          <a:p>
            <a:pPr lvl="1" eaLnBrk="1" hangingPunct="1"/>
            <a:r>
              <a:rPr lang="en-US" altLang="en-US" sz="2000"/>
              <a:t>There are several things that can go wrong:</a:t>
            </a:r>
          </a:p>
          <a:p>
            <a:pPr lvl="2" eaLnBrk="1" hangingPunct="1"/>
            <a:r>
              <a:rPr lang="en-US" altLang="en-US" sz="2000"/>
              <a:t>Plain old mismeasurement</a:t>
            </a:r>
          </a:p>
          <a:p>
            <a:pPr lvl="2" eaLnBrk="1" hangingPunct="1"/>
            <a:r>
              <a:rPr lang="en-US" altLang="en-US" sz="2000"/>
              <a:t>Particles down cracks</a:t>
            </a:r>
          </a:p>
          <a:p>
            <a:pPr lvl="2" eaLnBrk="1" hangingPunct="1"/>
            <a:r>
              <a:rPr lang="en-US" altLang="en-US" sz="2000"/>
              <a:t>Particles in dead regions of the detector</a:t>
            </a:r>
          </a:p>
          <a:p>
            <a:pPr lvl="3" eaLnBrk="1" hangingPunct="1"/>
            <a:r>
              <a:rPr lang="en-US" altLang="en-US" sz="2000"/>
              <a:t>Undercorrection and overcorrection are both possible</a:t>
            </a:r>
          </a:p>
          <a:p>
            <a:pPr lvl="2" eaLnBrk="1" hangingPunct="1"/>
            <a:r>
              <a:rPr lang="en-US" altLang="en-US" sz="2000"/>
              <a:t>Particles in the jet decaying with a leading neutrino</a:t>
            </a:r>
          </a:p>
          <a:p>
            <a:pPr lvl="2" eaLnBrk="1" hangingPunct="1"/>
            <a:r>
              <a:rPr lang="en-US" altLang="en-US" sz="2000"/>
              <a:t>And so on…</a:t>
            </a:r>
          </a:p>
        </p:txBody>
      </p:sp>
      <p:pic>
        <p:nvPicPr>
          <p:cNvPr id="174085" name="Picture 5" descr="The image “http://www.grumblemagazine.com/articles/oy/honeymoon/stonehenge.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7413" y="195263"/>
            <a:ext cx="2857500"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6" name="Text Box 6"/>
          <p:cNvSpPr txBox="1">
            <a:spLocks noChangeArrowheads="1"/>
          </p:cNvSpPr>
          <p:nvPr/>
        </p:nvSpPr>
        <p:spPr bwMode="auto">
          <a:xfrm>
            <a:off x="5821363" y="3160713"/>
            <a:ext cx="2957512" cy="2530475"/>
          </a:xfrm>
          <a:prstGeom prst="rect">
            <a:avLst/>
          </a:prstGeom>
          <a:solidFill>
            <a:srgbClr val="FF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sz="2000"/>
              <a:t>These all sound unlikely.  </a:t>
            </a:r>
            <a:br>
              <a:rPr lang="en-US" altLang="en-US" sz="2000"/>
            </a:br>
            <a:br>
              <a:rPr lang="en-US" altLang="en-US" sz="2000"/>
            </a:br>
            <a:r>
              <a:rPr lang="en-US" altLang="en-US" sz="2000"/>
              <a:t>That’s because they </a:t>
            </a:r>
            <a:r>
              <a:rPr lang="en-US" altLang="en-US" sz="2000" b="1"/>
              <a:t>are</a:t>
            </a:r>
            <a:r>
              <a:rPr lang="en-US" altLang="en-US" sz="2000"/>
              <a:t> unlikely.  </a:t>
            </a:r>
            <a:br>
              <a:rPr lang="en-US" altLang="en-US" sz="2000"/>
            </a:br>
            <a:br>
              <a:rPr lang="en-US" altLang="en-US" sz="2000"/>
            </a:br>
            <a:r>
              <a:rPr lang="en-US" altLang="en-US" sz="2000"/>
              <a:t>The reason that this is important is…</a:t>
            </a:r>
          </a:p>
        </p:txBody>
      </p:sp>
      <p:sp>
        <p:nvSpPr>
          <p:cNvPr id="174087" name="Text Box 7"/>
          <p:cNvSpPr txBox="1">
            <a:spLocks noChangeArrowheads="1"/>
          </p:cNvSpPr>
          <p:nvPr/>
        </p:nvSpPr>
        <p:spPr bwMode="auto">
          <a:xfrm>
            <a:off x="6024563" y="161925"/>
            <a:ext cx="2811462" cy="33655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sz="1600"/>
              <a:t>With apologies to Spinal Tap</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B0A62-4BE7-4A48-A0FF-AF78DD6E5666}"/>
              </a:ext>
            </a:extLst>
          </p:cNvPr>
          <p:cNvSpPr>
            <a:spLocks noGrp="1"/>
          </p:cNvSpPr>
          <p:nvPr>
            <p:ph type="title"/>
          </p:nvPr>
        </p:nvSpPr>
        <p:spPr/>
        <p:txBody>
          <a:bodyPr/>
          <a:lstStyle/>
          <a:p>
            <a:r>
              <a:rPr lang="en-US" dirty="0"/>
              <a:t>Triggering!</a:t>
            </a:r>
          </a:p>
        </p:txBody>
      </p:sp>
      <p:sp>
        <p:nvSpPr>
          <p:cNvPr id="3" name="Content Placeholder 2">
            <a:extLst>
              <a:ext uri="{FF2B5EF4-FFF2-40B4-BE49-F238E27FC236}">
                <a16:creationId xmlns:a16="http://schemas.microsoft.com/office/drawing/2014/main" id="{47F1916D-6863-46A3-B1FA-F23A77E1CA85}"/>
              </a:ext>
            </a:extLst>
          </p:cNvPr>
          <p:cNvSpPr>
            <a:spLocks noGrp="1"/>
          </p:cNvSpPr>
          <p:nvPr>
            <p:ph idx="1"/>
          </p:nvPr>
        </p:nvSpPr>
        <p:spPr/>
        <p:txBody>
          <a:bodyPr/>
          <a:lstStyle/>
          <a:p>
            <a:r>
              <a:rPr lang="en-US" sz="2400" dirty="0"/>
              <a:t>Jets are everywhere!</a:t>
            </a:r>
            <a:br>
              <a:rPr lang="en-US" sz="2400" dirty="0"/>
            </a:br>
            <a:endParaRPr lang="en-US" sz="2400" dirty="0"/>
          </a:p>
          <a:p>
            <a:r>
              <a:rPr lang="en-US" sz="2400" dirty="0"/>
              <a:t>A few percent of events contain a jet</a:t>
            </a:r>
          </a:p>
          <a:p>
            <a:endParaRPr lang="en-US" sz="2400" dirty="0"/>
          </a:p>
          <a:p>
            <a:r>
              <a:rPr lang="en-US" sz="2400" dirty="0"/>
              <a:t>Maybe one in a million can fake your signal…but you might make millions of jets per signal event</a:t>
            </a:r>
          </a:p>
        </p:txBody>
      </p:sp>
      <p:sp>
        <p:nvSpPr>
          <p:cNvPr id="4" name="Slide Number Placeholder 3">
            <a:extLst>
              <a:ext uri="{FF2B5EF4-FFF2-40B4-BE49-F238E27FC236}">
                <a16:creationId xmlns:a16="http://schemas.microsoft.com/office/drawing/2014/main" id="{77C413BE-CA9B-4200-9CA0-518535425E15}"/>
              </a:ext>
            </a:extLst>
          </p:cNvPr>
          <p:cNvSpPr>
            <a:spLocks noGrp="1"/>
          </p:cNvSpPr>
          <p:nvPr>
            <p:ph type="sldNum" sz="quarter" idx="12"/>
          </p:nvPr>
        </p:nvSpPr>
        <p:spPr/>
        <p:txBody>
          <a:bodyPr/>
          <a:lstStyle/>
          <a:p>
            <a:pPr>
              <a:defRPr/>
            </a:pPr>
            <a:fld id="{EB375A14-3331-4DB5-A35A-2D0EB87AA5A3}" type="slidenum">
              <a:rPr lang="en-US" altLang="en-US" smtClean="0"/>
              <a:pPr>
                <a:defRPr/>
              </a:pPr>
              <a:t>152</a:t>
            </a:fld>
            <a:endParaRPr lang="en-US" altLang="en-US"/>
          </a:p>
        </p:txBody>
      </p:sp>
      <p:sp>
        <p:nvSpPr>
          <p:cNvPr id="5" name="Rectangle 3">
            <a:extLst>
              <a:ext uri="{FF2B5EF4-FFF2-40B4-BE49-F238E27FC236}">
                <a16:creationId xmlns:a16="http://schemas.microsoft.com/office/drawing/2014/main" id="{1FFA787F-47A1-46DD-A228-DA7B0EBA8D80}"/>
              </a:ext>
            </a:extLst>
          </p:cNvPr>
          <p:cNvSpPr>
            <a:spLocks noChangeArrowheads="1"/>
          </p:cNvSpPr>
          <p:nvPr/>
        </p:nvSpPr>
        <p:spPr bwMode="auto">
          <a:xfrm>
            <a:off x="287338" y="4364038"/>
            <a:ext cx="8461375" cy="1477328"/>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2575" indent="-282575">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685800" indent="-288925">
              <a:spcBef>
                <a:spcPct val="20000"/>
              </a:spcBef>
              <a:buClr>
                <a:srgbClr val="1F497D"/>
              </a:buClr>
              <a:buChar char="–"/>
              <a:defRPr sz="1600">
                <a:solidFill>
                  <a:schemeClr val="tx1"/>
                </a:solidFill>
                <a:latin typeface="Calibri" panose="020F0502020204030204" pitchFamily="34" charset="0"/>
              </a:defRPr>
            </a:lvl2pPr>
            <a:lvl3pPr marL="968375" indent="-168275">
              <a:spcBef>
                <a:spcPct val="20000"/>
              </a:spcBef>
              <a:buClr>
                <a:srgbClr val="1F497D"/>
              </a:buClr>
              <a:buChar char="•"/>
              <a:defRPr sz="1400">
                <a:solidFill>
                  <a:schemeClr val="tx1"/>
                </a:solidFill>
                <a:latin typeface="Calibri" panose="020F0502020204030204" pitchFamily="34" charset="0"/>
              </a:defRPr>
            </a:lvl3pPr>
            <a:lvl4pPr marL="1363663" indent="-280988">
              <a:spcBef>
                <a:spcPct val="20000"/>
              </a:spcBef>
              <a:buClr>
                <a:srgbClr val="1F497D"/>
              </a:buClr>
              <a:buChar char="–"/>
              <a:defRPr sz="1400">
                <a:solidFill>
                  <a:schemeClr val="tx1"/>
                </a:solidFill>
                <a:latin typeface="Calibri" panose="020F0502020204030204" pitchFamily="34" charset="0"/>
              </a:defRPr>
            </a:lvl4pPr>
            <a:lvl5pPr marL="1652588" indent="-174625">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109788" indent="-174625"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566988" indent="-174625"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024188" indent="-174625"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481388" indent="-174625"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 typeface="Wingdings" panose="05000000000000000000" pitchFamily="2" charset="2"/>
              <a:buChar char="n"/>
            </a:pPr>
            <a:r>
              <a:rPr lang="en-US" altLang="en-US" dirty="0">
                <a:latin typeface="Arial" panose="020B0604020202020204" pitchFamily="34" charset="0"/>
              </a:rPr>
              <a:t>The Three Laws of Triggering</a:t>
            </a:r>
          </a:p>
          <a:p>
            <a:pPr lvl="1" eaLnBrk="1" hangingPunct="1">
              <a:spcBef>
                <a:spcPct val="0"/>
              </a:spcBef>
              <a:buClrTx/>
            </a:pPr>
            <a:r>
              <a:rPr lang="en-US" altLang="en-US" sz="1800" dirty="0">
                <a:latin typeface="Arial" panose="020B0604020202020204" pitchFamily="34" charset="0"/>
              </a:rPr>
              <a:t>1. You cannot analyze an event you didn’t trigger on – and there are no do-overs!</a:t>
            </a:r>
          </a:p>
          <a:p>
            <a:pPr lvl="1" eaLnBrk="1" hangingPunct="1">
              <a:spcBef>
                <a:spcPct val="0"/>
              </a:spcBef>
              <a:buClrTx/>
            </a:pPr>
            <a:r>
              <a:rPr lang="en-US" altLang="en-US" sz="1800" dirty="0">
                <a:latin typeface="Arial" panose="020B0604020202020204" pitchFamily="34" charset="0"/>
              </a:rPr>
              <a:t>2. If you aren’t going to analyze an event, it doesn’t help to trigger on it</a:t>
            </a:r>
          </a:p>
          <a:p>
            <a:pPr lvl="1" eaLnBrk="1" hangingPunct="1">
              <a:spcBef>
                <a:spcPct val="0"/>
              </a:spcBef>
              <a:buClrTx/>
            </a:pPr>
            <a:r>
              <a:rPr lang="en-US" altLang="en-US" sz="1800" dirty="0">
                <a:latin typeface="Arial" panose="020B0604020202020204" pitchFamily="34" charset="0"/>
              </a:rPr>
              <a:t>3. If you are going to cut an event, cut it as early in the chain as you can.</a:t>
            </a:r>
          </a:p>
        </p:txBody>
      </p:sp>
    </p:spTree>
    <p:extLst>
      <p:ext uri="{BB962C8B-B14F-4D97-AF65-F5344CB8AC3E}">
        <p14:creationId xmlns:p14="http://schemas.microsoft.com/office/powerpoint/2010/main" val="14001892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D1D75-7916-429C-A1AF-89241D27C22D}"/>
              </a:ext>
            </a:extLst>
          </p:cNvPr>
          <p:cNvSpPr>
            <a:spLocks noGrp="1"/>
          </p:cNvSpPr>
          <p:nvPr>
            <p:ph type="title"/>
          </p:nvPr>
        </p:nvSpPr>
        <p:spPr/>
        <p:txBody>
          <a:bodyPr/>
          <a:lstStyle/>
          <a:p>
            <a:r>
              <a:rPr lang="en-US" dirty="0"/>
              <a:t>Putting it All Together</a:t>
            </a:r>
          </a:p>
        </p:txBody>
      </p:sp>
      <p:sp>
        <p:nvSpPr>
          <p:cNvPr id="3" name="Content Placeholder 2">
            <a:extLst>
              <a:ext uri="{FF2B5EF4-FFF2-40B4-BE49-F238E27FC236}">
                <a16:creationId xmlns:a16="http://schemas.microsoft.com/office/drawing/2014/main" id="{919A33CD-F7C8-4627-91D6-0CDC487B63FF}"/>
              </a:ext>
            </a:extLst>
          </p:cNvPr>
          <p:cNvSpPr>
            <a:spLocks noGrp="1"/>
          </p:cNvSpPr>
          <p:nvPr>
            <p:ph idx="1"/>
          </p:nvPr>
        </p:nvSpPr>
        <p:spPr/>
        <p:txBody>
          <a:bodyPr/>
          <a:lstStyle/>
          <a:p>
            <a:r>
              <a:rPr lang="en-US" sz="2000" dirty="0"/>
              <a:t>These are the building blocks</a:t>
            </a:r>
            <a:br>
              <a:rPr lang="en-US" sz="2000" dirty="0"/>
            </a:br>
            <a:endParaRPr lang="en-US" sz="2000" dirty="0"/>
          </a:p>
          <a:p>
            <a:r>
              <a:rPr lang="en-US" sz="2000" dirty="0"/>
              <a:t>Take an electron and missing energy (neutrino) and you have a W (candidate)</a:t>
            </a:r>
            <a:br>
              <a:rPr lang="en-US" sz="2000" dirty="0"/>
            </a:br>
            <a:endParaRPr lang="en-US" sz="2000" dirty="0"/>
          </a:p>
          <a:p>
            <a:r>
              <a:rPr lang="en-US" sz="2000" dirty="0"/>
              <a:t>Take two W’s and two jets (maybe with b-tagging) and you have two top quarks</a:t>
            </a:r>
            <a:br>
              <a:rPr lang="en-US" sz="2000" dirty="0"/>
            </a:br>
            <a:endParaRPr lang="en-US" sz="2000" dirty="0"/>
          </a:p>
          <a:p>
            <a:r>
              <a:rPr lang="en-US" sz="2000" dirty="0"/>
              <a:t>Take a muon and a jet and you have a leptoquark (candidate) and so on…</a:t>
            </a:r>
            <a:br>
              <a:rPr lang="en-US" sz="2000" dirty="0"/>
            </a:br>
            <a:br>
              <a:rPr lang="en-US" sz="2000" dirty="0"/>
            </a:br>
            <a:endParaRPr lang="en-US" sz="2000" dirty="0"/>
          </a:p>
          <a:p>
            <a:r>
              <a:rPr lang="en-US" sz="2000" dirty="0"/>
              <a:t>What is b-tagging?  (If there is time, watch the blackboard – </a:t>
            </a:r>
            <a:r>
              <a:rPr lang="en-US" sz="2000" dirty="0" err="1"/>
              <a:t>taus</a:t>
            </a:r>
            <a:r>
              <a:rPr lang="en-US" sz="2000" dirty="0"/>
              <a:t> too)</a:t>
            </a:r>
          </a:p>
        </p:txBody>
      </p:sp>
      <p:sp>
        <p:nvSpPr>
          <p:cNvPr id="4" name="Slide Number Placeholder 3">
            <a:extLst>
              <a:ext uri="{FF2B5EF4-FFF2-40B4-BE49-F238E27FC236}">
                <a16:creationId xmlns:a16="http://schemas.microsoft.com/office/drawing/2014/main" id="{4366A239-0442-4D27-8C35-9F5AC7769EAC}"/>
              </a:ext>
            </a:extLst>
          </p:cNvPr>
          <p:cNvSpPr>
            <a:spLocks noGrp="1"/>
          </p:cNvSpPr>
          <p:nvPr>
            <p:ph type="sldNum" sz="quarter" idx="12"/>
          </p:nvPr>
        </p:nvSpPr>
        <p:spPr/>
        <p:txBody>
          <a:bodyPr/>
          <a:lstStyle/>
          <a:p>
            <a:pPr>
              <a:defRPr/>
            </a:pPr>
            <a:fld id="{EB375A14-3331-4DB5-A35A-2D0EB87AA5A3}" type="slidenum">
              <a:rPr lang="en-US" altLang="en-US" smtClean="0"/>
              <a:pPr>
                <a:defRPr/>
              </a:pPr>
              <a:t>153</a:t>
            </a:fld>
            <a:endParaRPr lang="en-US" altLang="en-US"/>
          </a:p>
        </p:txBody>
      </p:sp>
    </p:spTree>
    <p:extLst>
      <p:ext uri="{BB962C8B-B14F-4D97-AF65-F5344CB8AC3E}">
        <p14:creationId xmlns:p14="http://schemas.microsoft.com/office/powerpoint/2010/main" val="141657330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9D05-642A-4771-A780-6526859AC502}"/>
              </a:ext>
            </a:extLst>
          </p:cNvPr>
          <p:cNvSpPr>
            <a:spLocks noGrp="1"/>
          </p:cNvSpPr>
          <p:nvPr>
            <p:ph type="title"/>
          </p:nvPr>
        </p:nvSpPr>
        <p:spPr/>
        <p:txBody>
          <a:bodyPr/>
          <a:lstStyle/>
          <a:p>
            <a:r>
              <a:rPr lang="en-US" dirty="0"/>
              <a:t>B-tagging</a:t>
            </a:r>
          </a:p>
        </p:txBody>
      </p:sp>
      <p:pic>
        <p:nvPicPr>
          <p:cNvPr id="5" name="Content Placeholder 4">
            <a:extLst>
              <a:ext uri="{FF2B5EF4-FFF2-40B4-BE49-F238E27FC236}">
                <a16:creationId xmlns:a16="http://schemas.microsoft.com/office/drawing/2014/main" id="{18DA4A36-6327-473C-9231-CB441009CE06}"/>
              </a:ext>
            </a:extLst>
          </p:cNvPr>
          <p:cNvPicPr>
            <a:picLocks noGrp="1" noChangeAspect="1"/>
          </p:cNvPicPr>
          <p:nvPr>
            <p:ph idx="1"/>
          </p:nvPr>
        </p:nvPicPr>
        <p:blipFill>
          <a:blip r:embed="rId2"/>
          <a:stretch>
            <a:fillRect/>
          </a:stretch>
        </p:blipFill>
        <p:spPr>
          <a:xfrm>
            <a:off x="4955123" y="966788"/>
            <a:ext cx="3786704" cy="4525963"/>
          </a:xfrm>
          <a:prstGeom prst="rect">
            <a:avLst/>
          </a:prstGeom>
        </p:spPr>
      </p:pic>
      <p:sp>
        <p:nvSpPr>
          <p:cNvPr id="4" name="Slide Number Placeholder 3">
            <a:extLst>
              <a:ext uri="{FF2B5EF4-FFF2-40B4-BE49-F238E27FC236}">
                <a16:creationId xmlns:a16="http://schemas.microsoft.com/office/drawing/2014/main" id="{314E9294-A143-4C28-B7C5-591B3D84E170}"/>
              </a:ext>
            </a:extLst>
          </p:cNvPr>
          <p:cNvSpPr>
            <a:spLocks noGrp="1"/>
          </p:cNvSpPr>
          <p:nvPr>
            <p:ph type="sldNum" sz="quarter" idx="12"/>
          </p:nvPr>
        </p:nvSpPr>
        <p:spPr/>
        <p:txBody>
          <a:bodyPr/>
          <a:lstStyle/>
          <a:p>
            <a:pPr>
              <a:defRPr/>
            </a:pPr>
            <a:fld id="{EB375A14-3331-4DB5-A35A-2D0EB87AA5A3}" type="slidenum">
              <a:rPr lang="en-US" altLang="en-US" smtClean="0"/>
              <a:pPr>
                <a:defRPr/>
              </a:pPr>
              <a:t>154</a:t>
            </a:fld>
            <a:endParaRPr lang="en-US" altLang="en-US"/>
          </a:p>
        </p:txBody>
      </p:sp>
      <p:pic>
        <p:nvPicPr>
          <p:cNvPr id="6" name="Picture 5">
            <a:extLst>
              <a:ext uri="{FF2B5EF4-FFF2-40B4-BE49-F238E27FC236}">
                <a16:creationId xmlns:a16="http://schemas.microsoft.com/office/drawing/2014/main" id="{0A2D31D1-26E4-458C-AF11-2DD5EFAC4180}"/>
              </a:ext>
            </a:extLst>
          </p:cNvPr>
          <p:cNvPicPr>
            <a:picLocks noChangeAspect="1"/>
          </p:cNvPicPr>
          <p:nvPr/>
        </p:nvPicPr>
        <p:blipFill>
          <a:blip r:embed="rId3"/>
          <a:stretch>
            <a:fillRect/>
          </a:stretch>
        </p:blipFill>
        <p:spPr>
          <a:xfrm>
            <a:off x="304534" y="1172369"/>
            <a:ext cx="4342836" cy="3913981"/>
          </a:xfrm>
          <a:prstGeom prst="rect">
            <a:avLst/>
          </a:prstGeom>
        </p:spPr>
      </p:pic>
    </p:spTree>
    <p:extLst>
      <p:ext uri="{BB962C8B-B14F-4D97-AF65-F5344CB8AC3E}">
        <p14:creationId xmlns:p14="http://schemas.microsoft.com/office/powerpoint/2010/main" val="271467151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92AAD-749A-4704-B020-8E777157AE36}"/>
              </a:ext>
            </a:extLst>
          </p:cNvPr>
          <p:cNvSpPr>
            <a:spLocks noGrp="1"/>
          </p:cNvSpPr>
          <p:nvPr>
            <p:ph type="title"/>
          </p:nvPr>
        </p:nvSpPr>
        <p:spPr/>
        <p:txBody>
          <a:bodyPr/>
          <a:lstStyle/>
          <a:p>
            <a:r>
              <a:rPr lang="en-US" dirty="0"/>
              <a:t>H </a:t>
            </a:r>
            <a:r>
              <a:rPr lang="en-US" dirty="0">
                <a:sym typeface="Wingdings" panose="05000000000000000000" pitchFamily="2" charset="2"/>
              </a:rPr>
              <a:t> </a:t>
            </a:r>
            <a:r>
              <a:rPr lang="en-US" dirty="0">
                <a:latin typeface="Symbol" panose="05050102010706020507" pitchFamily="18" charset="2"/>
                <a:sym typeface="Wingdings" panose="05000000000000000000" pitchFamily="2" charset="2"/>
              </a:rPr>
              <a:t>gg</a:t>
            </a:r>
            <a:r>
              <a:rPr lang="en-US" dirty="0">
                <a:sym typeface="Wingdings" panose="05000000000000000000" pitchFamily="2" charset="2"/>
              </a:rPr>
              <a:t> (CMS)</a:t>
            </a:r>
            <a:endParaRPr lang="en-US" dirty="0"/>
          </a:p>
        </p:txBody>
      </p:sp>
      <p:sp>
        <p:nvSpPr>
          <p:cNvPr id="4" name="Slide Number Placeholder 3">
            <a:extLst>
              <a:ext uri="{FF2B5EF4-FFF2-40B4-BE49-F238E27FC236}">
                <a16:creationId xmlns:a16="http://schemas.microsoft.com/office/drawing/2014/main" id="{580B7403-643E-42BB-8468-950E3C57653A}"/>
              </a:ext>
            </a:extLst>
          </p:cNvPr>
          <p:cNvSpPr>
            <a:spLocks noGrp="1"/>
          </p:cNvSpPr>
          <p:nvPr>
            <p:ph type="sldNum" sz="quarter" idx="12"/>
          </p:nvPr>
        </p:nvSpPr>
        <p:spPr/>
        <p:txBody>
          <a:bodyPr/>
          <a:lstStyle/>
          <a:p>
            <a:pPr>
              <a:defRPr/>
            </a:pPr>
            <a:fld id="{EB375A14-3331-4DB5-A35A-2D0EB87AA5A3}" type="slidenum">
              <a:rPr lang="en-US" altLang="en-US" smtClean="0"/>
              <a:pPr>
                <a:defRPr/>
              </a:pPr>
              <a:t>155</a:t>
            </a:fld>
            <a:endParaRPr lang="en-US" altLang="en-US"/>
          </a:p>
        </p:txBody>
      </p:sp>
      <p:pic>
        <p:nvPicPr>
          <p:cNvPr id="8" name="Content Placeholder 7">
            <a:extLst>
              <a:ext uri="{FF2B5EF4-FFF2-40B4-BE49-F238E27FC236}">
                <a16:creationId xmlns:a16="http://schemas.microsoft.com/office/drawing/2014/main" id="{3A1E4870-FB95-4976-BFC5-92CE027D9FCA}"/>
              </a:ext>
            </a:extLst>
          </p:cNvPr>
          <p:cNvPicPr>
            <a:picLocks noGrp="1" noChangeAspect="1"/>
          </p:cNvPicPr>
          <p:nvPr>
            <p:ph idx="1"/>
          </p:nvPr>
        </p:nvPicPr>
        <p:blipFill>
          <a:blip r:embed="rId2"/>
          <a:stretch>
            <a:fillRect/>
          </a:stretch>
        </p:blipFill>
        <p:spPr>
          <a:xfrm>
            <a:off x="640644" y="1587500"/>
            <a:ext cx="8046156" cy="4525963"/>
          </a:xfrm>
          <a:prstGeom prst="rect">
            <a:avLst/>
          </a:prstGeom>
        </p:spPr>
      </p:pic>
    </p:spTree>
    <p:extLst>
      <p:ext uri="{BB962C8B-B14F-4D97-AF65-F5344CB8AC3E}">
        <p14:creationId xmlns:p14="http://schemas.microsoft.com/office/powerpoint/2010/main" val="268046648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B44C-EF87-4B91-A510-8777A49E1426}"/>
              </a:ext>
            </a:extLst>
          </p:cNvPr>
          <p:cNvSpPr>
            <a:spLocks noGrp="1"/>
          </p:cNvSpPr>
          <p:nvPr>
            <p:ph type="title"/>
          </p:nvPr>
        </p:nvSpPr>
        <p:spPr/>
        <p:txBody>
          <a:bodyPr/>
          <a:lstStyle/>
          <a:p>
            <a:r>
              <a:rPr lang="en-US" dirty="0"/>
              <a:t>H </a:t>
            </a:r>
            <a:r>
              <a:rPr lang="en-US" dirty="0">
                <a:sym typeface="Wingdings" panose="05000000000000000000" pitchFamily="2" charset="2"/>
              </a:rPr>
              <a:t> </a:t>
            </a:r>
            <a:r>
              <a:rPr lang="en-US" dirty="0" err="1">
                <a:latin typeface="Symbol" panose="05050102010706020507" pitchFamily="18" charset="2"/>
                <a:sym typeface="Wingdings" panose="05000000000000000000" pitchFamily="2" charset="2"/>
              </a:rPr>
              <a:t>tt</a:t>
            </a:r>
            <a:r>
              <a:rPr lang="en-US" dirty="0">
                <a:sym typeface="Wingdings" panose="05000000000000000000" pitchFamily="2" charset="2"/>
              </a:rPr>
              <a:t> </a:t>
            </a:r>
            <a:endParaRPr lang="en-US" dirty="0"/>
          </a:p>
        </p:txBody>
      </p:sp>
      <p:pic>
        <p:nvPicPr>
          <p:cNvPr id="5" name="Content Placeholder 4">
            <a:extLst>
              <a:ext uri="{FF2B5EF4-FFF2-40B4-BE49-F238E27FC236}">
                <a16:creationId xmlns:a16="http://schemas.microsoft.com/office/drawing/2014/main" id="{DD74AF13-17F1-4FA9-9B9E-8DDC44EEA560}"/>
              </a:ext>
            </a:extLst>
          </p:cNvPr>
          <p:cNvPicPr>
            <a:picLocks noGrp="1" noChangeAspect="1"/>
          </p:cNvPicPr>
          <p:nvPr>
            <p:ph idx="1"/>
          </p:nvPr>
        </p:nvPicPr>
        <p:blipFill>
          <a:blip r:embed="rId2"/>
          <a:stretch>
            <a:fillRect/>
          </a:stretch>
        </p:blipFill>
        <p:spPr>
          <a:xfrm>
            <a:off x="1286364" y="1600200"/>
            <a:ext cx="6571271" cy="4525963"/>
          </a:xfrm>
          <a:prstGeom prst="rect">
            <a:avLst/>
          </a:prstGeom>
        </p:spPr>
      </p:pic>
      <p:sp>
        <p:nvSpPr>
          <p:cNvPr id="4" name="Slide Number Placeholder 3">
            <a:extLst>
              <a:ext uri="{FF2B5EF4-FFF2-40B4-BE49-F238E27FC236}">
                <a16:creationId xmlns:a16="http://schemas.microsoft.com/office/drawing/2014/main" id="{3E4996FB-DBCF-4D24-A6F3-86DAFBBE0163}"/>
              </a:ext>
            </a:extLst>
          </p:cNvPr>
          <p:cNvSpPr>
            <a:spLocks noGrp="1"/>
          </p:cNvSpPr>
          <p:nvPr>
            <p:ph type="sldNum" sz="quarter" idx="12"/>
          </p:nvPr>
        </p:nvSpPr>
        <p:spPr/>
        <p:txBody>
          <a:bodyPr/>
          <a:lstStyle/>
          <a:p>
            <a:pPr>
              <a:defRPr/>
            </a:pPr>
            <a:fld id="{EB375A14-3331-4DB5-A35A-2D0EB87AA5A3}" type="slidenum">
              <a:rPr lang="en-US" altLang="en-US" smtClean="0"/>
              <a:pPr>
                <a:defRPr/>
              </a:pPr>
              <a:t>156</a:t>
            </a:fld>
            <a:endParaRPr lang="en-US" altLang="en-US"/>
          </a:p>
        </p:txBody>
      </p:sp>
    </p:spTree>
    <p:extLst>
      <p:ext uri="{BB962C8B-B14F-4D97-AF65-F5344CB8AC3E}">
        <p14:creationId xmlns:p14="http://schemas.microsoft.com/office/powerpoint/2010/main" val="202948281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FC32B-4E83-479F-A46E-07842131AF7F}"/>
              </a:ext>
            </a:extLst>
          </p:cNvPr>
          <p:cNvSpPr>
            <a:spLocks noGrp="1"/>
          </p:cNvSpPr>
          <p:nvPr>
            <p:ph type="title"/>
          </p:nvPr>
        </p:nvSpPr>
        <p:spPr/>
        <p:txBody>
          <a:bodyPr/>
          <a:lstStyle/>
          <a:p>
            <a:r>
              <a:rPr lang="en-US" dirty="0"/>
              <a:t>H </a:t>
            </a:r>
            <a:r>
              <a:rPr lang="en-US" dirty="0">
                <a:sym typeface="Wingdings" panose="05000000000000000000" pitchFamily="2" charset="2"/>
              </a:rPr>
              <a:t> ZZ*  </a:t>
            </a:r>
            <a:r>
              <a:rPr lang="en-US" dirty="0" err="1">
                <a:latin typeface="Symbol" panose="05050102010706020507" pitchFamily="18" charset="2"/>
                <a:sym typeface="Wingdings" panose="05000000000000000000" pitchFamily="2" charset="2"/>
              </a:rPr>
              <a:t>mm</a:t>
            </a:r>
            <a:r>
              <a:rPr lang="en-US" dirty="0" err="1">
                <a:sym typeface="Wingdings" panose="05000000000000000000" pitchFamily="2" charset="2"/>
              </a:rPr>
              <a:t>ee</a:t>
            </a:r>
            <a:endParaRPr lang="en-US" dirty="0"/>
          </a:p>
        </p:txBody>
      </p:sp>
      <p:pic>
        <p:nvPicPr>
          <p:cNvPr id="5" name="Content Placeholder 4">
            <a:extLst>
              <a:ext uri="{FF2B5EF4-FFF2-40B4-BE49-F238E27FC236}">
                <a16:creationId xmlns:a16="http://schemas.microsoft.com/office/drawing/2014/main" id="{9B91A079-53CF-40C1-91D9-14D2CE29A733}"/>
              </a:ext>
            </a:extLst>
          </p:cNvPr>
          <p:cNvPicPr>
            <a:picLocks noGrp="1" noChangeAspect="1"/>
          </p:cNvPicPr>
          <p:nvPr>
            <p:ph idx="1"/>
          </p:nvPr>
        </p:nvPicPr>
        <p:blipFill>
          <a:blip r:embed="rId2"/>
          <a:stretch>
            <a:fillRect/>
          </a:stretch>
        </p:blipFill>
        <p:spPr>
          <a:xfrm>
            <a:off x="979224" y="1038225"/>
            <a:ext cx="7185552" cy="5238499"/>
          </a:xfrm>
          <a:prstGeom prst="rect">
            <a:avLst/>
          </a:prstGeom>
        </p:spPr>
      </p:pic>
      <p:sp>
        <p:nvSpPr>
          <p:cNvPr id="4" name="Slide Number Placeholder 3">
            <a:extLst>
              <a:ext uri="{FF2B5EF4-FFF2-40B4-BE49-F238E27FC236}">
                <a16:creationId xmlns:a16="http://schemas.microsoft.com/office/drawing/2014/main" id="{6B5CC850-195C-4697-845C-300783526F80}"/>
              </a:ext>
            </a:extLst>
          </p:cNvPr>
          <p:cNvSpPr>
            <a:spLocks noGrp="1"/>
          </p:cNvSpPr>
          <p:nvPr>
            <p:ph type="sldNum" sz="quarter" idx="12"/>
          </p:nvPr>
        </p:nvSpPr>
        <p:spPr/>
        <p:txBody>
          <a:bodyPr/>
          <a:lstStyle/>
          <a:p>
            <a:pPr>
              <a:defRPr/>
            </a:pPr>
            <a:fld id="{EB375A14-3331-4DB5-A35A-2D0EB87AA5A3}" type="slidenum">
              <a:rPr lang="en-US" altLang="en-US" smtClean="0"/>
              <a:pPr>
                <a:defRPr/>
              </a:pPr>
              <a:t>157</a:t>
            </a:fld>
            <a:endParaRPr lang="en-US" altLang="en-US"/>
          </a:p>
        </p:txBody>
      </p:sp>
    </p:spTree>
    <p:extLst>
      <p:ext uri="{BB962C8B-B14F-4D97-AF65-F5344CB8AC3E}">
        <p14:creationId xmlns:p14="http://schemas.microsoft.com/office/powerpoint/2010/main" val="52252850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9B742-D2FB-4E7A-9555-C877B5D26C89}"/>
              </a:ext>
            </a:extLst>
          </p:cNvPr>
          <p:cNvSpPr>
            <a:spLocks noGrp="1"/>
          </p:cNvSpPr>
          <p:nvPr>
            <p:ph type="title"/>
          </p:nvPr>
        </p:nvSpPr>
        <p:spPr/>
        <p:txBody>
          <a:bodyPr/>
          <a:lstStyle/>
          <a:p>
            <a:r>
              <a:rPr lang="en-US" dirty="0"/>
              <a:t>A Pretty Dijet Event Display</a:t>
            </a:r>
          </a:p>
        </p:txBody>
      </p:sp>
      <p:pic>
        <p:nvPicPr>
          <p:cNvPr id="5" name="Content Placeholder 4">
            <a:extLst>
              <a:ext uri="{FF2B5EF4-FFF2-40B4-BE49-F238E27FC236}">
                <a16:creationId xmlns:a16="http://schemas.microsoft.com/office/drawing/2014/main" id="{164C4953-0E41-44B3-B0B5-317CF62FBB82}"/>
              </a:ext>
            </a:extLst>
          </p:cNvPr>
          <p:cNvPicPr>
            <a:picLocks noGrp="1" noChangeAspect="1"/>
          </p:cNvPicPr>
          <p:nvPr>
            <p:ph idx="1"/>
          </p:nvPr>
        </p:nvPicPr>
        <p:blipFill>
          <a:blip r:embed="rId2"/>
          <a:stretch>
            <a:fillRect/>
          </a:stretch>
        </p:blipFill>
        <p:spPr>
          <a:xfrm>
            <a:off x="649238" y="981074"/>
            <a:ext cx="8037562" cy="5306800"/>
          </a:xfrm>
          <a:prstGeom prst="rect">
            <a:avLst/>
          </a:prstGeom>
        </p:spPr>
      </p:pic>
      <p:sp>
        <p:nvSpPr>
          <p:cNvPr id="4" name="Slide Number Placeholder 3">
            <a:extLst>
              <a:ext uri="{FF2B5EF4-FFF2-40B4-BE49-F238E27FC236}">
                <a16:creationId xmlns:a16="http://schemas.microsoft.com/office/drawing/2014/main" id="{DCF062F4-F4B5-4600-AA61-A57E0621E07E}"/>
              </a:ext>
            </a:extLst>
          </p:cNvPr>
          <p:cNvSpPr>
            <a:spLocks noGrp="1"/>
          </p:cNvSpPr>
          <p:nvPr>
            <p:ph type="sldNum" sz="quarter" idx="12"/>
          </p:nvPr>
        </p:nvSpPr>
        <p:spPr/>
        <p:txBody>
          <a:bodyPr/>
          <a:lstStyle/>
          <a:p>
            <a:pPr>
              <a:defRPr/>
            </a:pPr>
            <a:fld id="{EB375A14-3331-4DB5-A35A-2D0EB87AA5A3}" type="slidenum">
              <a:rPr lang="en-US" altLang="en-US" smtClean="0"/>
              <a:pPr>
                <a:defRPr/>
              </a:pPr>
              <a:t>158</a:t>
            </a:fld>
            <a:endParaRPr lang="en-US" altLang="en-US"/>
          </a:p>
        </p:txBody>
      </p:sp>
    </p:spTree>
    <p:extLst>
      <p:ext uri="{BB962C8B-B14F-4D97-AF65-F5344CB8AC3E}">
        <p14:creationId xmlns:p14="http://schemas.microsoft.com/office/powerpoint/2010/main" val="51524672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ED779-1798-49EA-9A6E-184282521B6D}"/>
              </a:ext>
            </a:extLst>
          </p:cNvPr>
          <p:cNvSpPr>
            <a:spLocks noGrp="1"/>
          </p:cNvSpPr>
          <p:nvPr>
            <p:ph type="title"/>
          </p:nvPr>
        </p:nvSpPr>
        <p:spPr/>
        <p:txBody>
          <a:bodyPr/>
          <a:lstStyle/>
          <a:p>
            <a:r>
              <a:rPr lang="en-US" dirty="0"/>
              <a:t>A More Useful Dijet Event Display</a:t>
            </a:r>
          </a:p>
        </p:txBody>
      </p:sp>
      <p:pic>
        <p:nvPicPr>
          <p:cNvPr id="5" name="Content Placeholder 4">
            <a:extLst>
              <a:ext uri="{FF2B5EF4-FFF2-40B4-BE49-F238E27FC236}">
                <a16:creationId xmlns:a16="http://schemas.microsoft.com/office/drawing/2014/main" id="{91E2BD04-4017-489E-A4D7-7BD46DCF9DA6}"/>
              </a:ext>
            </a:extLst>
          </p:cNvPr>
          <p:cNvPicPr>
            <a:picLocks noGrp="1" noChangeAspect="1"/>
          </p:cNvPicPr>
          <p:nvPr>
            <p:ph idx="1"/>
          </p:nvPr>
        </p:nvPicPr>
        <p:blipFill>
          <a:blip r:embed="rId2"/>
          <a:stretch>
            <a:fillRect/>
          </a:stretch>
        </p:blipFill>
        <p:spPr>
          <a:xfrm>
            <a:off x="686991" y="910035"/>
            <a:ext cx="7856934" cy="5237956"/>
          </a:xfrm>
          <a:prstGeom prst="rect">
            <a:avLst/>
          </a:prstGeom>
        </p:spPr>
      </p:pic>
      <p:sp>
        <p:nvSpPr>
          <p:cNvPr id="4" name="Slide Number Placeholder 3">
            <a:extLst>
              <a:ext uri="{FF2B5EF4-FFF2-40B4-BE49-F238E27FC236}">
                <a16:creationId xmlns:a16="http://schemas.microsoft.com/office/drawing/2014/main" id="{7FE67448-37F4-45D4-81C5-B40BDE832EDF}"/>
              </a:ext>
            </a:extLst>
          </p:cNvPr>
          <p:cNvSpPr>
            <a:spLocks noGrp="1"/>
          </p:cNvSpPr>
          <p:nvPr>
            <p:ph type="sldNum" sz="quarter" idx="12"/>
          </p:nvPr>
        </p:nvSpPr>
        <p:spPr/>
        <p:txBody>
          <a:bodyPr/>
          <a:lstStyle/>
          <a:p>
            <a:pPr>
              <a:defRPr/>
            </a:pPr>
            <a:fld id="{EB375A14-3331-4DB5-A35A-2D0EB87AA5A3}" type="slidenum">
              <a:rPr lang="en-US" altLang="en-US" smtClean="0"/>
              <a:pPr>
                <a:defRPr/>
              </a:pPr>
              <a:t>159</a:t>
            </a:fld>
            <a:endParaRPr lang="en-US" altLang="en-US"/>
          </a:p>
        </p:txBody>
      </p:sp>
    </p:spTree>
    <p:extLst>
      <p:ext uri="{BB962C8B-B14F-4D97-AF65-F5344CB8AC3E}">
        <p14:creationId xmlns:p14="http://schemas.microsoft.com/office/powerpoint/2010/main" val="995086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4"/>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8C8DEFA4-6948-4305-A21F-11CCE1AA42A8}" type="slidenum">
              <a:rPr lang="en-US" altLang="en-US" smtClean="0"/>
              <a:pPr>
                <a:spcBef>
                  <a:spcPct val="0"/>
                </a:spcBef>
                <a:buClrTx/>
                <a:buFontTx/>
                <a:buNone/>
              </a:pPr>
              <a:t>16</a:t>
            </a:fld>
            <a:endParaRPr lang="en-US" altLang="en-US"/>
          </a:p>
        </p:txBody>
      </p:sp>
      <p:sp>
        <p:nvSpPr>
          <p:cNvPr id="11267" name="Rectangle 2"/>
          <p:cNvSpPr>
            <a:spLocks noGrp="1" noChangeArrowheads="1"/>
          </p:cNvSpPr>
          <p:nvPr>
            <p:ph type="title"/>
          </p:nvPr>
        </p:nvSpPr>
        <p:spPr/>
        <p:txBody>
          <a:bodyPr/>
          <a:lstStyle/>
          <a:p>
            <a:pPr eaLnBrk="1" hangingPunct="1"/>
            <a:r>
              <a:rPr lang="en-US" altLang="en-US" dirty="0"/>
              <a:t>Onto the Higgs Boson Discovery</a:t>
            </a:r>
          </a:p>
        </p:txBody>
      </p:sp>
      <p:pic>
        <p:nvPicPr>
          <p:cNvPr id="11268" name="Picture 3" descr="http://media.cleveland.com/plain-dealer/photo/2012/07/11268393-standa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513" y="1309688"/>
            <a:ext cx="6583362" cy="469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8F2B7-2381-448D-92A5-0B54E43F4710}"/>
              </a:ext>
            </a:extLst>
          </p:cNvPr>
          <p:cNvSpPr>
            <a:spLocks noGrp="1"/>
          </p:cNvSpPr>
          <p:nvPr>
            <p:ph type="title"/>
          </p:nvPr>
        </p:nvSpPr>
        <p:spPr/>
        <p:txBody>
          <a:bodyPr/>
          <a:lstStyle/>
          <a:p>
            <a:r>
              <a:rPr lang="en-US" dirty="0"/>
              <a:t>Top-</a:t>
            </a:r>
            <a:r>
              <a:rPr lang="en-US" dirty="0" err="1"/>
              <a:t>antitop</a:t>
            </a:r>
            <a:r>
              <a:rPr lang="en-US" dirty="0"/>
              <a:t> pair</a:t>
            </a:r>
          </a:p>
        </p:txBody>
      </p:sp>
      <p:pic>
        <p:nvPicPr>
          <p:cNvPr id="5" name="Content Placeholder 4">
            <a:extLst>
              <a:ext uri="{FF2B5EF4-FFF2-40B4-BE49-F238E27FC236}">
                <a16:creationId xmlns:a16="http://schemas.microsoft.com/office/drawing/2014/main" id="{59EE472B-A21B-4950-A736-EFA627ADD7F7}"/>
              </a:ext>
            </a:extLst>
          </p:cNvPr>
          <p:cNvPicPr>
            <a:picLocks noGrp="1" noChangeAspect="1"/>
          </p:cNvPicPr>
          <p:nvPr>
            <p:ph idx="1"/>
          </p:nvPr>
        </p:nvPicPr>
        <p:blipFill>
          <a:blip r:embed="rId2"/>
          <a:stretch>
            <a:fillRect/>
          </a:stretch>
        </p:blipFill>
        <p:spPr>
          <a:xfrm>
            <a:off x="1668843" y="962025"/>
            <a:ext cx="5945715" cy="5057775"/>
          </a:xfrm>
          <a:prstGeom prst="rect">
            <a:avLst/>
          </a:prstGeom>
        </p:spPr>
      </p:pic>
      <p:sp>
        <p:nvSpPr>
          <p:cNvPr id="4" name="Slide Number Placeholder 3">
            <a:extLst>
              <a:ext uri="{FF2B5EF4-FFF2-40B4-BE49-F238E27FC236}">
                <a16:creationId xmlns:a16="http://schemas.microsoft.com/office/drawing/2014/main" id="{7DB749EC-ACBB-40C0-B02A-23261397FFEF}"/>
              </a:ext>
            </a:extLst>
          </p:cNvPr>
          <p:cNvSpPr>
            <a:spLocks noGrp="1"/>
          </p:cNvSpPr>
          <p:nvPr>
            <p:ph type="sldNum" sz="quarter" idx="12"/>
          </p:nvPr>
        </p:nvSpPr>
        <p:spPr/>
        <p:txBody>
          <a:bodyPr/>
          <a:lstStyle/>
          <a:p>
            <a:pPr>
              <a:defRPr/>
            </a:pPr>
            <a:fld id="{EB375A14-3331-4DB5-A35A-2D0EB87AA5A3}" type="slidenum">
              <a:rPr lang="en-US" altLang="en-US" smtClean="0"/>
              <a:pPr>
                <a:defRPr/>
              </a:pPr>
              <a:t>160</a:t>
            </a:fld>
            <a:endParaRPr lang="en-US" altLang="en-US"/>
          </a:p>
        </p:txBody>
      </p:sp>
    </p:spTree>
    <p:extLst>
      <p:ext uri="{BB962C8B-B14F-4D97-AF65-F5344CB8AC3E}">
        <p14:creationId xmlns:p14="http://schemas.microsoft.com/office/powerpoint/2010/main" val="282226638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DA9C9-C9EE-4497-89E7-CB1818FB99A0}"/>
              </a:ext>
            </a:extLst>
          </p:cNvPr>
          <p:cNvSpPr>
            <a:spLocks noGrp="1"/>
          </p:cNvSpPr>
          <p:nvPr>
            <p:ph type="title"/>
          </p:nvPr>
        </p:nvSpPr>
        <p:spPr/>
        <p:txBody>
          <a:bodyPr/>
          <a:lstStyle/>
          <a:p>
            <a:r>
              <a:rPr lang="en-US" dirty="0"/>
              <a:t>Higgs to WW</a:t>
            </a:r>
          </a:p>
        </p:txBody>
      </p:sp>
      <p:sp>
        <p:nvSpPr>
          <p:cNvPr id="4" name="Slide Number Placeholder 3">
            <a:extLst>
              <a:ext uri="{FF2B5EF4-FFF2-40B4-BE49-F238E27FC236}">
                <a16:creationId xmlns:a16="http://schemas.microsoft.com/office/drawing/2014/main" id="{3A9920DF-4AA4-4BF1-8343-72E9A3BE9F7E}"/>
              </a:ext>
            </a:extLst>
          </p:cNvPr>
          <p:cNvSpPr>
            <a:spLocks noGrp="1"/>
          </p:cNvSpPr>
          <p:nvPr>
            <p:ph type="sldNum" sz="quarter" idx="12"/>
          </p:nvPr>
        </p:nvSpPr>
        <p:spPr/>
        <p:txBody>
          <a:bodyPr/>
          <a:lstStyle/>
          <a:p>
            <a:pPr>
              <a:defRPr/>
            </a:pPr>
            <a:fld id="{EB375A14-3331-4DB5-A35A-2D0EB87AA5A3}" type="slidenum">
              <a:rPr lang="en-US" altLang="en-US" smtClean="0"/>
              <a:pPr>
                <a:defRPr/>
              </a:pPr>
              <a:t>161</a:t>
            </a:fld>
            <a:endParaRPr lang="en-US" altLang="en-US"/>
          </a:p>
        </p:txBody>
      </p:sp>
      <p:pic>
        <p:nvPicPr>
          <p:cNvPr id="9" name="Picture 8">
            <a:extLst>
              <a:ext uri="{FF2B5EF4-FFF2-40B4-BE49-F238E27FC236}">
                <a16:creationId xmlns:a16="http://schemas.microsoft.com/office/drawing/2014/main" id="{96EA5CAB-5633-4261-8533-779D58B41A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1662" y="838200"/>
            <a:ext cx="5400675" cy="5181600"/>
          </a:xfrm>
          <a:prstGeom prst="rect">
            <a:avLst/>
          </a:prstGeom>
        </p:spPr>
      </p:pic>
    </p:spTree>
    <p:extLst>
      <p:ext uri="{BB962C8B-B14F-4D97-AF65-F5344CB8AC3E}">
        <p14:creationId xmlns:p14="http://schemas.microsoft.com/office/powerpoint/2010/main" val="67545492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45624-AF93-4E1D-9F14-1EEDD877D370}"/>
              </a:ext>
            </a:extLst>
          </p:cNvPr>
          <p:cNvSpPr>
            <a:spLocks noGrp="1"/>
          </p:cNvSpPr>
          <p:nvPr>
            <p:ph type="title"/>
          </p:nvPr>
        </p:nvSpPr>
        <p:spPr/>
        <p:txBody>
          <a:bodyPr/>
          <a:lstStyle/>
          <a:p>
            <a:r>
              <a:rPr lang="en-US" dirty="0"/>
              <a:t>A Heavy Ion (Pb-Pb) Collision</a:t>
            </a:r>
          </a:p>
        </p:txBody>
      </p:sp>
      <p:pic>
        <p:nvPicPr>
          <p:cNvPr id="5" name="Content Placeholder 4">
            <a:extLst>
              <a:ext uri="{FF2B5EF4-FFF2-40B4-BE49-F238E27FC236}">
                <a16:creationId xmlns:a16="http://schemas.microsoft.com/office/drawing/2014/main" id="{43972FB8-A7A0-4464-BEE1-FCB73A0CA18B}"/>
              </a:ext>
            </a:extLst>
          </p:cNvPr>
          <p:cNvPicPr>
            <a:picLocks noGrp="1" noChangeAspect="1"/>
          </p:cNvPicPr>
          <p:nvPr>
            <p:ph idx="1"/>
          </p:nvPr>
        </p:nvPicPr>
        <p:blipFill>
          <a:blip r:embed="rId2"/>
          <a:stretch>
            <a:fillRect/>
          </a:stretch>
        </p:blipFill>
        <p:spPr>
          <a:xfrm>
            <a:off x="457200" y="1485900"/>
            <a:ext cx="8229600" cy="4720238"/>
          </a:xfrm>
          <a:prstGeom prst="rect">
            <a:avLst/>
          </a:prstGeom>
        </p:spPr>
      </p:pic>
      <p:sp>
        <p:nvSpPr>
          <p:cNvPr id="4" name="Slide Number Placeholder 3">
            <a:extLst>
              <a:ext uri="{FF2B5EF4-FFF2-40B4-BE49-F238E27FC236}">
                <a16:creationId xmlns:a16="http://schemas.microsoft.com/office/drawing/2014/main" id="{2C4E092C-78EE-4261-874B-AFADCCC4710A}"/>
              </a:ext>
            </a:extLst>
          </p:cNvPr>
          <p:cNvSpPr>
            <a:spLocks noGrp="1"/>
          </p:cNvSpPr>
          <p:nvPr>
            <p:ph type="sldNum" sz="quarter" idx="12"/>
          </p:nvPr>
        </p:nvSpPr>
        <p:spPr/>
        <p:txBody>
          <a:bodyPr/>
          <a:lstStyle/>
          <a:p>
            <a:pPr>
              <a:defRPr/>
            </a:pPr>
            <a:fld id="{EB375A14-3331-4DB5-A35A-2D0EB87AA5A3}" type="slidenum">
              <a:rPr lang="en-US" altLang="en-US" smtClean="0"/>
              <a:pPr>
                <a:defRPr/>
              </a:pPr>
              <a:t>162</a:t>
            </a:fld>
            <a:endParaRPr lang="en-US" altLang="en-US"/>
          </a:p>
        </p:txBody>
      </p:sp>
    </p:spTree>
    <p:extLst>
      <p:ext uri="{BB962C8B-B14F-4D97-AF65-F5344CB8AC3E}">
        <p14:creationId xmlns:p14="http://schemas.microsoft.com/office/powerpoint/2010/main" val="167210238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D772E-5328-4303-9406-47B1C95662CA}"/>
              </a:ext>
            </a:extLst>
          </p:cNvPr>
          <p:cNvSpPr>
            <a:spLocks noGrp="1"/>
          </p:cNvSpPr>
          <p:nvPr>
            <p:ph type="title"/>
          </p:nvPr>
        </p:nvSpPr>
        <p:spPr/>
        <p:txBody>
          <a:bodyPr/>
          <a:lstStyle/>
          <a:p>
            <a:r>
              <a:rPr lang="en-US" dirty="0"/>
              <a:t>Why Protons?  Why Not Electrons?</a:t>
            </a:r>
          </a:p>
        </p:txBody>
      </p:sp>
      <p:sp>
        <p:nvSpPr>
          <p:cNvPr id="3" name="Content Placeholder 2">
            <a:extLst>
              <a:ext uri="{FF2B5EF4-FFF2-40B4-BE49-F238E27FC236}">
                <a16:creationId xmlns:a16="http://schemas.microsoft.com/office/drawing/2014/main" id="{5D4CA5D8-6508-4B9D-B0FE-85BB17E92CC8}"/>
              </a:ext>
            </a:extLst>
          </p:cNvPr>
          <p:cNvSpPr>
            <a:spLocks noGrp="1"/>
          </p:cNvSpPr>
          <p:nvPr>
            <p:ph idx="1"/>
          </p:nvPr>
        </p:nvSpPr>
        <p:spPr/>
        <p:txBody>
          <a:bodyPr/>
          <a:lstStyle/>
          <a:p>
            <a:r>
              <a:rPr lang="en-US" dirty="0"/>
              <a:t>There were electron-positron colliders in the past</a:t>
            </a:r>
            <a:br>
              <a:rPr lang="en-US" dirty="0"/>
            </a:br>
            <a:endParaRPr lang="en-US" dirty="0"/>
          </a:p>
          <a:p>
            <a:r>
              <a:rPr lang="en-US" dirty="0"/>
              <a:t>One co-discovered the J/</a:t>
            </a:r>
            <a:r>
              <a:rPr lang="en-US" dirty="0">
                <a:latin typeface="Symbol" panose="05050102010706020507" pitchFamily="18" charset="2"/>
              </a:rPr>
              <a:t>y</a:t>
            </a:r>
            <a:r>
              <a:rPr lang="en-US" dirty="0"/>
              <a:t> at 3.097 GeV</a:t>
            </a:r>
            <a:br>
              <a:rPr lang="en-US" dirty="0"/>
            </a:br>
            <a:endParaRPr lang="en-US" dirty="0"/>
          </a:p>
          <a:p>
            <a:r>
              <a:rPr lang="en-US" dirty="0"/>
              <a:t>Because the electron is elementary, 100% of the beam </a:t>
            </a:r>
            <a:br>
              <a:rPr lang="en-US" dirty="0"/>
            </a:br>
            <a:r>
              <a:rPr lang="en-US" dirty="0"/>
              <a:t>energy can be used to make new particles</a:t>
            </a:r>
          </a:p>
          <a:p>
            <a:pPr lvl="1"/>
            <a:r>
              <a:rPr lang="en-US" dirty="0"/>
              <a:t>BUT…it makes searching more complicated: the narrow beam is as much a liability as it is a strength</a:t>
            </a:r>
            <a:br>
              <a:rPr lang="en-US" dirty="0"/>
            </a:br>
            <a:endParaRPr lang="en-US" dirty="0"/>
          </a:p>
          <a:p>
            <a:r>
              <a:rPr lang="en-US" dirty="0"/>
              <a:t>You can only produce states with the same quantum numbers as the photon</a:t>
            </a:r>
          </a:p>
          <a:p>
            <a:pPr lvl="1"/>
            <a:r>
              <a:rPr lang="en-US" dirty="0"/>
              <a:t>BUT… this makes sorting out what you observe possible: you know what quantum numbers certain states must have, and which ones they must not have</a:t>
            </a:r>
          </a:p>
          <a:p>
            <a:pPr marL="914400" lvl="2" indent="0">
              <a:buNone/>
            </a:pPr>
            <a:endParaRPr lang="en-US" dirty="0"/>
          </a:p>
        </p:txBody>
      </p:sp>
      <p:sp>
        <p:nvSpPr>
          <p:cNvPr id="4" name="Slide Number Placeholder 3">
            <a:extLst>
              <a:ext uri="{FF2B5EF4-FFF2-40B4-BE49-F238E27FC236}">
                <a16:creationId xmlns:a16="http://schemas.microsoft.com/office/drawing/2014/main" id="{9BDEB9AF-6837-4F38-B23E-A5C9BB51267E}"/>
              </a:ext>
            </a:extLst>
          </p:cNvPr>
          <p:cNvSpPr>
            <a:spLocks noGrp="1"/>
          </p:cNvSpPr>
          <p:nvPr>
            <p:ph type="sldNum" sz="quarter" idx="12"/>
          </p:nvPr>
        </p:nvSpPr>
        <p:spPr/>
        <p:txBody>
          <a:bodyPr/>
          <a:lstStyle/>
          <a:p>
            <a:pPr>
              <a:defRPr/>
            </a:pPr>
            <a:fld id="{EB375A14-3331-4DB5-A35A-2D0EB87AA5A3}" type="slidenum">
              <a:rPr lang="en-US" altLang="en-US" smtClean="0"/>
              <a:pPr>
                <a:defRPr/>
              </a:pPr>
              <a:t>163</a:t>
            </a:fld>
            <a:endParaRPr lang="en-US" altLang="en-US"/>
          </a:p>
        </p:txBody>
      </p:sp>
      <p:pic>
        <p:nvPicPr>
          <p:cNvPr id="5" name="Picture 4">
            <a:extLst>
              <a:ext uri="{FF2B5EF4-FFF2-40B4-BE49-F238E27FC236}">
                <a16:creationId xmlns:a16="http://schemas.microsoft.com/office/drawing/2014/main" id="{9B3BD1AC-6AA5-4953-BA3C-DF720B35997C}"/>
              </a:ext>
            </a:extLst>
          </p:cNvPr>
          <p:cNvPicPr>
            <a:picLocks noChangeAspect="1"/>
          </p:cNvPicPr>
          <p:nvPr/>
        </p:nvPicPr>
        <p:blipFill>
          <a:blip r:embed="rId2"/>
          <a:stretch>
            <a:fillRect/>
          </a:stretch>
        </p:blipFill>
        <p:spPr>
          <a:xfrm>
            <a:off x="6618281" y="1382721"/>
            <a:ext cx="2068519" cy="1989130"/>
          </a:xfrm>
          <a:prstGeom prst="rect">
            <a:avLst/>
          </a:prstGeom>
        </p:spPr>
      </p:pic>
    </p:spTree>
    <p:extLst>
      <p:ext uri="{BB962C8B-B14F-4D97-AF65-F5344CB8AC3E}">
        <p14:creationId xmlns:p14="http://schemas.microsoft.com/office/powerpoint/2010/main" val="219521321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719A8-C6A1-47F6-881B-352F01FC3298}"/>
              </a:ext>
            </a:extLst>
          </p:cNvPr>
          <p:cNvSpPr>
            <a:spLocks noGrp="1"/>
          </p:cNvSpPr>
          <p:nvPr>
            <p:ph type="title"/>
          </p:nvPr>
        </p:nvSpPr>
        <p:spPr/>
        <p:txBody>
          <a:bodyPr/>
          <a:lstStyle/>
          <a:p>
            <a:r>
              <a:rPr lang="en-US" dirty="0"/>
              <a:t>Synchrotron Radiation</a:t>
            </a:r>
          </a:p>
        </p:txBody>
      </p:sp>
      <p:sp>
        <p:nvSpPr>
          <p:cNvPr id="3" name="Content Placeholder 2">
            <a:extLst>
              <a:ext uri="{FF2B5EF4-FFF2-40B4-BE49-F238E27FC236}">
                <a16:creationId xmlns:a16="http://schemas.microsoft.com/office/drawing/2014/main" id="{57149DBA-D452-43F0-BBD0-C09779EA206A}"/>
              </a:ext>
            </a:extLst>
          </p:cNvPr>
          <p:cNvSpPr>
            <a:spLocks noGrp="1"/>
          </p:cNvSpPr>
          <p:nvPr>
            <p:ph idx="1"/>
          </p:nvPr>
        </p:nvSpPr>
        <p:spPr>
          <a:xfrm>
            <a:off x="395287" y="1004888"/>
            <a:ext cx="7853363" cy="5029200"/>
          </a:xfrm>
        </p:spPr>
        <p:txBody>
          <a:bodyPr/>
          <a:lstStyle/>
          <a:p>
            <a:r>
              <a:rPr lang="en-US" dirty="0"/>
              <a:t>Charged particles in a circular orbit radiate</a:t>
            </a:r>
            <a:br>
              <a:rPr lang="en-US" dirty="0"/>
            </a:br>
            <a:endParaRPr lang="en-US" dirty="0"/>
          </a:p>
          <a:p>
            <a:r>
              <a:rPr lang="en-US" dirty="0"/>
              <a:t>Electrons radiate way more than protons</a:t>
            </a:r>
          </a:p>
          <a:p>
            <a:pPr lvl="1"/>
            <a:r>
              <a:rPr lang="en-US" dirty="0"/>
              <a:t>At LEP, these are very hard x-rays</a:t>
            </a:r>
          </a:p>
          <a:p>
            <a:pPr lvl="1"/>
            <a:r>
              <a:rPr lang="en-US" dirty="0"/>
              <a:t>At LHC (same tunnel), it’s in the near UV</a:t>
            </a:r>
          </a:p>
          <a:p>
            <a:pPr lvl="1"/>
            <a:r>
              <a:rPr lang="en-US" dirty="0"/>
              <a:t>At LEP continual acceleration is necessary to replenish the energy lost to synchrotron radiation</a:t>
            </a:r>
            <a:br>
              <a:rPr lang="en-US" dirty="0"/>
            </a:br>
            <a:endParaRPr lang="en-US" dirty="0"/>
          </a:p>
          <a:p>
            <a:r>
              <a:rPr lang="en-US" dirty="0"/>
              <a:t>A little more energy and you get a lot more radiation</a:t>
            </a:r>
          </a:p>
          <a:p>
            <a:pPr lvl="1"/>
            <a:r>
              <a:rPr lang="en-US" dirty="0"/>
              <a:t>LEP lost 3 GeV per turn (vs. 7 keV for LHC)</a:t>
            </a:r>
            <a:br>
              <a:rPr lang="en-US" dirty="0"/>
            </a:br>
            <a:endParaRPr lang="en-US" dirty="0"/>
          </a:p>
          <a:p>
            <a:r>
              <a:rPr lang="en-US" dirty="0"/>
              <a:t>Going to a bigger tunnel doesn’t really help</a:t>
            </a:r>
            <a:br>
              <a:rPr lang="en-US" dirty="0"/>
            </a:br>
            <a:endParaRPr lang="en-US" dirty="0"/>
          </a:p>
          <a:p>
            <a:r>
              <a:rPr lang="en-US" dirty="0"/>
              <a:t>Electricity is expensive, so less beam helps – but then we lose in luminosity</a:t>
            </a:r>
            <a:br>
              <a:rPr lang="en-US" dirty="0"/>
            </a:br>
            <a:endParaRPr lang="en-US" dirty="0"/>
          </a:p>
          <a:p>
            <a:r>
              <a:rPr lang="en-US" dirty="0"/>
              <a:t>This is why LHC has 70x the energy of LEP</a:t>
            </a:r>
          </a:p>
        </p:txBody>
      </p:sp>
      <p:sp>
        <p:nvSpPr>
          <p:cNvPr id="4" name="Slide Number Placeholder 3">
            <a:extLst>
              <a:ext uri="{FF2B5EF4-FFF2-40B4-BE49-F238E27FC236}">
                <a16:creationId xmlns:a16="http://schemas.microsoft.com/office/drawing/2014/main" id="{F454FD25-12D7-4BB1-B46C-80D47D31D811}"/>
              </a:ext>
            </a:extLst>
          </p:cNvPr>
          <p:cNvSpPr>
            <a:spLocks noGrp="1"/>
          </p:cNvSpPr>
          <p:nvPr>
            <p:ph type="sldNum" sz="quarter" idx="12"/>
          </p:nvPr>
        </p:nvSpPr>
        <p:spPr/>
        <p:txBody>
          <a:bodyPr/>
          <a:lstStyle/>
          <a:p>
            <a:pPr>
              <a:defRPr/>
            </a:pPr>
            <a:fld id="{EB375A14-3331-4DB5-A35A-2D0EB87AA5A3}" type="slidenum">
              <a:rPr lang="en-US" altLang="en-US" smtClean="0"/>
              <a:pPr>
                <a:defRPr/>
              </a:pPr>
              <a:t>164</a:t>
            </a:fld>
            <a:endParaRPr lang="en-US" alt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EB7E97F-76CE-4E42-932A-54A0EB3FAA0B}"/>
                  </a:ext>
                </a:extLst>
              </p:cNvPr>
              <p:cNvSpPr txBox="1"/>
              <p:nvPr/>
            </p:nvSpPr>
            <p:spPr>
              <a:xfrm>
                <a:off x="5838824" y="609601"/>
                <a:ext cx="2638426" cy="123264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𝑃</m:t>
                      </m:r>
                      <m:r>
                        <a:rPr lang="en-US" sz="4000" b="0" i="1" smtClean="0">
                          <a:latin typeface="Cambria Math" panose="02040503050406030204" pitchFamily="18" charset="0"/>
                          <a:ea typeface="Cambria Math" panose="02040503050406030204" pitchFamily="18" charset="0"/>
                        </a:rPr>
                        <m:t>~</m:t>
                      </m:r>
                      <m:f>
                        <m:fPr>
                          <m:ctrlPr>
                            <a:rPr lang="en-US" sz="4000" b="0" i="1" smtClean="0">
                              <a:latin typeface="Cambria Math" panose="02040503050406030204" pitchFamily="18" charset="0"/>
                            </a:rPr>
                          </m:ctrlPr>
                        </m:fPr>
                        <m:num>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𝐸</m:t>
                              </m:r>
                            </m:e>
                            <m:sup>
                              <m:r>
                                <a:rPr lang="en-US" sz="4000" b="0" i="1" smtClean="0">
                                  <a:latin typeface="Cambria Math" panose="02040503050406030204" pitchFamily="18" charset="0"/>
                                </a:rPr>
                                <m:t>4</m:t>
                              </m:r>
                            </m:sup>
                          </m:sSup>
                        </m:num>
                        <m:den>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𝑚</m:t>
                              </m:r>
                            </m:e>
                            <m:sup>
                              <m:r>
                                <a:rPr lang="en-US" sz="4000" b="0" i="1" smtClean="0">
                                  <a:latin typeface="Cambria Math" panose="02040503050406030204" pitchFamily="18" charset="0"/>
                                </a:rPr>
                                <m:t>4</m:t>
                              </m:r>
                            </m:sup>
                          </m:sSup>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𝑟</m:t>
                              </m:r>
                            </m:e>
                            <m:sup>
                              <m:r>
                                <a:rPr lang="en-US" sz="4000" b="0" i="1" smtClean="0">
                                  <a:latin typeface="Cambria Math" panose="02040503050406030204" pitchFamily="18" charset="0"/>
                                </a:rPr>
                                <m:t>2</m:t>
                              </m:r>
                            </m:sup>
                          </m:sSup>
                        </m:den>
                      </m:f>
                    </m:oMath>
                  </m:oMathPara>
                </a14:m>
                <a:endParaRPr lang="en-US" sz="4000" dirty="0"/>
              </a:p>
            </p:txBody>
          </p:sp>
        </mc:Choice>
        <mc:Fallback xmlns="">
          <p:sp>
            <p:nvSpPr>
              <p:cNvPr id="9" name="TextBox 8">
                <a:extLst>
                  <a:ext uri="{FF2B5EF4-FFF2-40B4-BE49-F238E27FC236}">
                    <a16:creationId xmlns:a16="http://schemas.microsoft.com/office/drawing/2014/main" id="{1EB7E97F-76CE-4E42-932A-54A0EB3FAA0B}"/>
                  </a:ext>
                </a:extLst>
              </p:cNvPr>
              <p:cNvSpPr txBox="1">
                <a:spLocks noRot="1" noChangeAspect="1" noMove="1" noResize="1" noEditPoints="1" noAdjustHandles="1" noChangeArrowheads="1" noChangeShapeType="1" noTextEdit="1"/>
              </p:cNvSpPr>
              <p:nvPr/>
            </p:nvSpPr>
            <p:spPr>
              <a:xfrm>
                <a:off x="5838824" y="609601"/>
                <a:ext cx="2638426" cy="1232645"/>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6590648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B7889-4B9D-48C3-8D17-19CF8226C4F2}"/>
              </a:ext>
            </a:extLst>
          </p:cNvPr>
          <p:cNvSpPr>
            <a:spLocks noGrp="1"/>
          </p:cNvSpPr>
          <p:nvPr>
            <p:ph type="title"/>
          </p:nvPr>
        </p:nvSpPr>
        <p:spPr/>
        <p:txBody>
          <a:bodyPr/>
          <a:lstStyle/>
          <a:p>
            <a:r>
              <a:rPr lang="en-US" dirty="0"/>
              <a:t>LEP, Neutrinos and Non-Neutrinos</a:t>
            </a:r>
          </a:p>
        </p:txBody>
      </p:sp>
      <p:sp>
        <p:nvSpPr>
          <p:cNvPr id="3" name="Content Placeholder 2">
            <a:extLst>
              <a:ext uri="{FF2B5EF4-FFF2-40B4-BE49-F238E27FC236}">
                <a16:creationId xmlns:a16="http://schemas.microsoft.com/office/drawing/2014/main" id="{CEC87C15-3400-4289-B406-2DA4B0AA82C4}"/>
              </a:ext>
            </a:extLst>
          </p:cNvPr>
          <p:cNvSpPr>
            <a:spLocks noGrp="1"/>
          </p:cNvSpPr>
          <p:nvPr>
            <p:ph idx="1"/>
          </p:nvPr>
        </p:nvSpPr>
        <p:spPr>
          <a:xfrm>
            <a:off x="457200" y="3905250"/>
            <a:ext cx="8229600" cy="2220913"/>
          </a:xfrm>
        </p:spPr>
        <p:txBody>
          <a:bodyPr/>
          <a:lstStyle/>
          <a:p>
            <a:r>
              <a:rPr lang="en-US" dirty="0"/>
              <a:t>By scanning the energy, we could (and did) map out the width of the Z boson</a:t>
            </a:r>
            <a:br>
              <a:rPr lang="en-US" dirty="0"/>
            </a:br>
            <a:endParaRPr lang="en-US" dirty="0"/>
          </a:p>
          <a:p>
            <a:r>
              <a:rPr lang="en-US" dirty="0"/>
              <a:t>By looking at the events, one can map out each partial width of the Z</a:t>
            </a:r>
            <a:br>
              <a:rPr lang="en-US" dirty="0"/>
            </a:br>
            <a:endParaRPr lang="en-US" dirty="0"/>
          </a:p>
          <a:p>
            <a:r>
              <a:rPr lang="en-US" dirty="0"/>
              <a:t>What’s left over – the invisible width – could be neutrinos.  If so, how many generations are there?</a:t>
            </a:r>
          </a:p>
          <a:p>
            <a:pPr lvl="1"/>
            <a:r>
              <a:rPr lang="en-US" sz="1800" dirty="0"/>
              <a:t>N = 2.984  ± 0.008</a:t>
            </a:r>
          </a:p>
        </p:txBody>
      </p:sp>
      <p:sp>
        <p:nvSpPr>
          <p:cNvPr id="4" name="Slide Number Placeholder 3">
            <a:extLst>
              <a:ext uri="{FF2B5EF4-FFF2-40B4-BE49-F238E27FC236}">
                <a16:creationId xmlns:a16="http://schemas.microsoft.com/office/drawing/2014/main" id="{D92F93EE-31D9-4B3E-BD21-4FD51A9AEEBE}"/>
              </a:ext>
            </a:extLst>
          </p:cNvPr>
          <p:cNvSpPr>
            <a:spLocks noGrp="1"/>
          </p:cNvSpPr>
          <p:nvPr>
            <p:ph type="sldNum" sz="quarter" idx="12"/>
          </p:nvPr>
        </p:nvSpPr>
        <p:spPr/>
        <p:txBody>
          <a:bodyPr/>
          <a:lstStyle/>
          <a:p>
            <a:pPr>
              <a:defRPr/>
            </a:pPr>
            <a:fld id="{EB375A14-3331-4DB5-A35A-2D0EB87AA5A3}" type="slidenum">
              <a:rPr lang="en-US" altLang="en-US" smtClean="0"/>
              <a:pPr>
                <a:defRPr/>
              </a:pPr>
              <a:t>165</a:t>
            </a:fld>
            <a:endParaRPr lang="en-US" altLang="en-US"/>
          </a:p>
        </p:txBody>
      </p:sp>
      <p:pic>
        <p:nvPicPr>
          <p:cNvPr id="5" name="Picture 4">
            <a:extLst>
              <a:ext uri="{FF2B5EF4-FFF2-40B4-BE49-F238E27FC236}">
                <a16:creationId xmlns:a16="http://schemas.microsoft.com/office/drawing/2014/main" id="{C5C9AB59-64B8-4E69-99B1-BB1184265F65}"/>
              </a:ext>
            </a:extLst>
          </p:cNvPr>
          <p:cNvPicPr>
            <a:picLocks noChangeAspect="1"/>
          </p:cNvPicPr>
          <p:nvPr/>
        </p:nvPicPr>
        <p:blipFill>
          <a:blip r:embed="rId2"/>
          <a:stretch>
            <a:fillRect/>
          </a:stretch>
        </p:blipFill>
        <p:spPr>
          <a:xfrm>
            <a:off x="2495550" y="810101"/>
            <a:ext cx="2957513" cy="2918937"/>
          </a:xfrm>
          <a:prstGeom prst="rect">
            <a:avLst/>
          </a:prstGeom>
        </p:spPr>
      </p:pic>
    </p:spTree>
    <p:extLst>
      <p:ext uri="{BB962C8B-B14F-4D97-AF65-F5344CB8AC3E}">
        <p14:creationId xmlns:p14="http://schemas.microsoft.com/office/powerpoint/2010/main" val="193429147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794000" y="844550"/>
            <a:ext cx="6350000" cy="1520825"/>
          </a:xfrm>
        </p:spPr>
        <p:txBody>
          <a:bodyPr/>
          <a:lstStyle/>
          <a:p>
            <a:pPr algn="ctr" eaLnBrk="1" hangingPunct="1"/>
            <a:br>
              <a:rPr lang="en-US" altLang="en-US" dirty="0"/>
            </a:br>
            <a:r>
              <a:rPr lang="en-US" altLang="en-US" dirty="0"/>
              <a:t>Colliders Four</a:t>
            </a:r>
          </a:p>
        </p:txBody>
      </p:sp>
      <p:sp>
        <p:nvSpPr>
          <p:cNvPr id="5123" name="Rectangle 3"/>
          <p:cNvSpPr>
            <a:spLocks noGrp="1" noChangeArrowheads="1"/>
          </p:cNvSpPr>
          <p:nvPr>
            <p:ph type="subTitle" idx="1"/>
          </p:nvPr>
        </p:nvSpPr>
        <p:spPr>
          <a:xfrm>
            <a:off x="4713288" y="2882900"/>
            <a:ext cx="3705225" cy="1106488"/>
          </a:xfrm>
        </p:spPr>
        <p:txBody>
          <a:bodyPr/>
          <a:lstStyle/>
          <a:p>
            <a:pPr eaLnBrk="1" hangingPunct="1">
              <a:lnSpc>
                <a:spcPct val="80000"/>
              </a:lnSpc>
            </a:pPr>
            <a:r>
              <a:rPr lang="en-US" altLang="en-US" sz="2400"/>
              <a:t>Tom LeCompte</a:t>
            </a:r>
            <a:br>
              <a:rPr lang="en-US" altLang="en-US" sz="2400"/>
            </a:br>
            <a:endParaRPr lang="en-US" altLang="en-US" sz="2400"/>
          </a:p>
          <a:p>
            <a:pPr eaLnBrk="1" hangingPunct="1">
              <a:lnSpc>
                <a:spcPct val="80000"/>
              </a:lnSpc>
            </a:pPr>
            <a:r>
              <a:rPr lang="en-US" altLang="en-US" sz="2000" i="1"/>
              <a:t>High Energy Physics Division</a:t>
            </a:r>
            <a:br>
              <a:rPr lang="en-US" altLang="en-US" sz="2000" i="1"/>
            </a:br>
            <a:r>
              <a:rPr lang="en-US" altLang="en-US" sz="2000" i="1"/>
              <a:t>Argonne National Laboratory</a:t>
            </a:r>
            <a:br>
              <a:rPr lang="en-US" altLang="en-US" sz="2400" i="1"/>
            </a:br>
            <a:endParaRPr lang="en-US" altLang="en-US" sz="2400"/>
          </a:p>
        </p:txBody>
      </p:sp>
      <p:pic>
        <p:nvPicPr>
          <p:cNvPr id="2" name="Picture 1">
            <a:extLst>
              <a:ext uri="{FF2B5EF4-FFF2-40B4-BE49-F238E27FC236}">
                <a16:creationId xmlns:a16="http://schemas.microsoft.com/office/drawing/2014/main" id="{AA55CE22-FCE8-4473-BEFB-B2C17DC7B4F0}"/>
              </a:ext>
            </a:extLst>
          </p:cNvPr>
          <p:cNvPicPr>
            <a:picLocks noChangeAspect="1"/>
          </p:cNvPicPr>
          <p:nvPr/>
        </p:nvPicPr>
        <p:blipFill>
          <a:blip r:embed="rId2"/>
          <a:stretch>
            <a:fillRect/>
          </a:stretch>
        </p:blipFill>
        <p:spPr>
          <a:xfrm>
            <a:off x="842962" y="1635125"/>
            <a:ext cx="3490937" cy="2857501"/>
          </a:xfrm>
          <a:prstGeom prst="rect">
            <a:avLst/>
          </a:prstGeom>
        </p:spPr>
      </p:pic>
    </p:spTree>
    <p:extLst>
      <p:ext uri="{BB962C8B-B14F-4D97-AF65-F5344CB8AC3E}">
        <p14:creationId xmlns:p14="http://schemas.microsoft.com/office/powerpoint/2010/main" val="338337291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719A8-C6A1-47F6-881B-352F01FC3298}"/>
              </a:ext>
            </a:extLst>
          </p:cNvPr>
          <p:cNvSpPr>
            <a:spLocks noGrp="1"/>
          </p:cNvSpPr>
          <p:nvPr>
            <p:ph type="title"/>
          </p:nvPr>
        </p:nvSpPr>
        <p:spPr/>
        <p:txBody>
          <a:bodyPr/>
          <a:lstStyle/>
          <a:p>
            <a:r>
              <a:rPr lang="en-US" dirty="0"/>
              <a:t>Synchrotron Radiation</a:t>
            </a:r>
          </a:p>
        </p:txBody>
      </p:sp>
      <p:sp>
        <p:nvSpPr>
          <p:cNvPr id="3" name="Content Placeholder 2">
            <a:extLst>
              <a:ext uri="{FF2B5EF4-FFF2-40B4-BE49-F238E27FC236}">
                <a16:creationId xmlns:a16="http://schemas.microsoft.com/office/drawing/2014/main" id="{57149DBA-D452-43F0-BBD0-C09779EA206A}"/>
              </a:ext>
            </a:extLst>
          </p:cNvPr>
          <p:cNvSpPr>
            <a:spLocks noGrp="1"/>
          </p:cNvSpPr>
          <p:nvPr>
            <p:ph idx="1"/>
          </p:nvPr>
        </p:nvSpPr>
        <p:spPr>
          <a:xfrm>
            <a:off x="395287" y="1004888"/>
            <a:ext cx="7853363" cy="5029200"/>
          </a:xfrm>
        </p:spPr>
        <p:txBody>
          <a:bodyPr/>
          <a:lstStyle/>
          <a:p>
            <a:r>
              <a:rPr lang="en-US" dirty="0"/>
              <a:t>Charged particles in a circular orbit radiate</a:t>
            </a:r>
            <a:br>
              <a:rPr lang="en-US" dirty="0"/>
            </a:br>
            <a:endParaRPr lang="en-US" dirty="0"/>
          </a:p>
          <a:p>
            <a:r>
              <a:rPr lang="en-US" dirty="0"/>
              <a:t>Electrons radiate way more than protons</a:t>
            </a:r>
          </a:p>
          <a:p>
            <a:pPr lvl="1"/>
            <a:r>
              <a:rPr lang="en-US" dirty="0"/>
              <a:t>At LEP, these are very hard x-rays</a:t>
            </a:r>
          </a:p>
          <a:p>
            <a:pPr lvl="1"/>
            <a:r>
              <a:rPr lang="en-US" dirty="0"/>
              <a:t>At LHC (same tunnel), it’s in the near UV</a:t>
            </a:r>
          </a:p>
          <a:p>
            <a:pPr lvl="1"/>
            <a:r>
              <a:rPr lang="en-US" dirty="0"/>
              <a:t>At LEP continual acceleration is necessary to replenish the energy lost to synchrotron radiation</a:t>
            </a:r>
            <a:br>
              <a:rPr lang="en-US" dirty="0"/>
            </a:br>
            <a:endParaRPr lang="en-US" dirty="0"/>
          </a:p>
          <a:p>
            <a:r>
              <a:rPr lang="en-US" dirty="0"/>
              <a:t>A little more energy and you get a lot more radiation</a:t>
            </a:r>
          </a:p>
          <a:p>
            <a:pPr lvl="1"/>
            <a:r>
              <a:rPr lang="en-US" dirty="0"/>
              <a:t>LEP lost 3 GeV per turn (vs. 7 keV for LHC)</a:t>
            </a:r>
            <a:br>
              <a:rPr lang="en-US" dirty="0"/>
            </a:br>
            <a:endParaRPr lang="en-US" dirty="0"/>
          </a:p>
          <a:p>
            <a:r>
              <a:rPr lang="en-US" dirty="0"/>
              <a:t>Going to a bigger tunnel doesn’t really help</a:t>
            </a:r>
            <a:br>
              <a:rPr lang="en-US" dirty="0"/>
            </a:br>
            <a:endParaRPr lang="en-US" dirty="0"/>
          </a:p>
          <a:p>
            <a:r>
              <a:rPr lang="en-US" dirty="0"/>
              <a:t>Electricity is expensive, so less beam helps – but then we lose in luminosity</a:t>
            </a:r>
            <a:br>
              <a:rPr lang="en-US" dirty="0"/>
            </a:br>
            <a:endParaRPr lang="en-US" dirty="0"/>
          </a:p>
          <a:p>
            <a:r>
              <a:rPr lang="en-US" dirty="0"/>
              <a:t>This is why LHC has 70x the energy of LEP</a:t>
            </a:r>
          </a:p>
        </p:txBody>
      </p:sp>
      <p:sp>
        <p:nvSpPr>
          <p:cNvPr id="4" name="Slide Number Placeholder 3">
            <a:extLst>
              <a:ext uri="{FF2B5EF4-FFF2-40B4-BE49-F238E27FC236}">
                <a16:creationId xmlns:a16="http://schemas.microsoft.com/office/drawing/2014/main" id="{F454FD25-12D7-4BB1-B46C-80D47D31D811}"/>
              </a:ext>
            </a:extLst>
          </p:cNvPr>
          <p:cNvSpPr>
            <a:spLocks noGrp="1"/>
          </p:cNvSpPr>
          <p:nvPr>
            <p:ph type="sldNum" sz="quarter" idx="12"/>
          </p:nvPr>
        </p:nvSpPr>
        <p:spPr/>
        <p:txBody>
          <a:bodyPr/>
          <a:lstStyle/>
          <a:p>
            <a:pPr>
              <a:defRPr/>
            </a:pPr>
            <a:fld id="{EB375A14-3331-4DB5-A35A-2D0EB87AA5A3}" type="slidenum">
              <a:rPr lang="en-US" altLang="en-US" smtClean="0"/>
              <a:pPr>
                <a:defRPr/>
              </a:pPr>
              <a:t>167</a:t>
            </a:fld>
            <a:endParaRPr lang="en-US" alt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EB7E97F-76CE-4E42-932A-54A0EB3FAA0B}"/>
                  </a:ext>
                </a:extLst>
              </p:cNvPr>
              <p:cNvSpPr txBox="1"/>
              <p:nvPr/>
            </p:nvSpPr>
            <p:spPr>
              <a:xfrm>
                <a:off x="5838824" y="609601"/>
                <a:ext cx="2638426" cy="123264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𝑃</m:t>
                      </m:r>
                      <m:r>
                        <a:rPr lang="en-US" sz="4000" b="0" i="1" smtClean="0">
                          <a:latin typeface="Cambria Math" panose="02040503050406030204" pitchFamily="18" charset="0"/>
                          <a:ea typeface="Cambria Math" panose="02040503050406030204" pitchFamily="18" charset="0"/>
                        </a:rPr>
                        <m:t>~</m:t>
                      </m:r>
                      <m:f>
                        <m:fPr>
                          <m:ctrlPr>
                            <a:rPr lang="en-US" sz="4000" b="0" i="1" smtClean="0">
                              <a:latin typeface="Cambria Math" panose="02040503050406030204" pitchFamily="18" charset="0"/>
                            </a:rPr>
                          </m:ctrlPr>
                        </m:fPr>
                        <m:num>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𝐸</m:t>
                              </m:r>
                            </m:e>
                            <m:sup>
                              <m:r>
                                <a:rPr lang="en-US" sz="4000" b="0" i="1" smtClean="0">
                                  <a:latin typeface="Cambria Math" panose="02040503050406030204" pitchFamily="18" charset="0"/>
                                </a:rPr>
                                <m:t>4</m:t>
                              </m:r>
                            </m:sup>
                          </m:sSup>
                        </m:num>
                        <m:den>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𝑚</m:t>
                              </m:r>
                            </m:e>
                            <m:sup>
                              <m:r>
                                <a:rPr lang="en-US" sz="4000" b="0" i="1" smtClean="0">
                                  <a:latin typeface="Cambria Math" panose="02040503050406030204" pitchFamily="18" charset="0"/>
                                </a:rPr>
                                <m:t>4</m:t>
                              </m:r>
                            </m:sup>
                          </m:sSup>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𝑟</m:t>
                              </m:r>
                            </m:e>
                            <m:sup>
                              <m:r>
                                <a:rPr lang="en-US" sz="4000" b="0" i="1" smtClean="0">
                                  <a:latin typeface="Cambria Math" panose="02040503050406030204" pitchFamily="18" charset="0"/>
                                </a:rPr>
                                <m:t>2</m:t>
                              </m:r>
                            </m:sup>
                          </m:sSup>
                        </m:den>
                      </m:f>
                    </m:oMath>
                  </m:oMathPara>
                </a14:m>
                <a:endParaRPr lang="en-US" sz="4000" dirty="0"/>
              </a:p>
            </p:txBody>
          </p:sp>
        </mc:Choice>
        <mc:Fallback xmlns="">
          <p:sp>
            <p:nvSpPr>
              <p:cNvPr id="9" name="TextBox 8">
                <a:extLst>
                  <a:ext uri="{FF2B5EF4-FFF2-40B4-BE49-F238E27FC236}">
                    <a16:creationId xmlns:a16="http://schemas.microsoft.com/office/drawing/2014/main" id="{1EB7E97F-76CE-4E42-932A-54A0EB3FAA0B}"/>
                  </a:ext>
                </a:extLst>
              </p:cNvPr>
              <p:cNvSpPr txBox="1">
                <a:spLocks noRot="1" noChangeAspect="1" noMove="1" noResize="1" noEditPoints="1" noAdjustHandles="1" noChangeArrowheads="1" noChangeShapeType="1" noTextEdit="1"/>
              </p:cNvSpPr>
              <p:nvPr/>
            </p:nvSpPr>
            <p:spPr>
              <a:xfrm>
                <a:off x="5838824" y="609601"/>
                <a:ext cx="2638426" cy="1232645"/>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9852512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5AA2B-BEC5-4C2A-B195-F33AE4542E86}"/>
              </a:ext>
            </a:extLst>
          </p:cNvPr>
          <p:cNvSpPr>
            <a:spLocks noGrp="1"/>
          </p:cNvSpPr>
          <p:nvPr>
            <p:ph type="title"/>
          </p:nvPr>
        </p:nvSpPr>
        <p:spPr/>
        <p:txBody>
          <a:bodyPr/>
          <a:lstStyle/>
          <a:p>
            <a:r>
              <a:rPr lang="en-US" dirty="0"/>
              <a:t>A Great Place for </a:t>
            </a:r>
            <a:r>
              <a:rPr lang="en-US" dirty="0" err="1"/>
              <a:t>e+e</a:t>
            </a:r>
            <a:r>
              <a:rPr lang="en-US" dirty="0"/>
              <a:t>-: B Factories</a:t>
            </a:r>
          </a:p>
        </p:txBody>
      </p:sp>
      <p:sp>
        <p:nvSpPr>
          <p:cNvPr id="4" name="Slide Number Placeholder 3">
            <a:extLst>
              <a:ext uri="{FF2B5EF4-FFF2-40B4-BE49-F238E27FC236}">
                <a16:creationId xmlns:a16="http://schemas.microsoft.com/office/drawing/2014/main" id="{97837704-E76F-43C4-A1EC-5B9292322ABB}"/>
              </a:ext>
            </a:extLst>
          </p:cNvPr>
          <p:cNvSpPr>
            <a:spLocks noGrp="1"/>
          </p:cNvSpPr>
          <p:nvPr>
            <p:ph type="sldNum" sz="quarter" idx="12"/>
          </p:nvPr>
        </p:nvSpPr>
        <p:spPr/>
        <p:txBody>
          <a:bodyPr/>
          <a:lstStyle/>
          <a:p>
            <a:pPr>
              <a:defRPr/>
            </a:pPr>
            <a:fld id="{EB375A14-3331-4DB5-A35A-2D0EB87AA5A3}" type="slidenum">
              <a:rPr lang="en-US" altLang="en-US" smtClean="0"/>
              <a:pPr>
                <a:defRPr/>
              </a:pPr>
              <a:t>168</a:t>
            </a:fld>
            <a:endParaRPr lang="en-US" altLang="en-US"/>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0E587C71-DD10-445A-867A-E0B0766E7254}"/>
                  </a:ext>
                </a:extLst>
              </p:cNvPr>
              <p:cNvSpPr/>
              <p:nvPr/>
            </p:nvSpPr>
            <p:spPr>
              <a:xfrm>
                <a:off x="2644402" y="1095376"/>
                <a:ext cx="3931396" cy="6485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i="1">
                              <a:latin typeface="Cambria Math" panose="02040503050406030204" pitchFamily="18" charset="0"/>
                            </a:rPr>
                            <m:t>𝑒</m:t>
                          </m:r>
                        </m:e>
                        <m:sup>
                          <m:r>
                            <a:rPr lang="en-US" sz="2800" i="1">
                              <a:latin typeface="Cambria Math" panose="02040503050406030204" pitchFamily="18" charset="0"/>
                            </a:rPr>
                            <m:t>+</m:t>
                          </m:r>
                        </m:sup>
                      </m:sSup>
                      <m:r>
                        <a:rPr lang="en-US" sz="2800" i="1">
                          <a:latin typeface="Cambria Math" panose="02040503050406030204" pitchFamily="18" charset="0"/>
                        </a:rPr>
                        <m:t>+</m:t>
                      </m:r>
                      <m:sSup>
                        <m:sSupPr>
                          <m:ctrlPr>
                            <a:rPr lang="en-US" sz="2800" i="1">
                              <a:latin typeface="Cambria Math" panose="02040503050406030204" pitchFamily="18" charset="0"/>
                            </a:rPr>
                          </m:ctrlPr>
                        </m:sSupPr>
                        <m:e>
                          <m:r>
                            <a:rPr lang="en-US" sz="2800" i="1">
                              <a:latin typeface="Cambria Math" panose="02040503050406030204" pitchFamily="18" charset="0"/>
                            </a:rPr>
                            <m:t>𝑒</m:t>
                          </m:r>
                        </m:e>
                        <m:sup>
                          <m:r>
                            <a:rPr lang="en-US" sz="2800" i="1">
                              <a:latin typeface="Cambria Math" panose="02040503050406030204" pitchFamily="18" charset="0"/>
                            </a:rPr>
                            <m:t>−</m:t>
                          </m:r>
                        </m:sup>
                      </m:sSup>
                      <m:groupChr>
                        <m:groupChrPr>
                          <m:chr m:val="→"/>
                          <m:pos m:val="top"/>
                          <m:ctrlPr>
                            <a:rPr lang="en-US" sz="2800" i="1">
                              <a:latin typeface="Cambria Math" panose="02040503050406030204" pitchFamily="18" charset="0"/>
                            </a:rPr>
                          </m:ctrlPr>
                        </m:groupChrPr>
                        <m:e>
                          <m:r>
                            <m:rPr>
                              <m:brk m:alnAt="1"/>
                            </m:rPr>
                            <a:rPr lang="en-US" sz="2800" b="0" i="1" smtClean="0">
                              <a:latin typeface="Cambria Math" panose="02040503050406030204" pitchFamily="18" charset="0"/>
                            </a:rPr>
                            <m:t> </m:t>
                          </m:r>
                        </m:e>
                      </m:groupChr>
                      <m:r>
                        <m:rPr>
                          <m:sty m:val="p"/>
                        </m:rPr>
                        <a:rPr lang="el-GR" sz="2800" i="1">
                          <a:latin typeface="Cambria Math" panose="02040503050406030204" pitchFamily="18" charset="0"/>
                          <a:ea typeface="Cambria Math" panose="02040503050406030204" pitchFamily="18" charset="0"/>
                        </a:rPr>
                        <m:t>Υ</m:t>
                      </m:r>
                      <m:d>
                        <m:dPr>
                          <m:ctrlPr>
                            <a:rPr lang="en-US" sz="2800" i="1">
                              <a:latin typeface="Cambria Math" panose="02040503050406030204" pitchFamily="18" charset="0"/>
                              <a:ea typeface="Cambria Math" panose="02040503050406030204" pitchFamily="18" charset="0"/>
                            </a:rPr>
                          </m:ctrlPr>
                        </m:dPr>
                        <m:e>
                          <m:r>
                            <a:rPr lang="en-US" sz="2800" i="1">
                              <a:latin typeface="Cambria Math" panose="02040503050406030204" pitchFamily="18" charset="0"/>
                              <a:ea typeface="Cambria Math" panose="02040503050406030204" pitchFamily="18" charset="0"/>
                            </a:rPr>
                            <m:t>4</m:t>
                          </m:r>
                          <m:r>
                            <a:rPr lang="en-US" sz="2800" i="1">
                              <a:latin typeface="Cambria Math" panose="02040503050406030204" pitchFamily="18" charset="0"/>
                              <a:ea typeface="Cambria Math" panose="02040503050406030204" pitchFamily="18" charset="0"/>
                            </a:rPr>
                            <m:t>𝑆</m:t>
                          </m:r>
                        </m:e>
                      </m:d>
                      <m:groupChr>
                        <m:groupChrPr>
                          <m:chr m:val="→"/>
                          <m:pos m:val="top"/>
                          <m:ctrlPr>
                            <a:rPr lang="en-US" sz="2800" i="1">
                              <a:latin typeface="Cambria Math" panose="02040503050406030204" pitchFamily="18" charset="0"/>
                              <a:ea typeface="Cambria Math" panose="02040503050406030204" pitchFamily="18" charset="0"/>
                            </a:rPr>
                          </m:ctrlPr>
                        </m:groupChrPr>
                        <m:e>
                          <m:r>
                            <m:rPr>
                              <m:brk m:alnAt="1"/>
                            </m:rPr>
                            <a:rPr lang="en-US" sz="2800" b="0" i="1" smtClean="0">
                              <a:latin typeface="Cambria Math" panose="02040503050406030204" pitchFamily="18" charset="0"/>
                              <a:ea typeface="Cambria Math" panose="02040503050406030204" pitchFamily="18" charset="0"/>
                            </a:rPr>
                            <m:t> </m:t>
                          </m:r>
                        </m:e>
                      </m:groupChr>
                      <m:r>
                        <a:rPr lang="en-US" sz="2800" i="1">
                          <a:latin typeface="Cambria Math" panose="02040503050406030204" pitchFamily="18" charset="0"/>
                          <a:ea typeface="Cambria Math" panose="02040503050406030204" pitchFamily="18" charset="0"/>
                        </a:rPr>
                        <m:t>𝐵</m:t>
                      </m:r>
                      <m:r>
                        <a:rPr lang="en-US" sz="2800" i="1">
                          <a:latin typeface="Cambria Math" panose="02040503050406030204" pitchFamily="18" charset="0"/>
                          <a:ea typeface="Cambria Math" panose="02040503050406030204" pitchFamily="18" charset="0"/>
                        </a:rPr>
                        <m:t>+</m:t>
                      </m:r>
                      <m:acc>
                        <m:accPr>
                          <m:chr m:val="̅"/>
                          <m:ctrlPr>
                            <a:rPr lang="en-US" sz="2800" i="1">
                              <a:latin typeface="Cambria Math" panose="02040503050406030204" pitchFamily="18" charset="0"/>
                              <a:ea typeface="Cambria Math" panose="02040503050406030204" pitchFamily="18" charset="0"/>
                            </a:rPr>
                          </m:ctrlPr>
                        </m:accPr>
                        <m:e>
                          <m:r>
                            <a:rPr lang="en-US" sz="2800" i="1">
                              <a:latin typeface="Cambria Math" panose="02040503050406030204" pitchFamily="18" charset="0"/>
                              <a:ea typeface="Cambria Math" panose="02040503050406030204" pitchFamily="18" charset="0"/>
                            </a:rPr>
                            <m:t>𝐵</m:t>
                          </m:r>
                        </m:e>
                      </m:acc>
                    </m:oMath>
                  </m:oMathPara>
                </a14:m>
                <a:endParaRPr lang="en-US" sz="2800" dirty="0"/>
              </a:p>
            </p:txBody>
          </p:sp>
        </mc:Choice>
        <mc:Fallback xmlns="">
          <p:sp>
            <p:nvSpPr>
              <p:cNvPr id="5" name="Rectangle 4">
                <a:extLst>
                  <a:ext uri="{FF2B5EF4-FFF2-40B4-BE49-F238E27FC236}">
                    <a16:creationId xmlns:a16="http://schemas.microsoft.com/office/drawing/2014/main" id="{0E587C71-DD10-445A-867A-E0B0766E7254}"/>
                  </a:ext>
                </a:extLst>
              </p:cNvPr>
              <p:cNvSpPr>
                <a:spLocks noRot="1" noChangeAspect="1" noMove="1" noResize="1" noEditPoints="1" noAdjustHandles="1" noChangeArrowheads="1" noChangeShapeType="1" noTextEdit="1"/>
              </p:cNvSpPr>
              <p:nvPr/>
            </p:nvSpPr>
            <p:spPr>
              <a:xfrm>
                <a:off x="2644402" y="1095376"/>
                <a:ext cx="3931396" cy="648575"/>
              </a:xfrm>
              <a:prstGeom prst="rect">
                <a:avLst/>
              </a:prstGeom>
              <a:blipFill>
                <a:blip r:embed="rId2"/>
                <a:stretch>
                  <a:fillRect/>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40DBA5EF-813C-40B0-8932-0726D59EC5E4}"/>
              </a:ext>
            </a:extLst>
          </p:cNvPr>
          <p:cNvPicPr>
            <a:picLocks noChangeAspect="1"/>
          </p:cNvPicPr>
          <p:nvPr/>
        </p:nvPicPr>
        <p:blipFill>
          <a:blip r:embed="rId3"/>
          <a:stretch>
            <a:fillRect/>
          </a:stretch>
        </p:blipFill>
        <p:spPr>
          <a:xfrm>
            <a:off x="190455" y="1659813"/>
            <a:ext cx="4753019" cy="4744637"/>
          </a:xfrm>
          <a:prstGeom prst="rect">
            <a:avLst/>
          </a:prstGeom>
        </p:spPr>
      </p:pic>
      <p:sp>
        <p:nvSpPr>
          <p:cNvPr id="9" name="TextBox 8">
            <a:extLst>
              <a:ext uri="{FF2B5EF4-FFF2-40B4-BE49-F238E27FC236}">
                <a16:creationId xmlns:a16="http://schemas.microsoft.com/office/drawing/2014/main" id="{6FC924BA-79BA-4648-9301-5361E088618A}"/>
              </a:ext>
            </a:extLst>
          </p:cNvPr>
          <p:cNvSpPr txBox="1"/>
          <p:nvPr/>
        </p:nvSpPr>
        <p:spPr>
          <a:xfrm>
            <a:off x="5062538" y="2176307"/>
            <a:ext cx="3624262" cy="3416320"/>
          </a:xfrm>
          <a:prstGeom prst="rect">
            <a:avLst/>
          </a:prstGeom>
          <a:solidFill>
            <a:schemeClr val="accent1">
              <a:lumMod val="20000"/>
              <a:lumOff val="80000"/>
            </a:schemeClr>
          </a:solidFill>
        </p:spPr>
        <p:txBody>
          <a:bodyPr wrap="square" rtlCol="0">
            <a:spAutoFit/>
          </a:bodyPr>
          <a:lstStyle/>
          <a:p>
            <a:r>
              <a:rPr lang="en-US" dirty="0"/>
              <a:t>The triangle is one of the CKM matrix unitarity triangles; the colored bands are ensembles of measurements.</a:t>
            </a:r>
            <a:br>
              <a:rPr lang="en-US" dirty="0"/>
            </a:br>
            <a:br>
              <a:rPr lang="en-US" dirty="0"/>
            </a:br>
            <a:r>
              <a:rPr lang="en-US" dirty="0"/>
              <a:t>B-decays are sensitive to processes with partial widths of order a </a:t>
            </a:r>
            <a:r>
              <a:rPr lang="en-US" dirty="0" err="1"/>
              <a:t>ueV</a:t>
            </a:r>
            <a:r>
              <a:rPr lang="en-US" dirty="0"/>
              <a:t>.  (To compare, t, W and Z decays are all around 2 GeV)</a:t>
            </a:r>
            <a:br>
              <a:rPr lang="en-US" dirty="0"/>
            </a:br>
            <a:endParaRPr lang="en-US" dirty="0"/>
          </a:p>
          <a:p>
            <a:r>
              <a:rPr lang="en-US" dirty="0"/>
              <a:t>This corresponds to a scale of new</a:t>
            </a:r>
            <a:br>
              <a:rPr lang="en-US" dirty="0"/>
            </a:br>
            <a:r>
              <a:rPr lang="en-US" dirty="0"/>
              <a:t>phenomena of a few </a:t>
            </a:r>
            <a:r>
              <a:rPr lang="en-US" dirty="0" err="1"/>
              <a:t>TeV</a:t>
            </a:r>
            <a:r>
              <a:rPr lang="en-US" dirty="0"/>
              <a:t>.</a:t>
            </a:r>
          </a:p>
        </p:txBody>
      </p:sp>
    </p:spTree>
    <p:extLst>
      <p:ext uri="{BB962C8B-B14F-4D97-AF65-F5344CB8AC3E}">
        <p14:creationId xmlns:p14="http://schemas.microsoft.com/office/powerpoint/2010/main" val="296666203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5AA2B-BEC5-4C2A-B195-F33AE4542E86}"/>
              </a:ext>
            </a:extLst>
          </p:cNvPr>
          <p:cNvSpPr>
            <a:spLocks noGrp="1"/>
          </p:cNvSpPr>
          <p:nvPr>
            <p:ph type="title"/>
          </p:nvPr>
        </p:nvSpPr>
        <p:spPr/>
        <p:txBody>
          <a:bodyPr/>
          <a:lstStyle/>
          <a:p>
            <a:r>
              <a:rPr lang="en-US" dirty="0"/>
              <a:t>A Great Place for </a:t>
            </a:r>
            <a:r>
              <a:rPr lang="en-US" dirty="0" err="1"/>
              <a:t>e+e</a:t>
            </a:r>
            <a:r>
              <a:rPr lang="en-US" dirty="0"/>
              <a:t>-: B Factories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4704E77-9B54-4B1E-A351-5A5F37EEE051}"/>
                  </a:ext>
                </a:extLst>
              </p:cNvPr>
              <p:cNvSpPr>
                <a:spLocks noGrp="1"/>
              </p:cNvSpPr>
              <p:nvPr>
                <p:ph idx="1"/>
              </p:nvPr>
            </p:nvSpPr>
            <p:spPr>
              <a:xfrm>
                <a:off x="495300" y="1828801"/>
                <a:ext cx="8229600" cy="4405312"/>
              </a:xfrm>
            </p:spPr>
            <p:txBody>
              <a:bodyPr/>
              <a:lstStyle/>
              <a:p>
                <a:r>
                  <a:rPr lang="en-US" dirty="0"/>
                  <a:t>ARGUS and CLEO taught us a lot about B decays</a:t>
                </a:r>
              </a:p>
              <a:p>
                <a:r>
                  <a:rPr lang="en-US" dirty="0"/>
                  <a:t>However, because they were symmetric colliders, they are insensitive to CP violating effects.</a:t>
                </a:r>
                <a:br>
                  <a:rPr lang="en-US" dirty="0"/>
                </a:br>
                <a:endParaRPr lang="en-US" dirty="0"/>
              </a:p>
              <a:p>
                <a:r>
                  <a:rPr lang="en-US" dirty="0"/>
                  <a:t>CP violation: </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Γ</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𝐵</m:t>
                        </m:r>
                      </m:e>
                      <m:sup>
                        <m:r>
                          <a:rPr lang="en-US" b="0" i="1" smtClean="0">
                            <a:latin typeface="Cambria Math" panose="02040503050406030204" pitchFamily="18" charset="0"/>
                            <a:ea typeface="Cambria Math" panose="02040503050406030204" pitchFamily="18" charset="0"/>
                          </a:rPr>
                          <m:t>0</m:t>
                        </m:r>
                      </m:sup>
                    </m:sSup>
                    <m:groupChr>
                      <m:groupChrPr>
                        <m:chr m:val="→"/>
                        <m:pos m:val="top"/>
                        <m:ctrlPr>
                          <a:rPr lang="en-US" b="0" i="1" smtClean="0">
                            <a:latin typeface="Cambria Math" panose="02040503050406030204" pitchFamily="18" charset="0"/>
                            <a:ea typeface="Cambria Math" panose="02040503050406030204" pitchFamily="18" charset="0"/>
                          </a:rPr>
                        </m:ctrlPr>
                      </m:groupChrPr>
                      <m:e>
                        <m:r>
                          <m:rPr>
                            <m:brk m:alnAt="1"/>
                          </m:rPr>
                          <a:rPr lang="en-US" b="0" i="1" smtClean="0">
                            <a:latin typeface="Cambria Math" panose="02040503050406030204" pitchFamily="18" charset="0"/>
                            <a:ea typeface="Cambria Math" panose="02040503050406030204" pitchFamily="18" charset="0"/>
                          </a:rPr>
                          <m:t> </m:t>
                        </m:r>
                      </m:e>
                    </m:groupChr>
                    <m:r>
                      <a:rPr lang="en-US" b="0" i="1" smtClean="0">
                        <a:latin typeface="Cambria Math" panose="02040503050406030204" pitchFamily="18" charset="0"/>
                        <a:ea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Γ</m:t>
                    </m:r>
                    <m:r>
                      <a:rPr lang="en-US" b="0" i="1" smtClean="0">
                        <a:latin typeface="Cambria Math" panose="02040503050406030204" pitchFamily="18" charset="0"/>
                        <a:ea typeface="Cambria Math" panose="02040503050406030204" pitchFamily="18" charset="0"/>
                      </a:rPr>
                      <m:t>(</m:t>
                    </m:r>
                    <m:acc>
                      <m:accPr>
                        <m:chr m:val="̅"/>
                        <m:ctrlPr>
                          <a:rPr lang="en-US" b="0" i="1" smtClean="0">
                            <a:latin typeface="Cambria Math" panose="02040503050406030204" pitchFamily="18" charset="0"/>
                            <a:ea typeface="Cambria Math" panose="02040503050406030204" pitchFamily="18" charset="0"/>
                          </a:rPr>
                        </m:ctrlPr>
                      </m:accPr>
                      <m:e>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𝐵</m:t>
                            </m:r>
                          </m:e>
                          <m:sup>
                            <m:r>
                              <a:rPr lang="en-US" b="0" i="1" smtClean="0">
                                <a:latin typeface="Cambria Math" panose="02040503050406030204" pitchFamily="18" charset="0"/>
                                <a:ea typeface="Cambria Math" panose="02040503050406030204" pitchFamily="18" charset="0"/>
                              </a:rPr>
                              <m:t>0</m:t>
                            </m:r>
                          </m:sup>
                        </m:sSup>
                      </m:e>
                    </m:acc>
                    <m:groupChr>
                      <m:groupChrPr>
                        <m:chr m:val="→"/>
                        <m:pos m:val="top"/>
                        <m:ctrlPr>
                          <a:rPr lang="el-GR" i="1" smtClean="0">
                            <a:latin typeface="Cambria Math" panose="02040503050406030204" pitchFamily="18" charset="0"/>
                            <a:ea typeface="Cambria Math" panose="02040503050406030204" pitchFamily="18" charset="0"/>
                          </a:rPr>
                        </m:ctrlPr>
                      </m:groupChrPr>
                      <m:e>
                        <m:r>
                          <m:rPr>
                            <m:brk m:alnAt="1"/>
                          </m:rPr>
                          <a:rPr lang="en-US" b="0" i="1" smtClean="0">
                            <a:latin typeface="Cambria Math" panose="02040503050406030204" pitchFamily="18" charset="0"/>
                            <a:ea typeface="Cambria Math" panose="02040503050406030204" pitchFamily="18" charset="0"/>
                          </a:rPr>
                          <m:t> </m:t>
                        </m:r>
                      </m:e>
                    </m:groupChr>
                    <m:r>
                      <a:rPr lang="en-US" b="0" i="1" smtClean="0">
                        <a:latin typeface="Cambria Math" panose="02040503050406030204" pitchFamily="18" charset="0"/>
                        <a:ea typeface="Cambria Math" panose="02040503050406030204" pitchFamily="18" charset="0"/>
                      </a:rPr>
                      <m:t>𝑋</m:t>
                    </m:r>
                    <m:r>
                      <a:rPr lang="en-US" b="0" i="1" smtClean="0">
                        <a:latin typeface="Cambria Math" panose="02040503050406030204" pitchFamily="18" charset="0"/>
                        <a:ea typeface="Cambria Math" panose="02040503050406030204" pitchFamily="18" charset="0"/>
                      </a:rPr>
                      <m:t>)</m:t>
                    </m:r>
                  </m:oMath>
                </a14:m>
                <a:endParaRPr lang="en-US" dirty="0"/>
              </a:p>
              <a:p>
                <a:pPr lvl="1"/>
                <a:r>
                  <a:rPr lang="en-US" dirty="0"/>
                  <a:t>Occurs when there are two paths to the same final state</a:t>
                </a:r>
              </a:p>
              <a:p>
                <a:pPr lvl="1"/>
                <a:r>
                  <a:rPr lang="en-US" dirty="0"/>
                  <a:t>In general, the amplitudes have different phases</a:t>
                </a:r>
              </a:p>
              <a:p>
                <a:pPr lvl="1"/>
                <a:r>
                  <a:rPr lang="en-US" dirty="0"/>
                  <a:t>Add amplitudes and square, and voila!  Different rates.</a:t>
                </a:r>
                <a:br>
                  <a:rPr lang="en-US" dirty="0"/>
                </a:br>
                <a:endParaRPr lang="en-US" dirty="0"/>
              </a:p>
              <a:p>
                <a:r>
                  <a:rPr lang="en-US" dirty="0"/>
                  <a:t>In principle, this is easy</a:t>
                </a:r>
              </a:p>
              <a:p>
                <a:pPr lvl="1"/>
                <a:r>
                  <a:rPr lang="en-US" dirty="0"/>
                  <a:t>The B’s come from Upsilon decays</a:t>
                </a:r>
              </a:p>
              <a:p>
                <a:pPr lvl="1"/>
                <a:r>
                  <a:rPr lang="en-US" dirty="0"/>
                  <a:t>I have one B and one anti-B</a:t>
                </a:r>
              </a:p>
              <a:p>
                <a:pPr lvl="1"/>
                <a:r>
                  <a:rPr lang="en-US" dirty="0"/>
                  <a:t>If one B decays through a decay that identifies its flavor (e.g. B </a:t>
                </a:r>
                <a:r>
                  <a:rPr lang="en-US" dirty="0">
                    <a:sym typeface="Wingdings" panose="05000000000000000000" pitchFamily="2" charset="2"/>
                  </a:rPr>
                  <a:t> </a:t>
                </a:r>
                <a:r>
                  <a:rPr lang="en-US" dirty="0">
                    <a:latin typeface="Brush Script" panose="03010101010101010101" pitchFamily="66" charset="0"/>
                    <a:sym typeface="Wingdings" panose="05000000000000000000" pitchFamily="2" charset="2"/>
                  </a:rPr>
                  <a:t>l</a:t>
                </a:r>
                <a:r>
                  <a:rPr lang="en-US" dirty="0">
                    <a:sym typeface="Wingdings" panose="05000000000000000000" pitchFamily="2" charset="2"/>
                  </a:rPr>
                  <a:t> + X), that tells me the flavor of the other</a:t>
                </a:r>
                <a:endParaRPr lang="en-US" dirty="0"/>
              </a:p>
            </p:txBody>
          </p:sp>
        </mc:Choice>
        <mc:Fallback xmlns="">
          <p:sp>
            <p:nvSpPr>
              <p:cNvPr id="3" name="Content Placeholder 2">
                <a:extLst>
                  <a:ext uri="{FF2B5EF4-FFF2-40B4-BE49-F238E27FC236}">
                    <a16:creationId xmlns:a16="http://schemas.microsoft.com/office/drawing/2014/main" id="{24704E77-9B54-4B1E-A351-5A5F37EEE051}"/>
                  </a:ext>
                </a:extLst>
              </p:cNvPr>
              <p:cNvSpPr>
                <a:spLocks noGrp="1" noRot="1" noChangeAspect="1" noMove="1" noResize="1" noEditPoints="1" noAdjustHandles="1" noChangeArrowheads="1" noChangeShapeType="1" noTextEdit="1"/>
              </p:cNvSpPr>
              <p:nvPr>
                <p:ph idx="1"/>
              </p:nvPr>
            </p:nvSpPr>
            <p:spPr>
              <a:xfrm>
                <a:off x="495300" y="1828801"/>
                <a:ext cx="8229600" cy="4405312"/>
              </a:xfrm>
              <a:blipFill>
                <a:blip r:embed="rId2"/>
                <a:stretch>
                  <a:fillRect l="-444" t="-692" r="-51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97837704-E76F-43C4-A1EC-5B9292322ABB}"/>
              </a:ext>
            </a:extLst>
          </p:cNvPr>
          <p:cNvSpPr>
            <a:spLocks noGrp="1"/>
          </p:cNvSpPr>
          <p:nvPr>
            <p:ph type="sldNum" sz="quarter" idx="12"/>
          </p:nvPr>
        </p:nvSpPr>
        <p:spPr/>
        <p:txBody>
          <a:bodyPr/>
          <a:lstStyle/>
          <a:p>
            <a:pPr>
              <a:defRPr/>
            </a:pPr>
            <a:fld id="{EB375A14-3331-4DB5-A35A-2D0EB87AA5A3}" type="slidenum">
              <a:rPr lang="en-US" altLang="en-US" smtClean="0"/>
              <a:pPr>
                <a:defRPr/>
              </a:pPr>
              <a:t>169</a:t>
            </a:fld>
            <a:endParaRPr lang="en-US" altLang="en-US"/>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0E587C71-DD10-445A-867A-E0B0766E7254}"/>
                  </a:ext>
                </a:extLst>
              </p:cNvPr>
              <p:cNvSpPr/>
              <p:nvPr/>
            </p:nvSpPr>
            <p:spPr>
              <a:xfrm>
                <a:off x="2644402" y="1095376"/>
                <a:ext cx="3931396" cy="6485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i="1">
                              <a:latin typeface="Cambria Math" panose="02040503050406030204" pitchFamily="18" charset="0"/>
                            </a:rPr>
                            <m:t>𝑒</m:t>
                          </m:r>
                        </m:e>
                        <m:sup>
                          <m:r>
                            <a:rPr lang="en-US" sz="2800" i="1">
                              <a:latin typeface="Cambria Math" panose="02040503050406030204" pitchFamily="18" charset="0"/>
                            </a:rPr>
                            <m:t>+</m:t>
                          </m:r>
                        </m:sup>
                      </m:sSup>
                      <m:r>
                        <a:rPr lang="en-US" sz="2800" i="1">
                          <a:latin typeface="Cambria Math" panose="02040503050406030204" pitchFamily="18" charset="0"/>
                        </a:rPr>
                        <m:t>+</m:t>
                      </m:r>
                      <m:sSup>
                        <m:sSupPr>
                          <m:ctrlPr>
                            <a:rPr lang="en-US" sz="2800" i="1">
                              <a:latin typeface="Cambria Math" panose="02040503050406030204" pitchFamily="18" charset="0"/>
                            </a:rPr>
                          </m:ctrlPr>
                        </m:sSupPr>
                        <m:e>
                          <m:r>
                            <a:rPr lang="en-US" sz="2800" i="1">
                              <a:latin typeface="Cambria Math" panose="02040503050406030204" pitchFamily="18" charset="0"/>
                            </a:rPr>
                            <m:t>𝑒</m:t>
                          </m:r>
                        </m:e>
                        <m:sup>
                          <m:r>
                            <a:rPr lang="en-US" sz="2800" i="1">
                              <a:latin typeface="Cambria Math" panose="02040503050406030204" pitchFamily="18" charset="0"/>
                            </a:rPr>
                            <m:t>−</m:t>
                          </m:r>
                        </m:sup>
                      </m:sSup>
                      <m:groupChr>
                        <m:groupChrPr>
                          <m:chr m:val="→"/>
                          <m:pos m:val="top"/>
                          <m:ctrlPr>
                            <a:rPr lang="en-US" sz="2800" i="1">
                              <a:latin typeface="Cambria Math" panose="02040503050406030204" pitchFamily="18" charset="0"/>
                            </a:rPr>
                          </m:ctrlPr>
                        </m:groupChrPr>
                        <m:e>
                          <m:r>
                            <m:rPr>
                              <m:brk m:alnAt="1"/>
                            </m:rPr>
                            <a:rPr lang="en-US" sz="2800" b="0" i="1" smtClean="0">
                              <a:latin typeface="Cambria Math" panose="02040503050406030204" pitchFamily="18" charset="0"/>
                            </a:rPr>
                            <m:t> </m:t>
                          </m:r>
                        </m:e>
                      </m:groupChr>
                      <m:r>
                        <m:rPr>
                          <m:sty m:val="p"/>
                        </m:rPr>
                        <a:rPr lang="el-GR" sz="2800" i="1">
                          <a:latin typeface="Cambria Math" panose="02040503050406030204" pitchFamily="18" charset="0"/>
                          <a:ea typeface="Cambria Math" panose="02040503050406030204" pitchFamily="18" charset="0"/>
                        </a:rPr>
                        <m:t>Υ</m:t>
                      </m:r>
                      <m:d>
                        <m:dPr>
                          <m:ctrlPr>
                            <a:rPr lang="en-US" sz="2800" i="1">
                              <a:latin typeface="Cambria Math" panose="02040503050406030204" pitchFamily="18" charset="0"/>
                              <a:ea typeface="Cambria Math" panose="02040503050406030204" pitchFamily="18" charset="0"/>
                            </a:rPr>
                          </m:ctrlPr>
                        </m:dPr>
                        <m:e>
                          <m:r>
                            <a:rPr lang="en-US" sz="2800" i="1">
                              <a:latin typeface="Cambria Math" panose="02040503050406030204" pitchFamily="18" charset="0"/>
                              <a:ea typeface="Cambria Math" panose="02040503050406030204" pitchFamily="18" charset="0"/>
                            </a:rPr>
                            <m:t>4</m:t>
                          </m:r>
                          <m:r>
                            <a:rPr lang="en-US" sz="2800" i="1">
                              <a:latin typeface="Cambria Math" panose="02040503050406030204" pitchFamily="18" charset="0"/>
                              <a:ea typeface="Cambria Math" panose="02040503050406030204" pitchFamily="18" charset="0"/>
                            </a:rPr>
                            <m:t>𝑆</m:t>
                          </m:r>
                        </m:e>
                      </m:d>
                      <m:groupChr>
                        <m:groupChrPr>
                          <m:chr m:val="→"/>
                          <m:pos m:val="top"/>
                          <m:ctrlPr>
                            <a:rPr lang="en-US" sz="2800" i="1">
                              <a:latin typeface="Cambria Math" panose="02040503050406030204" pitchFamily="18" charset="0"/>
                              <a:ea typeface="Cambria Math" panose="02040503050406030204" pitchFamily="18" charset="0"/>
                            </a:rPr>
                          </m:ctrlPr>
                        </m:groupChrPr>
                        <m:e>
                          <m:r>
                            <m:rPr>
                              <m:brk m:alnAt="1"/>
                            </m:rPr>
                            <a:rPr lang="en-US" sz="2800" b="0" i="1" smtClean="0">
                              <a:latin typeface="Cambria Math" panose="02040503050406030204" pitchFamily="18" charset="0"/>
                              <a:ea typeface="Cambria Math" panose="02040503050406030204" pitchFamily="18" charset="0"/>
                            </a:rPr>
                            <m:t> </m:t>
                          </m:r>
                        </m:e>
                      </m:groupChr>
                      <m:r>
                        <a:rPr lang="en-US" sz="2800" i="1">
                          <a:latin typeface="Cambria Math" panose="02040503050406030204" pitchFamily="18" charset="0"/>
                          <a:ea typeface="Cambria Math" panose="02040503050406030204" pitchFamily="18" charset="0"/>
                        </a:rPr>
                        <m:t>𝐵</m:t>
                      </m:r>
                      <m:r>
                        <a:rPr lang="en-US" sz="2800" i="1">
                          <a:latin typeface="Cambria Math" panose="02040503050406030204" pitchFamily="18" charset="0"/>
                          <a:ea typeface="Cambria Math" panose="02040503050406030204" pitchFamily="18" charset="0"/>
                        </a:rPr>
                        <m:t>+</m:t>
                      </m:r>
                      <m:acc>
                        <m:accPr>
                          <m:chr m:val="̅"/>
                          <m:ctrlPr>
                            <a:rPr lang="en-US" sz="2800" i="1">
                              <a:latin typeface="Cambria Math" panose="02040503050406030204" pitchFamily="18" charset="0"/>
                              <a:ea typeface="Cambria Math" panose="02040503050406030204" pitchFamily="18" charset="0"/>
                            </a:rPr>
                          </m:ctrlPr>
                        </m:accPr>
                        <m:e>
                          <m:r>
                            <a:rPr lang="en-US" sz="2800" i="1">
                              <a:latin typeface="Cambria Math" panose="02040503050406030204" pitchFamily="18" charset="0"/>
                              <a:ea typeface="Cambria Math" panose="02040503050406030204" pitchFamily="18" charset="0"/>
                            </a:rPr>
                            <m:t>𝐵</m:t>
                          </m:r>
                        </m:e>
                      </m:acc>
                    </m:oMath>
                  </m:oMathPara>
                </a14:m>
                <a:endParaRPr lang="en-US" sz="2800" dirty="0"/>
              </a:p>
            </p:txBody>
          </p:sp>
        </mc:Choice>
        <mc:Fallback xmlns="">
          <p:sp>
            <p:nvSpPr>
              <p:cNvPr id="5" name="Rectangle 4">
                <a:extLst>
                  <a:ext uri="{FF2B5EF4-FFF2-40B4-BE49-F238E27FC236}">
                    <a16:creationId xmlns:a16="http://schemas.microsoft.com/office/drawing/2014/main" id="{0E587C71-DD10-445A-867A-E0B0766E7254}"/>
                  </a:ext>
                </a:extLst>
              </p:cNvPr>
              <p:cNvSpPr>
                <a:spLocks noRot="1" noChangeAspect="1" noMove="1" noResize="1" noEditPoints="1" noAdjustHandles="1" noChangeArrowheads="1" noChangeShapeType="1" noTextEdit="1"/>
              </p:cNvSpPr>
              <p:nvPr/>
            </p:nvSpPr>
            <p:spPr>
              <a:xfrm>
                <a:off x="2644402" y="1095376"/>
                <a:ext cx="3931396" cy="648575"/>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24942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406418DC-4315-47E8-9000-55034D1AE274}" type="slidenum">
              <a:rPr lang="en-US" altLang="en-US" smtClean="0"/>
              <a:pPr>
                <a:spcBef>
                  <a:spcPct val="0"/>
                </a:spcBef>
                <a:buClrTx/>
                <a:buFontTx/>
                <a:buNone/>
              </a:pPr>
              <a:t>17</a:t>
            </a:fld>
            <a:endParaRPr lang="en-US" altLang="en-US"/>
          </a:p>
        </p:txBody>
      </p:sp>
      <p:sp>
        <p:nvSpPr>
          <p:cNvPr id="13315" name="Rectangle 2"/>
          <p:cNvSpPr>
            <a:spLocks noGrp="1" noChangeArrowheads="1"/>
          </p:cNvSpPr>
          <p:nvPr>
            <p:ph type="title"/>
          </p:nvPr>
        </p:nvSpPr>
        <p:spPr/>
        <p:txBody>
          <a:bodyPr/>
          <a:lstStyle/>
          <a:p>
            <a:pPr eaLnBrk="1" hangingPunct="1"/>
            <a:r>
              <a:rPr lang="en-US" altLang="en-US"/>
              <a:t>Higgs Production</a:t>
            </a:r>
          </a:p>
        </p:txBody>
      </p:sp>
      <p:pic>
        <p:nvPicPr>
          <p:cNvPr id="133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125" y="800100"/>
            <a:ext cx="7443788" cy="4003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7" name="Text Box 4"/>
          <p:cNvSpPr txBox="1">
            <a:spLocks noChangeArrowheads="1"/>
          </p:cNvSpPr>
          <p:nvPr/>
        </p:nvSpPr>
        <p:spPr bwMode="auto">
          <a:xfrm>
            <a:off x="7002463" y="2403475"/>
            <a:ext cx="733425"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en-US" altLang="en-US"/>
              <a:t>“VBF”</a:t>
            </a:r>
          </a:p>
        </p:txBody>
      </p:sp>
      <p:sp>
        <p:nvSpPr>
          <p:cNvPr id="13318" name="Text Box 5"/>
          <p:cNvSpPr txBox="1">
            <a:spLocks noChangeArrowheads="1"/>
          </p:cNvSpPr>
          <p:nvPr/>
        </p:nvSpPr>
        <p:spPr bwMode="auto">
          <a:xfrm>
            <a:off x="6329363" y="3419475"/>
            <a:ext cx="2433637"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en-US" altLang="en-US"/>
              <a:t>“associated production”</a:t>
            </a:r>
          </a:p>
        </p:txBody>
      </p:sp>
      <p:sp>
        <p:nvSpPr>
          <p:cNvPr id="13319" name="Rectangle 6"/>
          <p:cNvSpPr>
            <a:spLocks noGrp="1" noChangeArrowheads="1"/>
          </p:cNvSpPr>
          <p:nvPr>
            <p:ph type="body" idx="1"/>
          </p:nvPr>
        </p:nvSpPr>
        <p:spPr>
          <a:xfrm>
            <a:off x="441325" y="4419600"/>
            <a:ext cx="8229600" cy="1320800"/>
          </a:xfrm>
        </p:spPr>
        <p:txBody>
          <a:bodyPr/>
          <a:lstStyle/>
          <a:p>
            <a:pPr eaLnBrk="1" hangingPunct="1"/>
            <a:r>
              <a:rPr lang="en-US" altLang="en-US"/>
              <a:t>Glue-glue initiated production dominates</a:t>
            </a:r>
          </a:p>
          <a:p>
            <a:pPr eaLnBrk="1" hangingPunct="1"/>
            <a:r>
              <a:rPr lang="en-US" altLang="en-US"/>
              <a:t>VBF is a ~10% contribution:</a:t>
            </a:r>
          </a:p>
          <a:p>
            <a:pPr lvl="1" eaLnBrk="1" hangingPunct="1"/>
            <a:r>
              <a:rPr lang="en-US" altLang="en-US"/>
              <a:t>Can be larger or smaller than this depending on the analysis</a:t>
            </a:r>
          </a:p>
          <a:p>
            <a:pPr eaLnBrk="1" hangingPunct="1"/>
            <a:r>
              <a:rPr lang="en-US" altLang="en-US"/>
              <a:t>Associated production is a small piece, only useful in high background regions</a:t>
            </a:r>
          </a:p>
        </p:txBody>
      </p:sp>
      <p:sp>
        <p:nvSpPr>
          <p:cNvPr id="13320" name="Text Box 7"/>
          <p:cNvSpPr txBox="1">
            <a:spLocks noChangeArrowheads="1"/>
          </p:cNvSpPr>
          <p:nvPr/>
        </p:nvSpPr>
        <p:spPr bwMode="auto">
          <a:xfrm>
            <a:off x="7161213" y="5880100"/>
            <a:ext cx="1620837"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i="1"/>
              <a:t>And…</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5A3FA-8670-4692-827B-DA433E92D48C}"/>
              </a:ext>
            </a:extLst>
          </p:cNvPr>
          <p:cNvSpPr>
            <a:spLocks noGrp="1"/>
          </p:cNvSpPr>
          <p:nvPr>
            <p:ph type="title"/>
          </p:nvPr>
        </p:nvSpPr>
        <p:spPr/>
        <p:txBody>
          <a:bodyPr/>
          <a:lstStyle/>
          <a:p>
            <a:r>
              <a:rPr lang="en-US" dirty="0"/>
              <a:t>Why Asymmetric?</a:t>
            </a:r>
          </a:p>
        </p:txBody>
      </p:sp>
      <p:sp>
        <p:nvSpPr>
          <p:cNvPr id="3" name="Content Placeholder 2">
            <a:extLst>
              <a:ext uri="{FF2B5EF4-FFF2-40B4-BE49-F238E27FC236}">
                <a16:creationId xmlns:a16="http://schemas.microsoft.com/office/drawing/2014/main" id="{E78FE176-FE3F-4499-BAB8-6BAE73E0E742}"/>
              </a:ext>
            </a:extLst>
          </p:cNvPr>
          <p:cNvSpPr>
            <a:spLocks noGrp="1"/>
          </p:cNvSpPr>
          <p:nvPr>
            <p:ph idx="1"/>
          </p:nvPr>
        </p:nvSpPr>
        <p:spPr>
          <a:xfrm>
            <a:off x="538162" y="1042988"/>
            <a:ext cx="8229600" cy="4981575"/>
          </a:xfrm>
        </p:spPr>
        <p:txBody>
          <a:bodyPr/>
          <a:lstStyle/>
          <a:p>
            <a:r>
              <a:rPr lang="en-US" dirty="0"/>
              <a:t>In principle, this is easy</a:t>
            </a:r>
          </a:p>
          <a:p>
            <a:pPr lvl="1"/>
            <a:r>
              <a:rPr lang="en-US" dirty="0"/>
              <a:t>The B’s come from Upsilon decays</a:t>
            </a:r>
          </a:p>
          <a:p>
            <a:pPr lvl="1"/>
            <a:r>
              <a:rPr lang="en-US" dirty="0"/>
              <a:t>I have one B and one anti-B</a:t>
            </a:r>
          </a:p>
          <a:p>
            <a:pPr lvl="1"/>
            <a:r>
              <a:rPr lang="en-US" dirty="0"/>
              <a:t>If one B decays through a decay that identifies its</a:t>
            </a:r>
            <a:br>
              <a:rPr lang="en-US" dirty="0"/>
            </a:br>
            <a:r>
              <a:rPr lang="en-US" dirty="0"/>
              <a:t>flavor (e.g. B </a:t>
            </a:r>
            <a:r>
              <a:rPr lang="en-US" dirty="0">
                <a:sym typeface="Wingdings" panose="05000000000000000000" pitchFamily="2" charset="2"/>
              </a:rPr>
              <a:t> </a:t>
            </a:r>
            <a:r>
              <a:rPr lang="en-US" dirty="0">
                <a:latin typeface="Brush Script" panose="03010101010101010101" pitchFamily="66" charset="0"/>
                <a:sym typeface="Wingdings" panose="05000000000000000000" pitchFamily="2" charset="2"/>
              </a:rPr>
              <a:t>l</a:t>
            </a:r>
            <a:r>
              <a:rPr lang="en-US" dirty="0">
                <a:sym typeface="Wingdings" panose="05000000000000000000" pitchFamily="2" charset="2"/>
              </a:rPr>
              <a:t> + X), that tells me the flavor of the other</a:t>
            </a:r>
            <a:br>
              <a:rPr lang="en-US" dirty="0">
                <a:sym typeface="Wingdings" panose="05000000000000000000" pitchFamily="2" charset="2"/>
              </a:rPr>
            </a:br>
            <a:endParaRPr lang="en-US" dirty="0">
              <a:sym typeface="Wingdings" panose="05000000000000000000" pitchFamily="2" charset="2"/>
            </a:endParaRPr>
          </a:p>
          <a:p>
            <a:r>
              <a:rPr lang="en-US" dirty="0">
                <a:sym typeface="Wingdings" panose="05000000000000000000" pitchFamily="2" charset="2"/>
              </a:rPr>
              <a:t>The problem with this argument is that the B’s are entangled</a:t>
            </a:r>
          </a:p>
          <a:p>
            <a:pPr lvl="1"/>
            <a:r>
              <a:rPr lang="en-US" dirty="0">
                <a:sym typeface="Wingdings" panose="05000000000000000000" pitchFamily="2" charset="2"/>
              </a:rPr>
              <a:t>A real-life version of the Einstein-</a:t>
            </a:r>
            <a:r>
              <a:rPr lang="en-US" dirty="0" err="1">
                <a:sym typeface="Wingdings" panose="05000000000000000000" pitchFamily="2" charset="2"/>
              </a:rPr>
              <a:t>Podolsky</a:t>
            </a:r>
            <a:r>
              <a:rPr lang="en-US" dirty="0">
                <a:sym typeface="Wingdings" panose="05000000000000000000" pitchFamily="2" charset="2"/>
              </a:rPr>
              <a:t>-Rosen paradox</a:t>
            </a:r>
          </a:p>
          <a:p>
            <a:pPr lvl="1"/>
            <a:r>
              <a:rPr lang="en-US" dirty="0">
                <a:sym typeface="Wingdings" panose="05000000000000000000" pitchFamily="2" charset="2"/>
              </a:rPr>
              <a:t>Neither B knows its flavor until one decays into a flavor-determining mode</a:t>
            </a:r>
          </a:p>
          <a:p>
            <a:pPr lvl="2"/>
            <a:r>
              <a:rPr lang="en-US" dirty="0">
                <a:sym typeface="Wingdings" panose="05000000000000000000" pitchFamily="2" charset="2"/>
              </a:rPr>
              <a:t>That “starts the clock” on the other one</a:t>
            </a:r>
          </a:p>
          <a:p>
            <a:pPr lvl="2"/>
            <a:r>
              <a:rPr lang="en-US" dirty="0">
                <a:sym typeface="Wingdings" panose="05000000000000000000" pitchFamily="2" charset="2"/>
              </a:rPr>
              <a:t>Asymmetry is an odd function of t</a:t>
            </a:r>
            <a:r>
              <a:rPr lang="en-US" baseline="-25000" dirty="0">
                <a:sym typeface="Wingdings" panose="05000000000000000000" pitchFamily="2" charset="2"/>
              </a:rPr>
              <a:t>1</a:t>
            </a:r>
            <a:r>
              <a:rPr lang="en-US" dirty="0">
                <a:sym typeface="Wingdings" panose="05000000000000000000" pitchFamily="2" charset="2"/>
              </a:rPr>
              <a:t>-t</a:t>
            </a:r>
            <a:r>
              <a:rPr lang="en-US" baseline="-25000" dirty="0">
                <a:sym typeface="Wingdings" panose="05000000000000000000" pitchFamily="2" charset="2"/>
              </a:rPr>
              <a:t>2</a:t>
            </a:r>
          </a:p>
          <a:p>
            <a:pPr lvl="2"/>
            <a:r>
              <a:rPr lang="en-US" dirty="0">
                <a:sym typeface="Wingdings" panose="05000000000000000000" pitchFamily="2" charset="2"/>
              </a:rPr>
              <a:t> If we don’t know which B decays first, the asymmetry integrates to zero</a:t>
            </a:r>
            <a:br>
              <a:rPr lang="en-US" dirty="0">
                <a:sym typeface="Wingdings" panose="05000000000000000000" pitchFamily="2" charset="2"/>
              </a:rPr>
            </a:br>
            <a:endParaRPr lang="en-US" dirty="0">
              <a:sym typeface="Wingdings" panose="05000000000000000000" pitchFamily="2" charset="2"/>
            </a:endParaRPr>
          </a:p>
          <a:p>
            <a:r>
              <a:rPr lang="en-US" dirty="0">
                <a:sym typeface="Wingdings" panose="05000000000000000000" pitchFamily="2" charset="2"/>
              </a:rPr>
              <a:t>Solution: measure t</a:t>
            </a:r>
            <a:r>
              <a:rPr lang="en-US" baseline="-25000" dirty="0">
                <a:sym typeface="Wingdings" panose="05000000000000000000" pitchFamily="2" charset="2"/>
              </a:rPr>
              <a:t>1</a:t>
            </a:r>
            <a:r>
              <a:rPr lang="en-US" dirty="0">
                <a:sym typeface="Wingdings" panose="05000000000000000000" pitchFamily="2" charset="2"/>
              </a:rPr>
              <a:t>-t</a:t>
            </a:r>
            <a:r>
              <a:rPr lang="en-US" baseline="-25000" dirty="0">
                <a:sym typeface="Wingdings" panose="05000000000000000000" pitchFamily="2" charset="2"/>
              </a:rPr>
              <a:t>2</a:t>
            </a:r>
            <a:r>
              <a:rPr lang="en-US" dirty="0">
                <a:sym typeface="Wingdings" panose="05000000000000000000" pitchFamily="2" charset="2"/>
              </a:rPr>
              <a:t> </a:t>
            </a:r>
          </a:p>
          <a:p>
            <a:pPr lvl="1"/>
            <a:r>
              <a:rPr lang="en-US" dirty="0">
                <a:sym typeface="Wingdings" panose="05000000000000000000" pitchFamily="2" charset="2"/>
              </a:rPr>
              <a:t>Boost the Upsilon so I can measure both B’s decay vertices</a:t>
            </a:r>
          </a:p>
          <a:p>
            <a:pPr lvl="1"/>
            <a:r>
              <a:rPr lang="en-US" dirty="0">
                <a:sym typeface="Wingdings" panose="05000000000000000000" pitchFamily="2" charset="2"/>
              </a:rPr>
              <a:t>That means I can’t work in the center of mass frame: one beam needs more energy</a:t>
            </a:r>
          </a:p>
          <a:p>
            <a:pPr lvl="2"/>
            <a:r>
              <a:rPr lang="en-US" dirty="0">
                <a:sym typeface="Wingdings" panose="05000000000000000000" pitchFamily="2" charset="2"/>
              </a:rPr>
              <a:t>E.g. 8 GeV on 3.5 GeV</a:t>
            </a:r>
          </a:p>
        </p:txBody>
      </p:sp>
      <p:sp>
        <p:nvSpPr>
          <p:cNvPr id="4" name="Slide Number Placeholder 3">
            <a:extLst>
              <a:ext uri="{FF2B5EF4-FFF2-40B4-BE49-F238E27FC236}">
                <a16:creationId xmlns:a16="http://schemas.microsoft.com/office/drawing/2014/main" id="{FA887CE0-2609-4FE4-B9FC-20AB522CA9E4}"/>
              </a:ext>
            </a:extLst>
          </p:cNvPr>
          <p:cNvSpPr>
            <a:spLocks noGrp="1"/>
          </p:cNvSpPr>
          <p:nvPr>
            <p:ph type="sldNum" sz="quarter" idx="12"/>
          </p:nvPr>
        </p:nvSpPr>
        <p:spPr/>
        <p:txBody>
          <a:bodyPr/>
          <a:lstStyle/>
          <a:p>
            <a:pPr>
              <a:defRPr/>
            </a:pPr>
            <a:fld id="{EB375A14-3331-4DB5-A35A-2D0EB87AA5A3}" type="slidenum">
              <a:rPr lang="en-US" altLang="en-US" smtClean="0"/>
              <a:pPr>
                <a:defRPr/>
              </a:pPr>
              <a:t>170</a:t>
            </a:fld>
            <a:endParaRPr lang="en-US" altLang="en-US"/>
          </a:p>
        </p:txBody>
      </p:sp>
      <p:pic>
        <p:nvPicPr>
          <p:cNvPr id="5" name="Picture 4">
            <a:extLst>
              <a:ext uri="{FF2B5EF4-FFF2-40B4-BE49-F238E27FC236}">
                <a16:creationId xmlns:a16="http://schemas.microsoft.com/office/drawing/2014/main" id="{987334D2-4C2E-43A5-A685-9D65CE121D96}"/>
              </a:ext>
            </a:extLst>
          </p:cNvPr>
          <p:cNvPicPr>
            <a:picLocks noChangeAspect="1"/>
          </p:cNvPicPr>
          <p:nvPr/>
        </p:nvPicPr>
        <p:blipFill>
          <a:blip r:embed="rId2"/>
          <a:stretch>
            <a:fillRect/>
          </a:stretch>
        </p:blipFill>
        <p:spPr>
          <a:xfrm>
            <a:off x="7491012" y="1548424"/>
            <a:ext cx="944962" cy="1097375"/>
          </a:xfrm>
          <a:prstGeom prst="rect">
            <a:avLst/>
          </a:prstGeom>
        </p:spPr>
      </p:pic>
      <p:sp>
        <p:nvSpPr>
          <p:cNvPr id="6" name="TextBox 5">
            <a:extLst>
              <a:ext uri="{FF2B5EF4-FFF2-40B4-BE49-F238E27FC236}">
                <a16:creationId xmlns:a16="http://schemas.microsoft.com/office/drawing/2014/main" id="{5DF167BD-AB4E-45DA-BF75-E0296073CC8B}"/>
              </a:ext>
            </a:extLst>
          </p:cNvPr>
          <p:cNvSpPr txBox="1"/>
          <p:nvPr/>
        </p:nvSpPr>
        <p:spPr>
          <a:xfrm>
            <a:off x="5543551" y="912202"/>
            <a:ext cx="3376612" cy="923330"/>
          </a:xfrm>
          <a:prstGeom prst="rect">
            <a:avLst/>
          </a:prstGeom>
          <a:noFill/>
        </p:spPr>
        <p:txBody>
          <a:bodyPr wrap="square" rtlCol="0">
            <a:spAutoFit/>
          </a:bodyPr>
          <a:lstStyle/>
          <a:p>
            <a:r>
              <a:rPr lang="en-US" dirty="0"/>
              <a:t>“In theory there is no difference between theory and practice; in practice there is.”</a:t>
            </a:r>
          </a:p>
        </p:txBody>
      </p:sp>
    </p:spTree>
    <p:extLst>
      <p:ext uri="{BB962C8B-B14F-4D97-AF65-F5344CB8AC3E}">
        <p14:creationId xmlns:p14="http://schemas.microsoft.com/office/powerpoint/2010/main" val="12235877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CE5F6-B600-4772-A121-291F9395152B}"/>
              </a:ext>
            </a:extLst>
          </p:cNvPr>
          <p:cNvSpPr>
            <a:spLocks noGrp="1"/>
          </p:cNvSpPr>
          <p:nvPr>
            <p:ph type="title"/>
          </p:nvPr>
        </p:nvSpPr>
        <p:spPr/>
        <p:txBody>
          <a:bodyPr/>
          <a:lstStyle/>
          <a:p>
            <a:r>
              <a:rPr lang="en-US" dirty="0"/>
              <a:t>A Detector Optimized for B Physics</a:t>
            </a:r>
          </a:p>
        </p:txBody>
      </p:sp>
      <p:pic>
        <p:nvPicPr>
          <p:cNvPr id="5" name="Content Placeholder 4">
            <a:extLst>
              <a:ext uri="{FF2B5EF4-FFF2-40B4-BE49-F238E27FC236}">
                <a16:creationId xmlns:a16="http://schemas.microsoft.com/office/drawing/2014/main" id="{26E9E930-7A15-4387-B2E3-53F32F27F984}"/>
              </a:ext>
            </a:extLst>
          </p:cNvPr>
          <p:cNvPicPr>
            <a:picLocks noGrp="1" noChangeAspect="1"/>
          </p:cNvPicPr>
          <p:nvPr>
            <p:ph idx="1"/>
          </p:nvPr>
        </p:nvPicPr>
        <p:blipFill>
          <a:blip r:embed="rId2"/>
          <a:stretch>
            <a:fillRect/>
          </a:stretch>
        </p:blipFill>
        <p:spPr>
          <a:xfrm>
            <a:off x="996224" y="1090612"/>
            <a:ext cx="6933339" cy="5031151"/>
          </a:xfrm>
          <a:prstGeom prst="rect">
            <a:avLst/>
          </a:prstGeom>
        </p:spPr>
      </p:pic>
      <p:sp>
        <p:nvSpPr>
          <p:cNvPr id="4" name="Slide Number Placeholder 3">
            <a:extLst>
              <a:ext uri="{FF2B5EF4-FFF2-40B4-BE49-F238E27FC236}">
                <a16:creationId xmlns:a16="http://schemas.microsoft.com/office/drawing/2014/main" id="{1688F01E-16A8-4BD6-8EFE-24F91A6FB374}"/>
              </a:ext>
            </a:extLst>
          </p:cNvPr>
          <p:cNvSpPr>
            <a:spLocks noGrp="1"/>
          </p:cNvSpPr>
          <p:nvPr>
            <p:ph type="sldNum" sz="quarter" idx="12"/>
          </p:nvPr>
        </p:nvSpPr>
        <p:spPr/>
        <p:txBody>
          <a:bodyPr/>
          <a:lstStyle/>
          <a:p>
            <a:pPr>
              <a:defRPr/>
            </a:pPr>
            <a:fld id="{EB375A14-3331-4DB5-A35A-2D0EB87AA5A3}" type="slidenum">
              <a:rPr lang="en-US" altLang="en-US" smtClean="0"/>
              <a:pPr>
                <a:defRPr/>
              </a:pPr>
              <a:t>171</a:t>
            </a:fld>
            <a:endParaRPr lang="en-US" altLang="en-US"/>
          </a:p>
        </p:txBody>
      </p:sp>
    </p:spTree>
    <p:extLst>
      <p:ext uri="{BB962C8B-B14F-4D97-AF65-F5344CB8AC3E}">
        <p14:creationId xmlns:p14="http://schemas.microsoft.com/office/powerpoint/2010/main" val="329815519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6A5A2-5FDC-4CF6-B93D-0E4A28E3E7D5}"/>
              </a:ext>
            </a:extLst>
          </p:cNvPr>
          <p:cNvSpPr>
            <a:spLocks noGrp="1"/>
          </p:cNvSpPr>
          <p:nvPr>
            <p:ph type="title"/>
          </p:nvPr>
        </p:nvSpPr>
        <p:spPr/>
        <p:txBody>
          <a:bodyPr/>
          <a:lstStyle/>
          <a:p>
            <a:r>
              <a:rPr lang="en-US" dirty="0"/>
              <a:t>Electron-Proton Collider</a:t>
            </a:r>
          </a:p>
        </p:txBody>
      </p:sp>
      <p:sp>
        <p:nvSpPr>
          <p:cNvPr id="9" name="Content Placeholder 8">
            <a:extLst>
              <a:ext uri="{FF2B5EF4-FFF2-40B4-BE49-F238E27FC236}">
                <a16:creationId xmlns:a16="http://schemas.microsoft.com/office/drawing/2014/main" id="{9A87088B-9410-4E1F-888C-08C9B98782E6}"/>
              </a:ext>
            </a:extLst>
          </p:cNvPr>
          <p:cNvSpPr>
            <a:spLocks noGrp="1"/>
          </p:cNvSpPr>
          <p:nvPr>
            <p:ph idx="1"/>
          </p:nvPr>
        </p:nvSpPr>
        <p:spPr>
          <a:xfrm>
            <a:off x="5320004" y="3240456"/>
            <a:ext cx="3442996" cy="1218296"/>
          </a:xfrm>
        </p:spPr>
        <p:txBody>
          <a:bodyPr/>
          <a:lstStyle/>
          <a:p>
            <a:r>
              <a:rPr lang="en-US" dirty="0"/>
              <a:t>HERA was an electron-proton collider at DESY in Hamburg, Germany, intended to study the structure of the proton</a:t>
            </a:r>
            <a:br>
              <a:rPr lang="en-US" dirty="0"/>
            </a:br>
            <a:endParaRPr lang="en-US" dirty="0"/>
          </a:p>
        </p:txBody>
      </p:sp>
      <p:sp>
        <p:nvSpPr>
          <p:cNvPr id="4" name="Slide Number Placeholder 3">
            <a:extLst>
              <a:ext uri="{FF2B5EF4-FFF2-40B4-BE49-F238E27FC236}">
                <a16:creationId xmlns:a16="http://schemas.microsoft.com/office/drawing/2014/main" id="{E5BAEFC0-6709-4922-904A-CF064CEB1B90}"/>
              </a:ext>
            </a:extLst>
          </p:cNvPr>
          <p:cNvSpPr>
            <a:spLocks noGrp="1"/>
          </p:cNvSpPr>
          <p:nvPr>
            <p:ph type="sldNum" sz="quarter" idx="12"/>
          </p:nvPr>
        </p:nvSpPr>
        <p:spPr/>
        <p:txBody>
          <a:bodyPr/>
          <a:lstStyle/>
          <a:p>
            <a:pPr>
              <a:defRPr/>
            </a:pPr>
            <a:fld id="{388E8534-63F1-4E27-9C8A-02BA386DF79F}" type="slidenum">
              <a:rPr lang="en-US" altLang="en-US" smtClean="0"/>
              <a:pPr>
                <a:defRPr/>
              </a:pPr>
              <a:t>172</a:t>
            </a:fld>
            <a:endParaRPr lang="en-US" altLang="en-US"/>
          </a:p>
        </p:txBody>
      </p:sp>
      <p:pic>
        <p:nvPicPr>
          <p:cNvPr id="5" name="Picture 4">
            <a:extLst>
              <a:ext uri="{FF2B5EF4-FFF2-40B4-BE49-F238E27FC236}">
                <a16:creationId xmlns:a16="http://schemas.microsoft.com/office/drawing/2014/main" id="{8F68F71E-30B3-4193-8E0B-F36562CE0AFB}"/>
              </a:ext>
            </a:extLst>
          </p:cNvPr>
          <p:cNvPicPr>
            <a:picLocks noChangeAspect="1"/>
          </p:cNvPicPr>
          <p:nvPr/>
        </p:nvPicPr>
        <p:blipFill>
          <a:blip r:embed="rId2"/>
          <a:stretch>
            <a:fillRect/>
          </a:stretch>
        </p:blipFill>
        <p:spPr>
          <a:xfrm>
            <a:off x="5628627" y="350238"/>
            <a:ext cx="2673349" cy="2658159"/>
          </a:xfrm>
          <a:prstGeom prst="rect">
            <a:avLst/>
          </a:prstGeom>
        </p:spPr>
      </p:pic>
      <p:pic>
        <p:nvPicPr>
          <p:cNvPr id="6" name="Picture 5">
            <a:extLst>
              <a:ext uri="{FF2B5EF4-FFF2-40B4-BE49-F238E27FC236}">
                <a16:creationId xmlns:a16="http://schemas.microsoft.com/office/drawing/2014/main" id="{4AB10149-99BF-4FB3-875C-5206D84AAD48}"/>
              </a:ext>
            </a:extLst>
          </p:cNvPr>
          <p:cNvPicPr>
            <a:picLocks noChangeAspect="1"/>
          </p:cNvPicPr>
          <p:nvPr/>
        </p:nvPicPr>
        <p:blipFill>
          <a:blip r:embed="rId3"/>
          <a:stretch>
            <a:fillRect/>
          </a:stretch>
        </p:blipFill>
        <p:spPr>
          <a:xfrm>
            <a:off x="169846" y="1064716"/>
            <a:ext cx="4976489" cy="3732367"/>
          </a:xfrm>
          <a:prstGeom prst="rect">
            <a:avLst/>
          </a:prstGeom>
        </p:spPr>
      </p:pic>
      <p:sp>
        <p:nvSpPr>
          <p:cNvPr id="7" name="Content Placeholder 8">
            <a:extLst>
              <a:ext uri="{FF2B5EF4-FFF2-40B4-BE49-F238E27FC236}">
                <a16:creationId xmlns:a16="http://schemas.microsoft.com/office/drawing/2014/main" id="{2EEB3E1D-D9D3-4154-A9B7-9BCB880F0777}"/>
              </a:ext>
            </a:extLst>
          </p:cNvPr>
          <p:cNvSpPr txBox="1">
            <a:spLocks/>
          </p:cNvSpPr>
          <p:nvPr/>
        </p:nvSpPr>
        <p:spPr bwMode="auto">
          <a:xfrm>
            <a:off x="514642" y="4797083"/>
            <a:ext cx="8095958" cy="138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1F497D"/>
              </a:buClr>
              <a:buFont typeface="Wingdings" panose="05000000000000000000" pitchFamily="2" charset="2"/>
              <a:buChar char="§"/>
              <a:defRPr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1F497D"/>
              </a:buClr>
              <a:buChar char="–"/>
              <a:defRPr sz="16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1F497D"/>
              </a:buClr>
              <a:buChar char="•"/>
              <a:defRPr sz="1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1F497D"/>
              </a:buClr>
              <a:buChar char="–"/>
              <a:defRPr sz="14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1F497D"/>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Two </a:t>
            </a:r>
            <a:r>
              <a:rPr lang="en-US" dirty="0" err="1"/>
              <a:t>experimemnts</a:t>
            </a:r>
            <a:r>
              <a:rPr lang="en-US" dirty="0"/>
              <a:t>, Zeus and H1</a:t>
            </a:r>
          </a:p>
          <a:p>
            <a:r>
              <a:rPr lang="en-US" dirty="0"/>
              <a:t>Proton structure probed by Deeply Inelastic Scattering (DIS):</a:t>
            </a:r>
          </a:p>
          <a:p>
            <a:pPr lvl="1"/>
            <a:r>
              <a:rPr lang="en-US" dirty="0"/>
              <a:t>What looks like an inelastic scattering between the proton and the electron is actually</a:t>
            </a:r>
            <a:br>
              <a:rPr lang="en-US" dirty="0"/>
            </a:br>
            <a:r>
              <a:rPr lang="en-US" dirty="0"/>
              <a:t>elastic scattering between the electron and quark (blackboard, anyone?)</a:t>
            </a:r>
            <a:br>
              <a:rPr lang="en-US" dirty="0"/>
            </a:br>
            <a:endParaRPr lang="en-US" dirty="0"/>
          </a:p>
        </p:txBody>
      </p:sp>
    </p:spTree>
    <p:extLst>
      <p:ext uri="{BB962C8B-B14F-4D97-AF65-F5344CB8AC3E}">
        <p14:creationId xmlns:p14="http://schemas.microsoft.com/office/powerpoint/2010/main" val="252292688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219A094-CEF9-452E-B5D6-091808E1293E}"/>
              </a:ext>
            </a:extLst>
          </p:cNvPr>
          <p:cNvSpPr>
            <a:spLocks noGrp="1"/>
          </p:cNvSpPr>
          <p:nvPr>
            <p:ph type="sldNum" sz="quarter" idx="12"/>
          </p:nvPr>
        </p:nvSpPr>
        <p:spPr/>
        <p:txBody>
          <a:bodyPr/>
          <a:lstStyle/>
          <a:p>
            <a:fld id="{C48CDA6E-0154-4E49-A24B-67336B8F7142}" type="slidenum">
              <a:rPr lang="en-US" altLang="en-US"/>
              <a:pPr/>
              <a:t>173</a:t>
            </a:fld>
            <a:endParaRPr lang="en-US" altLang="en-US"/>
          </a:p>
        </p:txBody>
      </p:sp>
      <p:pic>
        <p:nvPicPr>
          <p:cNvPr id="1126402" name="Picture 2">
            <a:extLst>
              <a:ext uri="{FF2B5EF4-FFF2-40B4-BE49-F238E27FC236}">
                <a16:creationId xmlns:a16="http://schemas.microsoft.com/office/drawing/2014/main" id="{AFAF2B55-1B32-43AC-B81C-D12710EE02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2625" y="1154113"/>
            <a:ext cx="5921375" cy="405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403" name="Rectangle 3">
            <a:extLst>
              <a:ext uri="{FF2B5EF4-FFF2-40B4-BE49-F238E27FC236}">
                <a16:creationId xmlns:a16="http://schemas.microsoft.com/office/drawing/2014/main" id="{EFDF0218-FA1F-4725-935F-E8B96ED12792}"/>
              </a:ext>
            </a:extLst>
          </p:cNvPr>
          <p:cNvSpPr>
            <a:spLocks noGrp="1" noChangeArrowheads="1"/>
          </p:cNvSpPr>
          <p:nvPr>
            <p:ph type="title"/>
          </p:nvPr>
        </p:nvSpPr>
        <p:spPr/>
        <p:txBody>
          <a:bodyPr/>
          <a:lstStyle/>
          <a:p>
            <a:r>
              <a:rPr lang="en-US" altLang="en-US" dirty="0"/>
              <a:t>Proton Structure (Parton Density Functions) Today</a:t>
            </a:r>
          </a:p>
        </p:txBody>
      </p:sp>
      <p:sp>
        <p:nvSpPr>
          <p:cNvPr id="1126404" name="Rectangle 4">
            <a:extLst>
              <a:ext uri="{FF2B5EF4-FFF2-40B4-BE49-F238E27FC236}">
                <a16:creationId xmlns:a16="http://schemas.microsoft.com/office/drawing/2014/main" id="{1E93CD2E-84CC-4799-8163-E0C0AF9D4F22}"/>
              </a:ext>
            </a:extLst>
          </p:cNvPr>
          <p:cNvSpPr>
            <a:spLocks noGrp="1" noChangeArrowheads="1"/>
          </p:cNvSpPr>
          <p:nvPr>
            <p:ph type="body" idx="1"/>
          </p:nvPr>
        </p:nvSpPr>
        <p:spPr>
          <a:xfrm>
            <a:off x="350838" y="1155700"/>
            <a:ext cx="3165475" cy="4481513"/>
          </a:xfrm>
        </p:spPr>
        <p:txBody>
          <a:bodyPr/>
          <a:lstStyle/>
          <a:p>
            <a:r>
              <a:rPr lang="en-US" altLang="en-US"/>
              <a:t>One fit from CTEQ and one from MRS is shown</a:t>
            </a:r>
          </a:p>
          <a:p>
            <a:pPr lvl="1"/>
            <a:r>
              <a:rPr lang="en-US" altLang="en-US"/>
              <a:t>These are global fits from all the data</a:t>
            </a:r>
          </a:p>
          <a:p>
            <a:r>
              <a:rPr lang="en-US" altLang="en-US"/>
              <a:t>Despite differences in procedure, the conclusions are remarkably similar</a:t>
            </a:r>
          </a:p>
          <a:p>
            <a:pPr lvl="1"/>
            <a:r>
              <a:rPr lang="en-US" altLang="en-US"/>
              <a:t>Lends confidence to the process</a:t>
            </a:r>
          </a:p>
          <a:p>
            <a:r>
              <a:rPr lang="en-US" altLang="en-US"/>
              <a:t>The gluon distribution is enormous:</a:t>
            </a:r>
          </a:p>
          <a:p>
            <a:pPr lvl="1"/>
            <a:r>
              <a:rPr lang="en-US" altLang="en-US"/>
              <a:t>The proton is mostly glue, not mostly quarks</a:t>
            </a:r>
          </a:p>
        </p:txBody>
      </p:sp>
      <p:sp>
        <p:nvSpPr>
          <p:cNvPr id="1126405" name="Rectangle 5">
            <a:extLst>
              <a:ext uri="{FF2B5EF4-FFF2-40B4-BE49-F238E27FC236}">
                <a16:creationId xmlns:a16="http://schemas.microsoft.com/office/drawing/2014/main" id="{14C2F82B-6886-4B4E-B1F1-98D7AF97E595}"/>
              </a:ext>
            </a:extLst>
          </p:cNvPr>
          <p:cNvSpPr>
            <a:spLocks noChangeArrowheads="1"/>
          </p:cNvSpPr>
          <p:nvPr/>
        </p:nvSpPr>
        <p:spPr bwMode="auto">
          <a:xfrm>
            <a:off x="4591050" y="5754688"/>
            <a:ext cx="41783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1200">
                <a:latin typeface="Arial" panose="020B0604020202020204" pitchFamily="34" charset="0"/>
                <a:ea typeface="ＭＳ Ｐゴシック" panose="020B0600070205080204" pitchFamily="34" charset="-128"/>
              </a:rPr>
              <a:t>Want to know the uncertainties?  </a:t>
            </a:r>
            <a:br>
              <a:rPr lang="en-US" altLang="en-US" sz="1200">
                <a:latin typeface="Arial" panose="020B0604020202020204" pitchFamily="34" charset="0"/>
                <a:ea typeface="ＭＳ Ｐゴシック" panose="020B0600070205080204" pitchFamily="34" charset="-128"/>
              </a:rPr>
            </a:br>
            <a:r>
              <a:rPr lang="en-US" altLang="en-US" sz="1200">
                <a:latin typeface="Arial" panose="020B0604020202020204" pitchFamily="34" charset="0"/>
                <a:ea typeface="ＭＳ Ｐゴシック" panose="020B0600070205080204" pitchFamily="34" charset="-128"/>
              </a:rPr>
              <a:t>Use the Durham pdf plotter: http://durpdg.dur.ac.uk/hepdata/pdf3.html</a:t>
            </a:r>
          </a:p>
        </p:txBody>
      </p:sp>
    </p:spTree>
    <p:extLst>
      <p:ext uri="{BB962C8B-B14F-4D97-AF65-F5344CB8AC3E}">
        <p14:creationId xmlns:p14="http://schemas.microsoft.com/office/powerpoint/2010/main" val="214318513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87EFB6E6-999B-4AE0-AE2A-76360D07B8C6}"/>
              </a:ext>
            </a:extLst>
          </p:cNvPr>
          <p:cNvSpPr>
            <a:spLocks noGrp="1"/>
          </p:cNvSpPr>
          <p:nvPr>
            <p:ph type="sldNum" sz="quarter" idx="12"/>
          </p:nvPr>
        </p:nvSpPr>
        <p:spPr/>
        <p:txBody>
          <a:bodyPr/>
          <a:lstStyle/>
          <a:p>
            <a:fld id="{1944F1D5-1E53-4DB6-96D5-D40422B308E9}" type="slidenum">
              <a:rPr lang="en-US" altLang="en-US"/>
              <a:pPr/>
              <a:t>174</a:t>
            </a:fld>
            <a:endParaRPr lang="en-US" altLang="en-US"/>
          </a:p>
        </p:txBody>
      </p:sp>
      <p:sp>
        <p:nvSpPr>
          <p:cNvPr id="1153026" name="Rectangle 1026">
            <a:extLst>
              <a:ext uri="{FF2B5EF4-FFF2-40B4-BE49-F238E27FC236}">
                <a16:creationId xmlns:a16="http://schemas.microsoft.com/office/drawing/2014/main" id="{2C2A5A36-B051-4302-BD23-F35DA7C031E0}"/>
              </a:ext>
            </a:extLst>
          </p:cNvPr>
          <p:cNvSpPr>
            <a:spLocks noGrp="1" noChangeArrowheads="1"/>
          </p:cNvSpPr>
          <p:nvPr>
            <p:ph type="title"/>
          </p:nvPr>
        </p:nvSpPr>
        <p:spPr/>
        <p:txBody>
          <a:bodyPr/>
          <a:lstStyle/>
          <a:p>
            <a:r>
              <a:rPr lang="en-US" altLang="en-US"/>
              <a:t>HERA: Before and After</a:t>
            </a:r>
          </a:p>
        </p:txBody>
      </p:sp>
      <p:sp>
        <p:nvSpPr>
          <p:cNvPr id="1153027" name="Rectangle 1027">
            <a:extLst>
              <a:ext uri="{FF2B5EF4-FFF2-40B4-BE49-F238E27FC236}">
                <a16:creationId xmlns:a16="http://schemas.microsoft.com/office/drawing/2014/main" id="{EED1FB20-595E-4742-A64C-C49ABDCDAA10}"/>
              </a:ext>
            </a:extLst>
          </p:cNvPr>
          <p:cNvSpPr>
            <a:spLocks noGrp="1" noChangeArrowheads="1"/>
          </p:cNvSpPr>
          <p:nvPr>
            <p:ph type="body" idx="1"/>
          </p:nvPr>
        </p:nvSpPr>
        <p:spPr>
          <a:xfrm>
            <a:off x="585788" y="4564063"/>
            <a:ext cx="8229600" cy="1725612"/>
          </a:xfrm>
        </p:spPr>
        <p:txBody>
          <a:bodyPr/>
          <a:lstStyle/>
          <a:p>
            <a:pPr>
              <a:lnSpc>
                <a:spcPct val="90000"/>
              </a:lnSpc>
            </a:pPr>
            <a:r>
              <a:rPr lang="en-US" altLang="en-US" dirty="0"/>
              <a:t>HERA </a:t>
            </a:r>
            <a:r>
              <a:rPr lang="en-US" altLang="en-US" b="1" i="1" dirty="0">
                <a:solidFill>
                  <a:srgbClr val="FF0000"/>
                </a:solidFill>
              </a:rPr>
              <a:t>revolutionized</a:t>
            </a:r>
            <a:r>
              <a:rPr lang="en-US" altLang="en-US" dirty="0"/>
              <a:t> our knowledge of </a:t>
            </a:r>
            <a:r>
              <a:rPr lang="en-US" altLang="en-US" dirty="0" err="1"/>
              <a:t>parton</a:t>
            </a:r>
            <a:r>
              <a:rPr lang="en-US" altLang="en-US" dirty="0"/>
              <a:t> densities</a:t>
            </a:r>
          </a:p>
          <a:p>
            <a:pPr lvl="1">
              <a:lnSpc>
                <a:spcPct val="90000"/>
              </a:lnSpc>
            </a:pPr>
            <a:r>
              <a:rPr lang="en-US" altLang="en-US" dirty="0"/>
              <a:t>If you don’t believe me, look at papers pre-HERA and post-HERA</a:t>
            </a:r>
          </a:p>
          <a:p>
            <a:pPr lvl="1">
              <a:lnSpc>
                <a:spcPct val="90000"/>
              </a:lnSpc>
            </a:pPr>
            <a:r>
              <a:rPr lang="en-US" altLang="en-US" dirty="0"/>
              <a:t>It’s even more dramatic than it looks, as the shapes in the left plots are still informed by the HERA data.  Otherwise, the shapes would be more a function of imagination than of physics.</a:t>
            </a:r>
          </a:p>
          <a:p>
            <a:pPr>
              <a:lnSpc>
                <a:spcPct val="90000"/>
              </a:lnSpc>
            </a:pPr>
            <a:r>
              <a:rPr lang="en-US" altLang="en-US" dirty="0"/>
              <a:t>There is still a need to explore for the LHC, where higher Q</a:t>
            </a:r>
            <a:r>
              <a:rPr lang="en-US" altLang="en-US" baseline="30000" dirty="0"/>
              <a:t>2</a:t>
            </a:r>
            <a:r>
              <a:rPr lang="en-US" altLang="en-US" dirty="0"/>
              <a:t> matters.</a:t>
            </a:r>
          </a:p>
        </p:txBody>
      </p:sp>
      <p:pic>
        <p:nvPicPr>
          <p:cNvPr id="1153028" name="Picture 1028" descr="file:///C:/Data/lecompte/ATLAS/Conferences/2011/Blois%202011/Talk%20References/HERA-noHERA.jpg">
            <a:extLst>
              <a:ext uri="{FF2B5EF4-FFF2-40B4-BE49-F238E27FC236}">
                <a16:creationId xmlns:a16="http://schemas.microsoft.com/office/drawing/2014/main" id="{54371FCA-B11E-4E0D-AFFF-5FC49C028F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766" y="846138"/>
            <a:ext cx="6853238" cy="3582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31575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Bevy of Standard Model Measurements</a:t>
            </a:r>
          </a:p>
        </p:txBody>
      </p:sp>
      <p:sp>
        <p:nvSpPr>
          <p:cNvPr id="3" name="Slide Number Placeholder 2"/>
          <p:cNvSpPr>
            <a:spLocks noGrp="1"/>
          </p:cNvSpPr>
          <p:nvPr>
            <p:ph type="sldNum" sz="quarter" idx="12"/>
          </p:nvPr>
        </p:nvSpPr>
        <p:spPr/>
        <p:txBody>
          <a:bodyPr/>
          <a:lstStyle/>
          <a:p>
            <a:pPr>
              <a:defRPr/>
            </a:pPr>
            <a:fld id="{A4F6BC3F-C7A0-419D-89DA-ED3F20BD2817}" type="slidenum">
              <a:rPr lang="en-US" altLang="en-US" smtClean="0"/>
              <a:pPr>
                <a:defRPr/>
              </a:pPr>
              <a:t>175</a:t>
            </a:fld>
            <a:endParaRPr lang="en-US" alt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4787" y="792480"/>
            <a:ext cx="6906263" cy="5181600"/>
          </a:xfrm>
          <a:prstGeom prst="rect">
            <a:avLst/>
          </a:prstGeom>
        </p:spPr>
      </p:pic>
      <p:pic>
        <p:nvPicPr>
          <p:cNvPr id="6" name="Picture 5"/>
          <p:cNvPicPr>
            <a:picLocks noChangeAspect="1"/>
          </p:cNvPicPr>
          <p:nvPr/>
        </p:nvPicPr>
        <p:blipFill>
          <a:blip r:embed="rId3"/>
          <a:stretch>
            <a:fillRect/>
          </a:stretch>
        </p:blipFill>
        <p:spPr>
          <a:xfrm>
            <a:off x="1709873" y="4068399"/>
            <a:ext cx="2558623" cy="1156743"/>
          </a:xfrm>
          <a:prstGeom prst="rect">
            <a:avLst/>
          </a:prstGeom>
        </p:spPr>
      </p:pic>
    </p:spTree>
    <p:extLst>
      <p:ext uri="{BB962C8B-B14F-4D97-AF65-F5344CB8AC3E}">
        <p14:creationId xmlns:p14="http://schemas.microsoft.com/office/powerpoint/2010/main" val="381773134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Searches Galore</a:t>
            </a:r>
          </a:p>
        </p:txBody>
      </p:sp>
      <p:sp>
        <p:nvSpPr>
          <p:cNvPr id="8" name="Content Placeholder 7"/>
          <p:cNvSpPr>
            <a:spLocks noGrp="1"/>
          </p:cNvSpPr>
          <p:nvPr>
            <p:ph idx="1"/>
          </p:nvPr>
        </p:nvSpPr>
        <p:spPr>
          <a:xfrm>
            <a:off x="457200" y="4808491"/>
            <a:ext cx="8229600" cy="1429839"/>
          </a:xfrm>
        </p:spPr>
        <p:txBody>
          <a:bodyPr/>
          <a:lstStyle/>
          <a:p>
            <a:r>
              <a:rPr lang="en-US" dirty="0"/>
              <a:t>As of last month, 349 separate search papers published on searches</a:t>
            </a:r>
          </a:p>
          <a:p>
            <a:pPr lvl="1"/>
            <a:r>
              <a:rPr lang="en-US" dirty="0"/>
              <a:t>No surprises</a:t>
            </a:r>
          </a:p>
          <a:p>
            <a:r>
              <a:rPr lang="en-US" dirty="0"/>
              <a:t>In most cases, we’re ~10x as sensitive as pre-LHC experiments, sometimes more, sometimes much more.</a:t>
            </a:r>
          </a:p>
        </p:txBody>
      </p:sp>
      <p:sp>
        <p:nvSpPr>
          <p:cNvPr id="3" name="Slide Number Placeholder 2"/>
          <p:cNvSpPr>
            <a:spLocks noGrp="1"/>
          </p:cNvSpPr>
          <p:nvPr>
            <p:ph type="sldNum" sz="quarter" idx="12"/>
          </p:nvPr>
        </p:nvSpPr>
        <p:spPr/>
        <p:txBody>
          <a:bodyPr/>
          <a:lstStyle/>
          <a:p>
            <a:pPr>
              <a:defRPr/>
            </a:pPr>
            <a:fld id="{A4F6BC3F-C7A0-419D-89DA-ED3F20BD2817}" type="slidenum">
              <a:rPr lang="en-US" altLang="en-US" smtClean="0"/>
              <a:pPr>
                <a:defRPr/>
              </a:pPr>
              <a:t>176</a:t>
            </a:fld>
            <a:endParaRPr lang="en-US" alt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179" y="921693"/>
            <a:ext cx="3980935" cy="303197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8400" y="921693"/>
            <a:ext cx="4218400" cy="3031975"/>
          </a:xfrm>
          <a:prstGeom prst="rect">
            <a:avLst/>
          </a:prstGeom>
        </p:spPr>
      </p:pic>
    </p:spTree>
    <p:extLst>
      <p:ext uri="{BB962C8B-B14F-4D97-AF65-F5344CB8AC3E}">
        <p14:creationId xmlns:p14="http://schemas.microsoft.com/office/powerpoint/2010/main" val="368574360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Premature Conclusions</a:t>
            </a:r>
          </a:p>
        </p:txBody>
      </p:sp>
      <p:sp>
        <p:nvSpPr>
          <p:cNvPr id="3" name="Content Placeholder 2"/>
          <p:cNvSpPr>
            <a:spLocks noGrp="1"/>
          </p:cNvSpPr>
          <p:nvPr>
            <p:ph idx="1"/>
          </p:nvPr>
        </p:nvSpPr>
        <p:spPr/>
        <p:txBody>
          <a:bodyPr/>
          <a:lstStyle/>
          <a:p>
            <a:r>
              <a:rPr lang="en-US" dirty="0"/>
              <a:t>There are exactly three generations</a:t>
            </a:r>
            <a:br>
              <a:rPr lang="en-US" dirty="0"/>
            </a:br>
            <a:endParaRPr lang="en-US" dirty="0"/>
          </a:p>
          <a:p>
            <a:r>
              <a:rPr lang="en-US" dirty="0"/>
              <a:t>Nature has provided a fundamental scalar</a:t>
            </a:r>
          </a:p>
          <a:p>
            <a:pPr lvl="1"/>
            <a:r>
              <a:rPr lang="en-US" dirty="0"/>
              <a:t>As far as we can tell, it’s properties match those of the SM Higgs</a:t>
            </a:r>
          </a:p>
          <a:p>
            <a:pPr lvl="1"/>
            <a:r>
              <a:rPr lang="en-US" dirty="0"/>
              <a:t>Its mass makes no sense</a:t>
            </a:r>
          </a:p>
          <a:p>
            <a:pPr lvl="1"/>
            <a:endParaRPr lang="en-US" dirty="0"/>
          </a:p>
          <a:p>
            <a:r>
              <a:rPr lang="en-US" dirty="0"/>
              <a:t>The Higgs mass suggests new physics at the </a:t>
            </a:r>
            <a:r>
              <a:rPr lang="en-US" dirty="0" err="1"/>
              <a:t>TeV</a:t>
            </a:r>
            <a:r>
              <a:rPr lang="en-US" dirty="0"/>
              <a:t> scale.  Flavor, however, suggests it’s more like 10 </a:t>
            </a:r>
            <a:r>
              <a:rPr lang="en-US" dirty="0" err="1"/>
              <a:t>TeV</a:t>
            </a:r>
            <a:r>
              <a:rPr lang="en-US" dirty="0"/>
              <a:t>.</a:t>
            </a:r>
          </a:p>
        </p:txBody>
      </p:sp>
      <p:sp>
        <p:nvSpPr>
          <p:cNvPr id="4" name="Slide Number Placeholder 3"/>
          <p:cNvSpPr>
            <a:spLocks noGrp="1"/>
          </p:cNvSpPr>
          <p:nvPr>
            <p:ph type="sldNum" sz="quarter" idx="12"/>
          </p:nvPr>
        </p:nvSpPr>
        <p:spPr/>
        <p:txBody>
          <a:bodyPr/>
          <a:lstStyle/>
          <a:p>
            <a:pPr>
              <a:defRPr/>
            </a:pPr>
            <a:fld id="{388E8534-63F1-4E27-9C8A-02BA386DF79F}" type="slidenum">
              <a:rPr lang="en-US" altLang="en-US" smtClean="0"/>
              <a:pPr>
                <a:defRPr/>
              </a:pPr>
              <a:t>177</a:t>
            </a:fld>
            <a:endParaRPr lang="en-US" altLang="en-US"/>
          </a:p>
        </p:txBody>
      </p:sp>
    </p:spTree>
    <p:extLst>
      <p:ext uri="{BB962C8B-B14F-4D97-AF65-F5344CB8AC3E}">
        <p14:creationId xmlns:p14="http://schemas.microsoft.com/office/powerpoint/2010/main" val="166375802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E8A2DE4B-4243-4B71-92AC-B77EAA579562}" type="slidenum">
              <a:rPr lang="en-US" altLang="en-US"/>
              <a:pPr/>
              <a:t>178</a:t>
            </a:fld>
            <a:endParaRPr lang="en-US" altLang="en-US"/>
          </a:p>
        </p:txBody>
      </p:sp>
      <p:sp>
        <p:nvSpPr>
          <p:cNvPr id="1505282" name="Rectangle 2"/>
          <p:cNvSpPr>
            <a:spLocks noGrp="1" noChangeArrowheads="1"/>
          </p:cNvSpPr>
          <p:nvPr>
            <p:ph type="title"/>
          </p:nvPr>
        </p:nvSpPr>
        <p:spPr/>
        <p:txBody>
          <a:bodyPr/>
          <a:lstStyle/>
          <a:p>
            <a:r>
              <a:rPr lang="en-US" dirty="0"/>
              <a:t>The Argument for 3 Generations</a:t>
            </a:r>
            <a:endParaRPr lang="en-US" altLang="en-US" dirty="0"/>
          </a:p>
        </p:txBody>
      </p:sp>
      <p:sp>
        <p:nvSpPr>
          <p:cNvPr id="1505285" name="Rectangle 5"/>
          <p:cNvSpPr>
            <a:spLocks noGrp="1" noChangeArrowheads="1"/>
          </p:cNvSpPr>
          <p:nvPr>
            <p:ph type="body" idx="1"/>
          </p:nvPr>
        </p:nvSpPr>
        <p:spPr>
          <a:xfrm>
            <a:off x="4476750" y="1160463"/>
            <a:ext cx="4189413" cy="4525962"/>
          </a:xfrm>
          <a:solidFill>
            <a:srgbClr val="CCFFCC"/>
          </a:solidFill>
          <a:ln/>
        </p:spPr>
        <p:txBody>
          <a:bodyPr/>
          <a:lstStyle/>
          <a:p>
            <a:pPr>
              <a:lnSpc>
                <a:spcPct val="90000"/>
              </a:lnSpc>
            </a:pPr>
            <a:r>
              <a:rPr lang="en-US" altLang="en-US" dirty="0"/>
              <a:t>Glue-glue fusion goes through a virtual quark loop</a:t>
            </a:r>
            <a:br>
              <a:rPr lang="en-US" altLang="en-US" dirty="0"/>
            </a:br>
            <a:endParaRPr lang="en-US" altLang="en-US" dirty="0"/>
          </a:p>
          <a:p>
            <a:pPr>
              <a:lnSpc>
                <a:spcPct val="90000"/>
              </a:lnSpc>
            </a:pPr>
            <a:r>
              <a:rPr lang="en-US" altLang="en-US" dirty="0"/>
              <a:t>As the quark mass gets heavy, the loop factor gets smaller</a:t>
            </a:r>
          </a:p>
          <a:p>
            <a:pPr>
              <a:lnSpc>
                <a:spcPct val="90000"/>
              </a:lnSpc>
            </a:pPr>
            <a:r>
              <a:rPr lang="en-US" altLang="en-US" dirty="0"/>
              <a:t>As the quark mass gets heavy, the Higgs coupling gets bigger</a:t>
            </a:r>
          </a:p>
          <a:p>
            <a:pPr>
              <a:lnSpc>
                <a:spcPct val="90000"/>
              </a:lnSpc>
            </a:pPr>
            <a:r>
              <a:rPr lang="en-US" altLang="en-US" dirty="0"/>
              <a:t>These effects exactly compensate – for heavy quarks, this contribution is independent of the quark mass.</a:t>
            </a:r>
            <a:br>
              <a:rPr lang="en-US" altLang="en-US" dirty="0"/>
            </a:br>
            <a:endParaRPr lang="en-US" altLang="en-US" dirty="0"/>
          </a:p>
          <a:p>
            <a:pPr>
              <a:lnSpc>
                <a:spcPct val="90000"/>
              </a:lnSpc>
            </a:pPr>
            <a:r>
              <a:rPr lang="en-US" altLang="en-US" dirty="0"/>
              <a:t>If there were a fourth generation, the </a:t>
            </a:r>
            <a:r>
              <a:rPr lang="en-US" altLang="en-US" i="1" dirty="0">
                <a:latin typeface="Times New Roman" pitchFamily="18" charset="0"/>
              </a:rPr>
              <a:t>t</a:t>
            </a:r>
            <a:r>
              <a:rPr lang="en-US" altLang="en-US" dirty="0"/>
              <a:t>’ and </a:t>
            </a:r>
            <a:r>
              <a:rPr lang="en-US" altLang="en-US" i="1" dirty="0">
                <a:latin typeface="Times New Roman" pitchFamily="18" charset="0"/>
              </a:rPr>
              <a:t>b</a:t>
            </a:r>
            <a:r>
              <a:rPr lang="en-US" altLang="en-US" dirty="0"/>
              <a:t>’ would have the same contribution as the </a:t>
            </a:r>
            <a:r>
              <a:rPr lang="en-US" altLang="en-US" i="1" dirty="0">
                <a:latin typeface="Times New Roman" pitchFamily="18" charset="0"/>
              </a:rPr>
              <a:t>t</a:t>
            </a:r>
            <a:r>
              <a:rPr lang="en-US" altLang="en-US" dirty="0"/>
              <a:t>: irrespective of their mass. </a:t>
            </a:r>
          </a:p>
          <a:p>
            <a:pPr lvl="1">
              <a:lnSpc>
                <a:spcPct val="90000"/>
              </a:lnSpc>
            </a:pPr>
            <a:r>
              <a:rPr lang="en-US" altLang="en-US" dirty="0"/>
              <a:t>A factor 3 in amplitude works out to a factor of ~9 in cross-section</a:t>
            </a:r>
          </a:p>
        </p:txBody>
      </p:sp>
      <p:pic>
        <p:nvPicPr>
          <p:cNvPr id="1505283" name="Picture 3" descr="https://inspirehep.net/record/1233517/files/figs_higgs_feyn_pp.png"/>
          <p:cNvPicPr>
            <a:picLocks noChangeAspect="1" noChangeArrowheads="1"/>
          </p:cNvPicPr>
          <p:nvPr/>
        </p:nvPicPr>
        <p:blipFill>
          <a:blip r:embed="rId2" cstate="print">
            <a:extLst>
              <a:ext uri="{28A0092B-C50C-407E-A947-70E740481C1C}">
                <a14:useLocalDpi xmlns:a14="http://schemas.microsoft.com/office/drawing/2010/main" val="0"/>
              </a:ext>
            </a:extLst>
          </a:blip>
          <a:srcRect l="5077" t="5077" r="50774" b="50774"/>
          <a:stretch>
            <a:fillRect/>
          </a:stretch>
        </p:blipFill>
        <p:spPr bwMode="auto">
          <a:xfrm>
            <a:off x="771538" y="2332038"/>
            <a:ext cx="3354387" cy="335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71538" y="1160463"/>
            <a:ext cx="3629465" cy="461665"/>
          </a:xfrm>
          <a:prstGeom prst="rect">
            <a:avLst/>
          </a:prstGeom>
          <a:solidFill>
            <a:schemeClr val="accent6">
              <a:lumMod val="40000"/>
              <a:lumOff val="60000"/>
            </a:schemeClr>
          </a:solidFill>
        </p:spPr>
        <p:txBody>
          <a:bodyPr wrap="square" rtlCol="0">
            <a:spAutoFit/>
          </a:bodyPr>
          <a:lstStyle/>
          <a:p>
            <a:pPr algn="ctr"/>
            <a:r>
              <a:rPr lang="en-US" sz="2400" dirty="0"/>
              <a:t>Higgs Boson Production</a:t>
            </a:r>
          </a:p>
        </p:txBody>
      </p:sp>
    </p:spTree>
    <p:extLst>
      <p:ext uri="{BB962C8B-B14F-4D97-AF65-F5344CB8AC3E}">
        <p14:creationId xmlns:p14="http://schemas.microsoft.com/office/powerpoint/2010/main" val="225033004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683" y="257385"/>
            <a:ext cx="8229600" cy="1143000"/>
          </a:xfrm>
        </p:spPr>
        <p:txBody>
          <a:bodyPr/>
          <a:lstStyle/>
          <a:p>
            <a:r>
              <a:rPr lang="en-US" dirty="0"/>
              <a:t>Exactly 3 Generations II</a:t>
            </a:r>
          </a:p>
        </p:txBody>
      </p:sp>
      <p:sp>
        <p:nvSpPr>
          <p:cNvPr id="3" name="Slide Number Placeholder 2"/>
          <p:cNvSpPr>
            <a:spLocks noGrp="1"/>
          </p:cNvSpPr>
          <p:nvPr>
            <p:ph type="sldNum" sz="quarter" idx="12"/>
          </p:nvPr>
        </p:nvSpPr>
        <p:spPr/>
        <p:txBody>
          <a:bodyPr/>
          <a:lstStyle/>
          <a:p>
            <a:pPr>
              <a:defRPr/>
            </a:pPr>
            <a:fld id="{A4F6BC3F-C7A0-419D-89DA-ED3F20BD2817}" type="slidenum">
              <a:rPr lang="en-US" altLang="en-US" smtClean="0"/>
              <a:pPr>
                <a:defRPr/>
              </a:pPr>
              <a:t>179</a:t>
            </a:fld>
            <a:endParaRPr lang="en-US" alt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9647" y="662404"/>
            <a:ext cx="5774095" cy="5539104"/>
          </a:xfrm>
          <a:prstGeom prst="rect">
            <a:avLst/>
          </a:prstGeom>
        </p:spPr>
      </p:pic>
      <p:sp>
        <p:nvSpPr>
          <p:cNvPr id="6" name="Freeform 5"/>
          <p:cNvSpPr/>
          <p:nvPr/>
        </p:nvSpPr>
        <p:spPr bwMode="auto">
          <a:xfrm>
            <a:off x="5416062" y="2173321"/>
            <a:ext cx="281354" cy="1046544"/>
          </a:xfrm>
          <a:custGeom>
            <a:avLst/>
            <a:gdLst>
              <a:gd name="connsiteX0" fmla="*/ 0 w 1495798"/>
              <a:gd name="connsiteY0" fmla="*/ 1714008 h 1846151"/>
              <a:gd name="connsiteX1" fmla="*/ 199293 w 1495798"/>
              <a:gd name="connsiteY1" fmla="*/ 565146 h 1846151"/>
              <a:gd name="connsiteX2" fmla="*/ 468923 w 1495798"/>
              <a:gd name="connsiteY2" fmla="*/ 143115 h 1846151"/>
              <a:gd name="connsiteX3" fmla="*/ 785447 w 1495798"/>
              <a:gd name="connsiteY3" fmla="*/ 14161 h 1846151"/>
              <a:gd name="connsiteX4" fmla="*/ 1195754 w 1495798"/>
              <a:gd name="connsiteY4" fmla="*/ 436192 h 1846151"/>
              <a:gd name="connsiteX5" fmla="*/ 1359877 w 1495798"/>
              <a:gd name="connsiteY5" fmla="*/ 1163023 h 1846151"/>
              <a:gd name="connsiteX6" fmla="*/ 1488831 w 1495798"/>
              <a:gd name="connsiteY6" fmla="*/ 1796069 h 1846151"/>
              <a:gd name="connsiteX7" fmla="*/ 1477108 w 1495798"/>
              <a:gd name="connsiteY7" fmla="*/ 1796069 h 1846151"/>
              <a:gd name="connsiteX8" fmla="*/ 1465385 w 1495798"/>
              <a:gd name="connsiteY8" fmla="*/ 1714008 h 184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5798" h="1846151">
                <a:moveTo>
                  <a:pt x="0" y="1714008"/>
                </a:moveTo>
                <a:cubicBezTo>
                  <a:pt x="60569" y="1270484"/>
                  <a:pt x="121139" y="826961"/>
                  <a:pt x="199293" y="565146"/>
                </a:cubicBezTo>
                <a:cubicBezTo>
                  <a:pt x="277447" y="303330"/>
                  <a:pt x="371231" y="234946"/>
                  <a:pt x="468923" y="143115"/>
                </a:cubicBezTo>
                <a:cubicBezTo>
                  <a:pt x="566615" y="51284"/>
                  <a:pt x="664309" y="-34685"/>
                  <a:pt x="785447" y="14161"/>
                </a:cubicBezTo>
                <a:cubicBezTo>
                  <a:pt x="906585" y="63007"/>
                  <a:pt x="1100016" y="244715"/>
                  <a:pt x="1195754" y="436192"/>
                </a:cubicBezTo>
                <a:cubicBezTo>
                  <a:pt x="1291492" y="627669"/>
                  <a:pt x="1311031" y="936377"/>
                  <a:pt x="1359877" y="1163023"/>
                </a:cubicBezTo>
                <a:cubicBezTo>
                  <a:pt x="1408723" y="1389669"/>
                  <a:pt x="1469292" y="1690561"/>
                  <a:pt x="1488831" y="1796069"/>
                </a:cubicBezTo>
                <a:cubicBezTo>
                  <a:pt x="1508370" y="1901577"/>
                  <a:pt x="1481016" y="1809746"/>
                  <a:pt x="1477108" y="1796069"/>
                </a:cubicBezTo>
                <a:cubicBezTo>
                  <a:pt x="1473200" y="1782392"/>
                  <a:pt x="1469292" y="1748200"/>
                  <a:pt x="1465385" y="1714008"/>
                </a:cubicBezTo>
              </a:path>
            </a:pathLst>
          </a:custGeom>
          <a:noFill/>
          <a:ln w="15875"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7" name="TextBox 6"/>
          <p:cNvSpPr txBox="1"/>
          <p:nvPr/>
        </p:nvSpPr>
        <p:spPr>
          <a:xfrm>
            <a:off x="4865204" y="1803989"/>
            <a:ext cx="1461490" cy="369332"/>
          </a:xfrm>
          <a:prstGeom prst="rect">
            <a:avLst/>
          </a:prstGeom>
          <a:noFill/>
        </p:spPr>
        <p:txBody>
          <a:bodyPr wrap="none" rtlCol="0">
            <a:spAutoFit/>
          </a:bodyPr>
          <a:lstStyle/>
          <a:p>
            <a:r>
              <a:rPr lang="en-US" dirty="0">
                <a:solidFill>
                  <a:srgbClr val="0070C0"/>
                </a:solidFill>
              </a:rPr>
              <a:t>4 generations</a:t>
            </a:r>
          </a:p>
        </p:txBody>
      </p:sp>
      <p:sp>
        <p:nvSpPr>
          <p:cNvPr id="8" name="TextBox 7"/>
          <p:cNvSpPr txBox="1"/>
          <p:nvPr/>
        </p:nvSpPr>
        <p:spPr>
          <a:xfrm>
            <a:off x="5705372" y="3010675"/>
            <a:ext cx="1461490" cy="369332"/>
          </a:xfrm>
          <a:prstGeom prst="rect">
            <a:avLst/>
          </a:prstGeom>
          <a:noFill/>
        </p:spPr>
        <p:txBody>
          <a:bodyPr wrap="none" rtlCol="0">
            <a:spAutoFit/>
          </a:bodyPr>
          <a:lstStyle/>
          <a:p>
            <a:r>
              <a:rPr lang="en-US" dirty="0">
                <a:solidFill>
                  <a:srgbClr val="FF0000"/>
                </a:solidFill>
              </a:rPr>
              <a:t>3 generations</a:t>
            </a:r>
          </a:p>
        </p:txBody>
      </p:sp>
      <p:sp>
        <p:nvSpPr>
          <p:cNvPr id="9" name="Rectangle 5"/>
          <p:cNvSpPr txBox="1">
            <a:spLocks noChangeArrowheads="1"/>
          </p:cNvSpPr>
          <p:nvPr/>
        </p:nvSpPr>
        <p:spPr>
          <a:xfrm>
            <a:off x="281618" y="1654750"/>
            <a:ext cx="3087564" cy="3707825"/>
          </a:xfrm>
          <a:prstGeom prst="rect">
            <a:avLst/>
          </a:prstGeom>
          <a:solidFill>
            <a:srgbClr val="CCFFCC"/>
          </a:solidFill>
          <a:ln/>
        </p:spPr>
        <p:txBody>
          <a:bodyPr/>
          <a:lstStyle>
            <a:lvl1pPr marL="342900" indent="-342900" algn="l" rtl="0" eaLnBrk="0" fontAlgn="base" hangingPunct="0">
              <a:spcBef>
                <a:spcPct val="20000"/>
              </a:spcBef>
              <a:spcAft>
                <a:spcPct val="0"/>
              </a:spcAft>
              <a:buClr>
                <a:srgbClr val="1F497D"/>
              </a:buClr>
              <a:buFont typeface="Wingdings" pitchFamily="2" charset="2"/>
              <a:buChar char="§"/>
              <a:defRPr>
                <a:solidFill>
                  <a:schemeClr val="tx1"/>
                </a:solidFill>
                <a:latin typeface="+mn-lt"/>
                <a:ea typeface="+mn-ea"/>
                <a:cs typeface="+mn-cs"/>
              </a:defRPr>
            </a:lvl1pPr>
            <a:lvl2pPr marL="742950" indent="-285750" algn="l" rtl="0" eaLnBrk="0" fontAlgn="base" hangingPunct="0">
              <a:spcBef>
                <a:spcPct val="20000"/>
              </a:spcBef>
              <a:spcAft>
                <a:spcPct val="0"/>
              </a:spcAft>
              <a:buClr>
                <a:srgbClr val="1F497D"/>
              </a:buClr>
              <a:buChar char="–"/>
              <a:defRPr sz="1600">
                <a:solidFill>
                  <a:schemeClr val="tx1"/>
                </a:solidFill>
                <a:latin typeface="+mn-lt"/>
              </a:defRPr>
            </a:lvl2pPr>
            <a:lvl3pPr marL="1143000" indent="-228600" algn="l" rtl="0" eaLnBrk="0" fontAlgn="base" hangingPunct="0">
              <a:spcBef>
                <a:spcPct val="20000"/>
              </a:spcBef>
              <a:spcAft>
                <a:spcPct val="0"/>
              </a:spcAft>
              <a:buClr>
                <a:srgbClr val="1F497D"/>
              </a:buClr>
              <a:buChar char="•"/>
              <a:defRPr sz="1400">
                <a:solidFill>
                  <a:schemeClr val="tx1"/>
                </a:solidFill>
                <a:latin typeface="+mn-lt"/>
              </a:defRPr>
            </a:lvl3pPr>
            <a:lvl4pPr marL="1600200" indent="-228600" algn="l" rtl="0" eaLnBrk="0" fontAlgn="base" hangingPunct="0">
              <a:spcBef>
                <a:spcPct val="20000"/>
              </a:spcBef>
              <a:spcAft>
                <a:spcPct val="0"/>
              </a:spcAft>
              <a:buClr>
                <a:srgbClr val="1F497D"/>
              </a:buClr>
              <a:buChar char="–"/>
              <a:defRPr sz="1400">
                <a:solidFill>
                  <a:schemeClr val="tx1"/>
                </a:solidFill>
                <a:latin typeface="+mn-lt"/>
              </a:defRPr>
            </a:lvl4pPr>
            <a:lvl5pPr marL="2057400" indent="-228600" algn="l" rtl="0" eaLnBrk="0" fontAlgn="base" hangingPunct="0">
              <a:spcBef>
                <a:spcPct val="20000"/>
              </a:spcBef>
              <a:spcAft>
                <a:spcPct val="0"/>
              </a:spcAft>
              <a:buClr>
                <a:srgbClr val="1F497D"/>
              </a:buClr>
              <a:buFont typeface="Arial" charset="0"/>
              <a:buChar char="»"/>
              <a:defRPr sz="1400">
                <a:solidFill>
                  <a:schemeClr val="tx1"/>
                </a:solidFill>
                <a:latin typeface="+mn-lt"/>
              </a:defRPr>
            </a:lvl5pPr>
            <a:lvl6pPr marL="2514600" indent="-228600" algn="l" rtl="0" fontAlgn="base">
              <a:spcBef>
                <a:spcPct val="20000"/>
              </a:spcBef>
              <a:spcAft>
                <a:spcPct val="0"/>
              </a:spcAft>
              <a:buClr>
                <a:srgbClr val="1F497D"/>
              </a:buClr>
              <a:buFont typeface="Arial" charset="0"/>
              <a:buChar char="»"/>
              <a:defRPr sz="1400">
                <a:solidFill>
                  <a:schemeClr val="tx1"/>
                </a:solidFill>
                <a:latin typeface="+mn-lt"/>
              </a:defRPr>
            </a:lvl6pPr>
            <a:lvl7pPr marL="2971800" indent="-228600" algn="l" rtl="0" fontAlgn="base">
              <a:spcBef>
                <a:spcPct val="20000"/>
              </a:spcBef>
              <a:spcAft>
                <a:spcPct val="0"/>
              </a:spcAft>
              <a:buClr>
                <a:srgbClr val="1F497D"/>
              </a:buClr>
              <a:buFont typeface="Arial" charset="0"/>
              <a:buChar char="»"/>
              <a:defRPr sz="1400">
                <a:solidFill>
                  <a:schemeClr val="tx1"/>
                </a:solidFill>
                <a:latin typeface="+mn-lt"/>
              </a:defRPr>
            </a:lvl7pPr>
            <a:lvl8pPr marL="3429000" indent="-228600" algn="l" rtl="0" fontAlgn="base">
              <a:spcBef>
                <a:spcPct val="20000"/>
              </a:spcBef>
              <a:spcAft>
                <a:spcPct val="0"/>
              </a:spcAft>
              <a:buClr>
                <a:srgbClr val="1F497D"/>
              </a:buClr>
              <a:buFont typeface="Arial" charset="0"/>
              <a:buChar char="»"/>
              <a:defRPr sz="1400">
                <a:solidFill>
                  <a:schemeClr val="tx1"/>
                </a:solidFill>
                <a:latin typeface="+mn-lt"/>
              </a:defRPr>
            </a:lvl8pPr>
            <a:lvl9pPr marL="3886200" indent="-228600" algn="l" rtl="0" fontAlgn="base">
              <a:spcBef>
                <a:spcPct val="20000"/>
              </a:spcBef>
              <a:spcAft>
                <a:spcPct val="0"/>
              </a:spcAft>
              <a:buClr>
                <a:srgbClr val="1F497D"/>
              </a:buClr>
              <a:buFont typeface="Arial" charset="0"/>
              <a:buChar char="»"/>
              <a:defRPr sz="1400">
                <a:solidFill>
                  <a:schemeClr val="tx1"/>
                </a:solidFill>
                <a:latin typeface="+mn-lt"/>
              </a:defRPr>
            </a:lvl9pPr>
          </a:lstStyle>
          <a:p>
            <a:pPr>
              <a:lnSpc>
                <a:spcPct val="90000"/>
              </a:lnSpc>
            </a:pPr>
            <a:r>
              <a:rPr lang="en-US" altLang="en-US" kern="0" dirty="0"/>
              <a:t>This is not a tiny or subtle effect.</a:t>
            </a:r>
            <a:br>
              <a:rPr lang="en-US" altLang="en-US" kern="0" dirty="0"/>
            </a:br>
            <a:endParaRPr lang="en-US" altLang="en-US" kern="0" dirty="0"/>
          </a:p>
          <a:p>
            <a:pPr>
              <a:lnSpc>
                <a:spcPct val="90000"/>
              </a:lnSpc>
            </a:pPr>
            <a:r>
              <a:rPr lang="en-US" altLang="en-US" kern="0" dirty="0"/>
              <a:t>One (admittedly silly) way to look at this is that there are 3.00  </a:t>
            </a:r>
            <a:r>
              <a:rPr lang="en-US" dirty="0"/>
              <a:t>±</a:t>
            </a:r>
            <a:r>
              <a:rPr lang="en-US" altLang="en-US" kern="0" dirty="0"/>
              <a:t> 0.04 generations.</a:t>
            </a:r>
            <a:br>
              <a:rPr lang="en-US" altLang="en-US" kern="0" dirty="0"/>
            </a:br>
            <a:endParaRPr lang="en-US" altLang="en-US" kern="0" dirty="0"/>
          </a:p>
          <a:p>
            <a:pPr>
              <a:lnSpc>
                <a:spcPct val="90000"/>
              </a:lnSpc>
            </a:pPr>
            <a:r>
              <a:rPr lang="en-US" altLang="en-US" kern="0" dirty="0"/>
              <a:t>Another is that we are actually more confident that there are 3 generations and not 4 than we are that the Higgs exists.</a:t>
            </a:r>
          </a:p>
        </p:txBody>
      </p:sp>
    </p:spTree>
    <p:extLst>
      <p:ext uri="{BB962C8B-B14F-4D97-AF65-F5344CB8AC3E}">
        <p14:creationId xmlns:p14="http://schemas.microsoft.com/office/powerpoint/2010/main" val="3344066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4"/>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9D42654D-4B31-44B0-8A50-FCA89DEA02DF}" type="slidenum">
              <a:rPr lang="en-US" altLang="en-US" smtClean="0"/>
              <a:pPr>
                <a:spcBef>
                  <a:spcPct val="0"/>
                </a:spcBef>
                <a:buClrTx/>
                <a:buFontTx/>
                <a:buNone/>
              </a:pPr>
              <a:t>18</a:t>
            </a:fld>
            <a:endParaRPr lang="en-US" altLang="en-US"/>
          </a:p>
        </p:txBody>
      </p:sp>
      <p:sp>
        <p:nvSpPr>
          <p:cNvPr id="14339" name="Rectangle 2"/>
          <p:cNvSpPr>
            <a:spLocks noGrp="1" noChangeArrowheads="1"/>
          </p:cNvSpPr>
          <p:nvPr>
            <p:ph type="title"/>
          </p:nvPr>
        </p:nvSpPr>
        <p:spPr/>
        <p:txBody>
          <a:bodyPr/>
          <a:lstStyle/>
          <a:p>
            <a:pPr eaLnBrk="1" hangingPunct="1"/>
            <a:r>
              <a:rPr lang="en-US" altLang="en-US"/>
              <a:t>Higgs Decays</a:t>
            </a:r>
          </a:p>
        </p:txBody>
      </p:sp>
      <p:pic>
        <p:nvPicPr>
          <p:cNvPr id="1434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388" y="1136650"/>
            <a:ext cx="4714875" cy="438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1" name="Rectangle 4"/>
          <p:cNvSpPr>
            <a:spLocks noChangeArrowheads="1"/>
          </p:cNvSpPr>
          <p:nvPr/>
        </p:nvSpPr>
        <p:spPr bwMode="auto">
          <a:xfrm>
            <a:off x="5394325" y="1506538"/>
            <a:ext cx="3452813" cy="291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r>
              <a:rPr lang="en-US" altLang="en-US"/>
              <a:t>The Higgs wants to decay to heavy gauge bosons if it can.  (That’s its job)</a:t>
            </a:r>
            <a:br>
              <a:rPr lang="en-US" altLang="en-US"/>
            </a:br>
            <a:endParaRPr lang="en-US" altLang="en-US"/>
          </a:p>
          <a:p>
            <a:pPr eaLnBrk="1" hangingPunct="1"/>
            <a:r>
              <a:rPr lang="en-US" altLang="en-US"/>
              <a:t>Otherwise, it wants to decay into the heaviest fermions it can (That’s its other job)</a:t>
            </a:r>
            <a:br>
              <a:rPr lang="en-US" altLang="en-US"/>
            </a:br>
            <a:endParaRPr lang="en-US" altLang="en-US"/>
          </a:p>
          <a:p>
            <a:pPr eaLnBrk="1" hangingPunct="1"/>
            <a:r>
              <a:rPr lang="en-US" altLang="en-US"/>
              <a:t>Modes like </a:t>
            </a:r>
            <a:r>
              <a:rPr lang="en-US" altLang="en-US">
                <a:latin typeface="Symbol" panose="05050102010706020507" pitchFamily="18" charset="2"/>
              </a:rPr>
              <a:t>gg</a:t>
            </a:r>
            <a:r>
              <a:rPr lang="en-US" altLang="en-US"/>
              <a:t> occur at one-loop and are suppressed by a factor of ~1000.</a:t>
            </a:r>
            <a:br>
              <a:rPr lang="en-US" altLang="en-US"/>
            </a:br>
            <a:endParaRPr lang="en-US" altLang="en-US"/>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Loopholes</a:t>
            </a:r>
          </a:p>
        </p:txBody>
      </p:sp>
      <p:sp>
        <p:nvSpPr>
          <p:cNvPr id="3" name="Content Placeholder 2"/>
          <p:cNvSpPr>
            <a:spLocks noGrp="1"/>
          </p:cNvSpPr>
          <p:nvPr>
            <p:ph idx="1"/>
          </p:nvPr>
        </p:nvSpPr>
        <p:spPr>
          <a:xfrm>
            <a:off x="457200" y="1149127"/>
            <a:ext cx="8229600" cy="5184998"/>
          </a:xfrm>
        </p:spPr>
        <p:txBody>
          <a:bodyPr/>
          <a:lstStyle/>
          <a:p>
            <a:r>
              <a:rPr lang="en-US" sz="2000" dirty="0"/>
              <a:t>This argument is for a truly sequential fourth</a:t>
            </a:r>
            <a:br>
              <a:rPr lang="en-US" sz="2000" dirty="0"/>
            </a:br>
            <a:r>
              <a:rPr lang="en-US" sz="2000" dirty="0"/>
              <a:t>generation</a:t>
            </a:r>
          </a:p>
          <a:p>
            <a:pPr lvl="1"/>
            <a:r>
              <a:rPr lang="en-US" sz="1800" dirty="0"/>
              <a:t>It’s chiral</a:t>
            </a:r>
          </a:p>
          <a:p>
            <a:pPr lvl="1"/>
            <a:r>
              <a:rPr lang="en-US" sz="1800" dirty="0"/>
              <a:t>It gets its mass by a Higgs Yukawa from the </a:t>
            </a:r>
            <a:br>
              <a:rPr lang="en-US" sz="1800" dirty="0"/>
            </a:br>
            <a:r>
              <a:rPr lang="en-US" sz="1800" dirty="0"/>
              <a:t>same Higgs</a:t>
            </a:r>
          </a:p>
          <a:p>
            <a:pPr lvl="1"/>
            <a:endParaRPr lang="en-US" sz="1800" dirty="0"/>
          </a:p>
          <a:p>
            <a:r>
              <a:rPr lang="en-US" sz="2000" dirty="0"/>
              <a:t>Ways around this</a:t>
            </a:r>
          </a:p>
          <a:p>
            <a:pPr lvl="1"/>
            <a:r>
              <a:rPr lang="en-US" sz="1800" dirty="0"/>
              <a:t>There are vector-like families</a:t>
            </a:r>
          </a:p>
          <a:p>
            <a:pPr lvl="1"/>
            <a:r>
              <a:rPr lang="en-US" sz="1800" dirty="0"/>
              <a:t>There are multiple Higgs bosons, and these new particles get their mass from another Higgs</a:t>
            </a:r>
          </a:p>
          <a:p>
            <a:pPr lvl="2"/>
            <a:r>
              <a:rPr lang="en-US" sz="1600" dirty="0"/>
              <a:t>Strictly speaking, they get </a:t>
            </a:r>
            <a:br>
              <a:rPr lang="en-US" sz="1600" dirty="0"/>
            </a:br>
            <a:r>
              <a:rPr lang="en-US" sz="1600" dirty="0"/>
              <a:t>their masses from a different </a:t>
            </a:r>
            <a:br>
              <a:rPr lang="en-US" sz="1600" dirty="0"/>
            </a:br>
            <a:r>
              <a:rPr lang="en-US" sz="1600" dirty="0"/>
              <a:t>Higgs field, and this field has </a:t>
            </a:r>
            <a:br>
              <a:rPr lang="en-US" sz="1600" dirty="0"/>
            </a:br>
            <a:r>
              <a:rPr lang="en-US" sz="1600" dirty="0"/>
              <a:t>a different boson. </a:t>
            </a:r>
          </a:p>
          <a:p>
            <a:pPr lvl="1"/>
            <a:r>
              <a:rPr lang="en-US" sz="1800" dirty="0"/>
              <a:t>A miraculous cancellation</a:t>
            </a:r>
          </a:p>
          <a:p>
            <a:pPr lvl="2"/>
            <a:r>
              <a:rPr lang="en-US" dirty="0"/>
              <a:t>i.e. two kinds of new physics</a:t>
            </a:r>
            <a:br>
              <a:rPr lang="en-US" dirty="0"/>
            </a:br>
            <a:r>
              <a:rPr lang="en-US" dirty="0"/>
              <a:t>conspire to hide each other</a:t>
            </a:r>
          </a:p>
        </p:txBody>
      </p:sp>
      <p:sp>
        <p:nvSpPr>
          <p:cNvPr id="4" name="Slide Number Placeholder 3"/>
          <p:cNvSpPr>
            <a:spLocks noGrp="1"/>
          </p:cNvSpPr>
          <p:nvPr>
            <p:ph type="sldNum" sz="quarter" idx="12"/>
          </p:nvPr>
        </p:nvSpPr>
        <p:spPr/>
        <p:txBody>
          <a:bodyPr/>
          <a:lstStyle/>
          <a:p>
            <a:pPr>
              <a:defRPr/>
            </a:pPr>
            <a:fld id="{388E8534-63F1-4E27-9C8A-02BA386DF79F}" type="slidenum">
              <a:rPr lang="en-US" altLang="en-US" smtClean="0"/>
              <a:pPr>
                <a:defRPr/>
              </a:pPr>
              <a:t>180</a:t>
            </a:fld>
            <a:endParaRPr lang="en-US"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4741" y="213946"/>
            <a:ext cx="3322027" cy="2447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17"/>
          <p:cNvSpPr txBox="1">
            <a:spLocks noChangeArrowheads="1"/>
          </p:cNvSpPr>
          <p:nvPr/>
        </p:nvSpPr>
        <p:spPr bwMode="auto">
          <a:xfrm>
            <a:off x="4364200" y="4276087"/>
            <a:ext cx="4492584" cy="1938992"/>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spcBef>
                <a:spcPct val="50000"/>
              </a:spcBef>
            </a:pPr>
            <a:r>
              <a:rPr lang="en-US" altLang="en-US" sz="2000" dirty="0"/>
              <a:t>The data tells us that there are </a:t>
            </a:r>
            <a:r>
              <a:rPr lang="en-US" altLang="en-US" sz="2000" b="1" dirty="0"/>
              <a:t>three and only three</a:t>
            </a:r>
            <a:r>
              <a:rPr lang="en-US" altLang="en-US" sz="2000" dirty="0"/>
              <a:t> sequential standard model families of fermions.  </a:t>
            </a:r>
            <a:r>
              <a:rPr lang="en-US" altLang="en-US" sz="2000" b="1" dirty="0"/>
              <a:t>This is huge!</a:t>
            </a:r>
            <a:br>
              <a:rPr lang="en-US" altLang="en-US" sz="2000" b="1" dirty="0"/>
            </a:br>
            <a:br>
              <a:rPr lang="en-US" altLang="en-US" sz="2000" dirty="0"/>
            </a:br>
            <a:r>
              <a:rPr lang="en-US" altLang="en-US" sz="2000" dirty="0"/>
              <a:t>If there is a fourth, it either is vector-like, or the child of another Higgs.</a:t>
            </a:r>
          </a:p>
        </p:txBody>
      </p:sp>
    </p:spTree>
    <p:extLst>
      <p:ext uri="{BB962C8B-B14F-4D97-AF65-F5344CB8AC3E}">
        <p14:creationId xmlns:p14="http://schemas.microsoft.com/office/powerpoint/2010/main" val="428179975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You Know This Is The Higgs, Anyway?</a:t>
            </a:r>
          </a:p>
        </p:txBody>
      </p:sp>
      <p:sp>
        <p:nvSpPr>
          <p:cNvPr id="4" name="Content Placeholder 3"/>
          <p:cNvSpPr>
            <a:spLocks noGrp="1"/>
          </p:cNvSpPr>
          <p:nvPr>
            <p:ph idx="1"/>
          </p:nvPr>
        </p:nvSpPr>
        <p:spPr>
          <a:xfrm>
            <a:off x="457200" y="1047750"/>
            <a:ext cx="3108960" cy="5078413"/>
          </a:xfrm>
        </p:spPr>
        <p:txBody>
          <a:bodyPr/>
          <a:lstStyle/>
          <a:p>
            <a:r>
              <a:rPr lang="en-US" dirty="0"/>
              <a:t>This particle couples very strongly to ZZ*</a:t>
            </a:r>
          </a:p>
          <a:p>
            <a:pPr lvl="1"/>
            <a:r>
              <a:rPr lang="en-US" dirty="0"/>
              <a:t>Despite being &gt; 20</a:t>
            </a:r>
            <a:r>
              <a:rPr lang="en-US" dirty="0">
                <a:latin typeface="Symbol" panose="05050102010706020507" pitchFamily="18" charset="2"/>
              </a:rPr>
              <a:t>G</a:t>
            </a:r>
            <a:r>
              <a:rPr lang="en-US" dirty="0"/>
              <a:t> away from the pole</a:t>
            </a:r>
            <a:br>
              <a:rPr lang="en-US" dirty="0"/>
            </a:br>
            <a:endParaRPr lang="en-US" dirty="0"/>
          </a:p>
          <a:p>
            <a:r>
              <a:rPr lang="en-US" dirty="0"/>
              <a:t>It also couples very strongly to WW*</a:t>
            </a:r>
          </a:p>
          <a:p>
            <a:pPr lvl="1"/>
            <a:r>
              <a:rPr lang="en-US" dirty="0"/>
              <a:t>Again, despite being far from the pole</a:t>
            </a:r>
          </a:p>
          <a:p>
            <a:pPr lvl="1"/>
            <a:r>
              <a:rPr lang="en-US" dirty="0"/>
              <a:t>The equivalent figure does not make this easy to see.</a:t>
            </a:r>
            <a:br>
              <a:rPr lang="en-US" dirty="0"/>
            </a:br>
            <a:endParaRPr lang="en-US" dirty="0"/>
          </a:p>
          <a:p>
            <a:r>
              <a:rPr lang="en-US" dirty="0"/>
              <a:t>No matter what, one cannot write down a theory of EWSB without including the 125 GeV particle</a:t>
            </a:r>
          </a:p>
        </p:txBody>
      </p:sp>
      <p:sp>
        <p:nvSpPr>
          <p:cNvPr id="3" name="Slide Number Placeholder 2"/>
          <p:cNvSpPr>
            <a:spLocks noGrp="1"/>
          </p:cNvSpPr>
          <p:nvPr>
            <p:ph type="sldNum" sz="quarter" idx="12"/>
          </p:nvPr>
        </p:nvSpPr>
        <p:spPr/>
        <p:txBody>
          <a:bodyPr/>
          <a:lstStyle/>
          <a:p>
            <a:pPr>
              <a:defRPr/>
            </a:pPr>
            <a:fld id="{A4F6BC3F-C7A0-419D-89DA-ED3F20BD2817}" type="slidenum">
              <a:rPr lang="en-US" altLang="en-US" smtClean="0"/>
              <a:pPr>
                <a:defRPr/>
              </a:pPr>
              <a:t>181</a:t>
            </a:fld>
            <a:endParaRPr lang="en-US" altLang="en-US"/>
          </a:p>
        </p:txBody>
      </p:sp>
      <p:pic>
        <p:nvPicPr>
          <p:cNvPr id="8601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r="45299"/>
          <a:stretch/>
        </p:blipFill>
        <p:spPr bwMode="auto">
          <a:xfrm>
            <a:off x="3566160" y="846138"/>
            <a:ext cx="5120640" cy="384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848100" y="5038725"/>
            <a:ext cx="4838700" cy="923330"/>
          </a:xfrm>
          <a:prstGeom prst="rect">
            <a:avLst/>
          </a:prstGeom>
          <a:noFill/>
        </p:spPr>
        <p:txBody>
          <a:bodyPr wrap="square" rtlCol="0">
            <a:spAutoFit/>
          </a:bodyPr>
          <a:lstStyle/>
          <a:p>
            <a:r>
              <a:rPr lang="en-US" dirty="0"/>
              <a:t>Additionally, the spin-parity appears to be 0</a:t>
            </a:r>
            <a:r>
              <a:rPr lang="en-US" baseline="30000" dirty="0"/>
              <a:t>+</a:t>
            </a:r>
            <a:r>
              <a:rPr lang="en-US" dirty="0"/>
              <a:t>, the production rate matches theory, and the mass is consistent with precision EWK measurements. </a:t>
            </a:r>
          </a:p>
        </p:txBody>
      </p:sp>
    </p:spTree>
    <p:extLst>
      <p:ext uri="{BB962C8B-B14F-4D97-AF65-F5344CB8AC3E}">
        <p14:creationId xmlns:p14="http://schemas.microsoft.com/office/powerpoint/2010/main" val="391822925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p:txBody>
          <a:bodyPr/>
          <a:lstStyle/>
          <a:p>
            <a:fld id="{8C59E536-F55D-4B53-8E09-839996C74BE8}" type="slidenum">
              <a:rPr lang="en-US" altLang="en-US"/>
              <a:pPr/>
              <a:t>182</a:t>
            </a:fld>
            <a:endParaRPr lang="en-US" altLang="en-US"/>
          </a:p>
        </p:txBody>
      </p:sp>
      <p:sp>
        <p:nvSpPr>
          <p:cNvPr id="1512451" name="Rectangle 3"/>
          <p:cNvSpPr>
            <a:spLocks noGrp="1" noChangeArrowheads="1"/>
          </p:cNvSpPr>
          <p:nvPr>
            <p:ph type="title"/>
          </p:nvPr>
        </p:nvSpPr>
        <p:spPr/>
        <p:txBody>
          <a:bodyPr/>
          <a:lstStyle/>
          <a:p>
            <a:r>
              <a:rPr lang="en-US" altLang="en-US"/>
              <a:t>Higgs Couplings</a:t>
            </a:r>
          </a:p>
        </p:txBody>
      </p:sp>
      <p:pic>
        <p:nvPicPr>
          <p:cNvPr id="1512461" name="Picture 13" descr="https://atlas.web.cern.ch/Atlas/GROUPS/PHYSICS/PAPERS/HIGG-2014-06/fig_2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0950" y="482600"/>
            <a:ext cx="4819650" cy="45265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1417638"/>
            <a:ext cx="3038475" cy="1477328"/>
          </a:xfrm>
          <a:prstGeom prst="rect">
            <a:avLst/>
          </a:prstGeom>
          <a:noFill/>
        </p:spPr>
        <p:txBody>
          <a:bodyPr wrap="square" rtlCol="0">
            <a:spAutoFit/>
          </a:bodyPr>
          <a:lstStyle/>
          <a:p>
            <a:r>
              <a:rPr lang="en-US" dirty="0"/>
              <a:t>As far as we can tell, the Higgs couplings match what the SM expects.</a:t>
            </a:r>
            <a:br>
              <a:rPr lang="en-US" dirty="0"/>
            </a:br>
            <a:br>
              <a:rPr lang="en-US" dirty="0"/>
            </a:br>
            <a:r>
              <a:rPr lang="en-US" dirty="0"/>
              <a:t>Good news, right?</a:t>
            </a:r>
          </a:p>
        </p:txBody>
      </p:sp>
    </p:spTree>
    <p:extLst>
      <p:ext uri="{BB962C8B-B14F-4D97-AF65-F5344CB8AC3E}">
        <p14:creationId xmlns:p14="http://schemas.microsoft.com/office/powerpoint/2010/main" val="7046720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p:txBody>
          <a:bodyPr/>
          <a:lstStyle/>
          <a:p>
            <a:fld id="{8C59E536-F55D-4B53-8E09-839996C74BE8}" type="slidenum">
              <a:rPr lang="en-US" altLang="en-US"/>
              <a:pPr/>
              <a:t>183</a:t>
            </a:fld>
            <a:endParaRPr lang="en-US" altLang="en-US"/>
          </a:p>
        </p:txBody>
      </p:sp>
      <p:sp>
        <p:nvSpPr>
          <p:cNvPr id="1512451" name="Rectangle 3"/>
          <p:cNvSpPr>
            <a:spLocks noGrp="1" noChangeArrowheads="1"/>
          </p:cNvSpPr>
          <p:nvPr>
            <p:ph type="title"/>
          </p:nvPr>
        </p:nvSpPr>
        <p:spPr/>
        <p:txBody>
          <a:bodyPr/>
          <a:lstStyle/>
          <a:p>
            <a:r>
              <a:rPr lang="en-US" altLang="en-US" dirty="0"/>
              <a:t>Higgs Couplings II</a:t>
            </a:r>
          </a:p>
        </p:txBody>
      </p:sp>
      <p:pic>
        <p:nvPicPr>
          <p:cNvPr id="1512461" name="Picture 13" descr="https://atlas.web.cern.ch/Atlas/GROUPS/PHYSICS/PAPERS/HIGG-2014-06/fig_2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0950" y="482600"/>
            <a:ext cx="4819650" cy="45265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1417638"/>
            <a:ext cx="3038475" cy="4524315"/>
          </a:xfrm>
          <a:prstGeom prst="rect">
            <a:avLst/>
          </a:prstGeom>
          <a:noFill/>
        </p:spPr>
        <p:txBody>
          <a:bodyPr wrap="square" rtlCol="0">
            <a:spAutoFit/>
          </a:bodyPr>
          <a:lstStyle/>
          <a:p>
            <a:r>
              <a:rPr lang="en-US" dirty="0"/>
              <a:t>As far as we can tell, the Higgs couplings match what the SM expects.</a:t>
            </a:r>
            <a:br>
              <a:rPr lang="en-US" dirty="0"/>
            </a:br>
            <a:br>
              <a:rPr lang="en-US" dirty="0"/>
            </a:br>
            <a:r>
              <a:rPr lang="en-US" dirty="0"/>
              <a:t>Good news, right?</a:t>
            </a:r>
            <a:br>
              <a:rPr lang="en-US" dirty="0"/>
            </a:br>
            <a:br>
              <a:rPr lang="en-US" dirty="0"/>
            </a:br>
            <a:r>
              <a:rPr lang="en-US" dirty="0"/>
              <a:t>Well, maybe.</a:t>
            </a:r>
            <a:br>
              <a:rPr lang="en-US" dirty="0"/>
            </a:br>
            <a:endParaRPr lang="en-US" dirty="0"/>
          </a:p>
          <a:p>
            <a:r>
              <a:rPr lang="en-US" dirty="0"/>
              <a:t>The experimental sensitivity is (very roughly) given by the red dashed line – if the couplings were much smaller, the LHC can’t see the Higgs, and if they were much bigger, the </a:t>
            </a:r>
            <a:r>
              <a:rPr lang="en-US" dirty="0" err="1"/>
              <a:t>Tevatron</a:t>
            </a:r>
            <a:r>
              <a:rPr lang="en-US" dirty="0"/>
              <a:t> would have seen it first.</a:t>
            </a:r>
          </a:p>
        </p:txBody>
      </p:sp>
      <p:cxnSp>
        <p:nvCxnSpPr>
          <p:cNvPr id="8" name="Straight Connector 7"/>
          <p:cNvCxnSpPr/>
          <p:nvPr/>
        </p:nvCxnSpPr>
        <p:spPr bwMode="auto">
          <a:xfrm flipH="1">
            <a:off x="6240162" y="1060455"/>
            <a:ext cx="2370440" cy="2177015"/>
          </a:xfrm>
          <a:prstGeom prst="line">
            <a:avLst/>
          </a:prstGeom>
          <a:noFill/>
          <a:ln w="3492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3" name="Straight Connector 12"/>
          <p:cNvCxnSpPr/>
          <p:nvPr/>
        </p:nvCxnSpPr>
        <p:spPr bwMode="auto">
          <a:xfrm flipH="1">
            <a:off x="4658497" y="3237470"/>
            <a:ext cx="1581665" cy="0"/>
          </a:xfrm>
          <a:prstGeom prst="line">
            <a:avLst/>
          </a:prstGeom>
          <a:noFill/>
          <a:ln w="3492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51163668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Everything We Know About The Higgs Coupling to the 1</a:t>
            </a:r>
            <a:r>
              <a:rPr lang="en-US" baseline="30000" dirty="0"/>
              <a:t>st</a:t>
            </a:r>
            <a:r>
              <a:rPr lang="en-US" dirty="0"/>
              <a:t> and 2</a:t>
            </a:r>
            <a:r>
              <a:rPr lang="en-US" baseline="30000" dirty="0"/>
              <a:t>nd</a:t>
            </a:r>
            <a:r>
              <a:rPr lang="en-US" dirty="0"/>
              <a:t> Generations:</a:t>
            </a:r>
          </a:p>
        </p:txBody>
      </p:sp>
      <p:sp>
        <p:nvSpPr>
          <p:cNvPr id="3" name="Slide Number Placeholder 2"/>
          <p:cNvSpPr>
            <a:spLocks noGrp="1"/>
          </p:cNvSpPr>
          <p:nvPr>
            <p:ph type="sldNum" sz="quarter" idx="12"/>
          </p:nvPr>
        </p:nvSpPr>
        <p:spPr/>
        <p:txBody>
          <a:bodyPr/>
          <a:lstStyle/>
          <a:p>
            <a:pPr>
              <a:defRPr/>
            </a:pPr>
            <a:fld id="{A4F6BC3F-C7A0-419D-89DA-ED3F20BD2817}" type="slidenum">
              <a:rPr lang="en-US" altLang="en-US" smtClean="0"/>
              <a:pPr>
                <a:defRPr/>
              </a:pPr>
              <a:t>184</a:t>
            </a:fld>
            <a:endParaRPr lang="en-US" altLang="en-US"/>
          </a:p>
        </p:txBody>
      </p:sp>
    </p:spTree>
    <p:extLst>
      <p:ext uri="{BB962C8B-B14F-4D97-AF65-F5344CB8AC3E}">
        <p14:creationId xmlns:p14="http://schemas.microsoft.com/office/powerpoint/2010/main" val="386159920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Another Higgs?</a:t>
            </a:r>
          </a:p>
        </p:txBody>
      </p:sp>
      <p:sp>
        <p:nvSpPr>
          <p:cNvPr id="3" name="Content Placeholder 2"/>
          <p:cNvSpPr>
            <a:spLocks noGrp="1"/>
          </p:cNvSpPr>
          <p:nvPr>
            <p:ph idx="1"/>
          </p:nvPr>
        </p:nvSpPr>
        <p:spPr>
          <a:xfrm>
            <a:off x="457200" y="1285876"/>
            <a:ext cx="8229600" cy="4840288"/>
          </a:xfrm>
        </p:spPr>
        <p:txBody>
          <a:bodyPr/>
          <a:lstStyle/>
          <a:p>
            <a:r>
              <a:rPr lang="en-US" dirty="0"/>
              <a:t>If nature permits one, why not two?  Or ten?</a:t>
            </a:r>
          </a:p>
          <a:p>
            <a:endParaRPr lang="en-US" dirty="0"/>
          </a:p>
          <a:p>
            <a:r>
              <a:rPr lang="en-US" dirty="0"/>
              <a:t>A useful framework is the Two Higgs Doublet Model (2HDM)</a:t>
            </a:r>
          </a:p>
          <a:p>
            <a:pPr lvl="1"/>
            <a:r>
              <a:rPr lang="en-US" dirty="0"/>
              <a:t>Four types: fermions vs. bosons, up-type vs. down-type, leptons vs. quarks, “flipped”</a:t>
            </a:r>
          </a:p>
          <a:p>
            <a:pPr lvl="2"/>
            <a:r>
              <a:rPr lang="en-US" dirty="0"/>
              <a:t>SUSY requires up-type and down-type fermions to get their masses from </a:t>
            </a:r>
          </a:p>
          <a:p>
            <a:pPr lvl="1"/>
            <a:r>
              <a:rPr lang="en-US" dirty="0"/>
              <a:t>Five physical particles: h, H, A</a:t>
            </a:r>
            <a:r>
              <a:rPr lang="en-US" baseline="30000" dirty="0"/>
              <a:t>0</a:t>
            </a:r>
            <a:r>
              <a:rPr lang="en-US" dirty="0"/>
              <a:t>, H</a:t>
            </a:r>
            <a:r>
              <a:rPr lang="en-US" baseline="30000" dirty="0"/>
              <a:t>±</a:t>
            </a:r>
            <a:r>
              <a:rPr lang="en-US" dirty="0"/>
              <a:t> </a:t>
            </a:r>
            <a:br>
              <a:rPr lang="en-US" dirty="0"/>
            </a:br>
            <a:endParaRPr lang="en-US" dirty="0"/>
          </a:p>
          <a:p>
            <a:r>
              <a:rPr lang="en-US" dirty="0"/>
              <a:t>In Type-II (SUSY like) models, there are two parameters:</a:t>
            </a:r>
          </a:p>
          <a:p>
            <a:pPr lvl="1"/>
            <a:r>
              <a:rPr lang="en-US" dirty="0"/>
              <a:t> </a:t>
            </a:r>
            <a:r>
              <a:rPr lang="en-US" dirty="0">
                <a:latin typeface="Symbol" panose="05050102010706020507" pitchFamily="18" charset="2"/>
              </a:rPr>
              <a:t>a</a:t>
            </a:r>
            <a:r>
              <a:rPr lang="en-US" dirty="0"/>
              <a:t>: mixing (how much </a:t>
            </a:r>
            <a:r>
              <a:rPr lang="en-US" dirty="0">
                <a:latin typeface="Symbol" panose="05050102010706020507" pitchFamily="18" charset="2"/>
              </a:rPr>
              <a:t>f</a:t>
            </a:r>
            <a:r>
              <a:rPr lang="en-US" baseline="-25000" dirty="0"/>
              <a:t>1</a:t>
            </a:r>
            <a:r>
              <a:rPr lang="en-US" dirty="0"/>
              <a:t> and </a:t>
            </a:r>
            <a:r>
              <a:rPr lang="en-US" dirty="0">
                <a:latin typeface="Symbol" panose="05050102010706020507" pitchFamily="18" charset="2"/>
              </a:rPr>
              <a:t>f</a:t>
            </a:r>
            <a:r>
              <a:rPr lang="en-US" baseline="-25000" dirty="0"/>
              <a:t>2</a:t>
            </a:r>
            <a:r>
              <a:rPr lang="en-US" dirty="0"/>
              <a:t> are in the h; the H is the orthogonal combination)</a:t>
            </a:r>
          </a:p>
          <a:p>
            <a:pPr lvl="1"/>
            <a:r>
              <a:rPr lang="en-US" dirty="0"/>
              <a:t> </a:t>
            </a:r>
            <a:r>
              <a:rPr lang="en-US" dirty="0">
                <a:latin typeface="Symbol" panose="05050102010706020507" pitchFamily="18" charset="2"/>
              </a:rPr>
              <a:t>b</a:t>
            </a:r>
            <a:r>
              <a:rPr lang="en-US" dirty="0"/>
              <a:t>: (arctangent of) ratio of the u-type </a:t>
            </a:r>
            <a:r>
              <a:rPr lang="en-US" dirty="0" err="1"/>
              <a:t>vev</a:t>
            </a:r>
            <a:r>
              <a:rPr lang="en-US" dirty="0"/>
              <a:t> to the d-type </a:t>
            </a:r>
            <a:r>
              <a:rPr lang="en-US" dirty="0" err="1"/>
              <a:t>vev</a:t>
            </a:r>
            <a:endParaRPr lang="en-US" dirty="0"/>
          </a:p>
          <a:p>
            <a:pPr lvl="1"/>
            <a:r>
              <a:rPr lang="en-US" dirty="0"/>
              <a:t>People explain why this must be so with words like “</a:t>
            </a:r>
            <a:r>
              <a:rPr lang="en-US" dirty="0" err="1"/>
              <a:t>superpotential</a:t>
            </a:r>
            <a:r>
              <a:rPr lang="en-US" dirty="0"/>
              <a:t>” and “holomorphic”</a:t>
            </a:r>
          </a:p>
          <a:p>
            <a:pPr lvl="1"/>
            <a:endParaRPr lang="en-US" dirty="0"/>
          </a:p>
          <a:p>
            <a:r>
              <a:rPr lang="en-US" dirty="0"/>
              <a:t>Two possible signatures</a:t>
            </a:r>
          </a:p>
          <a:p>
            <a:pPr lvl="1"/>
            <a:r>
              <a:rPr lang="en-US" dirty="0"/>
              <a:t>Direct observation</a:t>
            </a:r>
          </a:p>
          <a:p>
            <a:pPr lvl="1"/>
            <a:r>
              <a:rPr lang="en-US" dirty="0"/>
              <a:t>The h-125 has properties that differ from the SM Higgs</a:t>
            </a:r>
          </a:p>
          <a:p>
            <a:pPr lvl="1"/>
            <a:r>
              <a:rPr lang="en-US" dirty="0"/>
              <a:t>These are coupled</a:t>
            </a:r>
          </a:p>
          <a:p>
            <a:pPr lvl="1"/>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pPr>
              <a:defRPr/>
            </a:pPr>
            <a:fld id="{388E8534-63F1-4E27-9C8A-02BA386DF79F}" type="slidenum">
              <a:rPr lang="en-US" altLang="en-US" smtClean="0"/>
              <a:pPr>
                <a:defRPr/>
              </a:pPr>
              <a:t>185</a:t>
            </a:fld>
            <a:endParaRPr lang="en-US" altLang="en-US"/>
          </a:p>
        </p:txBody>
      </p:sp>
    </p:spTree>
    <p:extLst>
      <p:ext uri="{BB962C8B-B14F-4D97-AF65-F5344CB8AC3E}">
        <p14:creationId xmlns:p14="http://schemas.microsoft.com/office/powerpoint/2010/main" val="404091726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Page of Random Facts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Under SUSY, </a:t>
                </a:r>
                <a14:m>
                  <m:oMath xmlns:m="http://schemas.openxmlformats.org/officeDocument/2006/math">
                    <m:r>
                      <a:rPr lang="en-US" b="0" i="1" smtClean="0">
                        <a:latin typeface="Cambria Math" panose="02040503050406030204" pitchFamily="18" charset="0"/>
                      </a:rPr>
                      <m:t>𝑚</m:t>
                    </m:r>
                    <m:d>
                      <m:dPr>
                        <m:ctrlPr>
                          <a:rPr lang="en-US" b="0" i="1" smtClean="0">
                            <a:latin typeface="Cambria Math" panose="02040503050406030204" pitchFamily="18" charset="0"/>
                          </a:rPr>
                        </m:ctrlPr>
                      </m:dPr>
                      <m:e>
                        <m:r>
                          <a:rPr lang="en-US" b="0" i="1" smtClean="0">
                            <a:latin typeface="Cambria Math" panose="02040503050406030204" pitchFamily="18" charset="0"/>
                          </a:rPr>
                          <m:t>h</m:t>
                        </m:r>
                      </m:e>
                    </m: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𝑍</m:t>
                        </m:r>
                      </m:e>
                    </m:d>
                    <m:r>
                      <a:rPr lang="en-US" b="0" i="1" smtClean="0">
                        <a:latin typeface="Cambria Math" panose="02040503050406030204" pitchFamily="18" charset="0"/>
                        <a:ea typeface="Cambria Math" panose="02040503050406030204" pitchFamily="18" charset="0"/>
                      </a:rPr>
                      <m:t>𝑐𝑜𝑠</m:t>
                    </m:r>
                    <m:r>
                      <a:rPr lang="en-US" b="0" i="1" smtClean="0">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𝛽</m:t>
                    </m:r>
                  </m:oMath>
                </a14:m>
                <a:r>
                  <a:rPr lang="en-US" dirty="0"/>
                  <a:t> which implies </a:t>
                </a:r>
                <a14:m>
                  <m:oMath xmlns:m="http://schemas.openxmlformats.org/officeDocument/2006/math">
                    <m:r>
                      <a:rPr lang="en-US" b="0" i="1" smtClean="0">
                        <a:latin typeface="Cambria Math" panose="02040503050406030204" pitchFamily="18" charset="0"/>
                      </a:rPr>
                      <m:t>𝑚</m:t>
                    </m:r>
                    <m:d>
                      <m:dPr>
                        <m:ctrlPr>
                          <a:rPr lang="en-US" b="0" i="1" smtClean="0">
                            <a:latin typeface="Cambria Math" panose="02040503050406030204" pitchFamily="18" charset="0"/>
                          </a:rPr>
                        </m:ctrlPr>
                      </m:dPr>
                      <m:e>
                        <m:r>
                          <a:rPr lang="en-US" b="0" i="1" smtClean="0">
                            <a:latin typeface="Cambria Math" panose="02040503050406030204" pitchFamily="18" charset="0"/>
                          </a:rPr>
                          <m:t>h</m:t>
                        </m:r>
                      </m:e>
                    </m:d>
                    <m:r>
                      <a:rPr lang="en-US" b="0" i="1" smtClean="0">
                        <a:latin typeface="Cambria Math" panose="02040503050406030204" pitchFamily="18" charset="0"/>
                      </a:rPr>
                      <m:t>&lt;</m:t>
                    </m:r>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rPr>
                      <m:t>𝑍</m:t>
                    </m:r>
                    <m:r>
                      <a:rPr lang="en-US" b="0" i="1" smtClean="0">
                        <a:latin typeface="Cambria Math" panose="02040503050406030204" pitchFamily="18" charset="0"/>
                      </a:rPr>
                      <m:t>)</m:t>
                    </m:r>
                  </m:oMath>
                </a14:m>
                <a:endParaRPr lang="en-US" dirty="0"/>
              </a:p>
              <a:p>
                <a:pPr lvl="1"/>
                <a:r>
                  <a:rPr lang="en-US" dirty="0"/>
                  <a:t>This is a tree-level statement, so it could imply radiative corrections are large</a:t>
                </a:r>
              </a:p>
              <a:p>
                <a:pPr lvl="1"/>
                <a:r>
                  <a:rPr lang="en-US" dirty="0"/>
                  <a:t>Or it could imply we really found the H, the heavier of the two</a:t>
                </a:r>
              </a:p>
              <a:p>
                <a:pPr lvl="2"/>
                <a:r>
                  <a:rPr lang="en-US" dirty="0"/>
                  <a:t>I’ll show why this is unlikely in a moment</a:t>
                </a:r>
              </a:p>
              <a:p>
                <a:pPr lvl="2"/>
                <a:endParaRPr lang="en-US" dirty="0"/>
              </a:p>
              <a:p>
                <a:r>
                  <a:rPr lang="en-US" dirty="0"/>
                  <a:t>Direct searches are simply repeats of the original searches</a:t>
                </a:r>
              </a:p>
              <a:p>
                <a:pPr lvl="1"/>
                <a:r>
                  <a:rPr lang="en-US" dirty="0"/>
                  <a:t>We have ~5x the data today, so that’s 2-5x the sensitivity</a:t>
                </a:r>
              </a:p>
              <a:p>
                <a:pPr lvl="2"/>
                <a:r>
                  <a:rPr lang="en-US" b="1" dirty="0">
                    <a:solidFill>
                      <a:srgbClr val="00B050"/>
                    </a:solidFill>
                  </a:rPr>
                  <a:t>For a 2</a:t>
                </a:r>
                <a:r>
                  <a:rPr lang="en-US" b="1" baseline="30000" dirty="0">
                    <a:solidFill>
                      <a:srgbClr val="00B050"/>
                    </a:solidFill>
                  </a:rPr>
                  <a:t>nd</a:t>
                </a:r>
                <a:r>
                  <a:rPr lang="en-US" b="1" dirty="0">
                    <a:solidFill>
                      <a:srgbClr val="00B050"/>
                    </a:solidFill>
                  </a:rPr>
                  <a:t> Higgs that acts like a SM Higgs</a:t>
                </a:r>
              </a:p>
              <a:p>
                <a:pPr lvl="2"/>
                <a:r>
                  <a:rPr lang="en-US" dirty="0"/>
                  <a:t>If the Higgs acts differently, the sensitivity can be much lower</a:t>
                </a:r>
                <a:br>
                  <a:rPr lang="en-US" dirty="0"/>
                </a:br>
                <a:endParaRPr lang="en-US" dirty="0"/>
              </a:p>
              <a:p>
                <a:r>
                  <a:rPr lang="en-US" dirty="0"/>
                  <a:t>The experiments can only measure a few things</a:t>
                </a:r>
              </a:p>
              <a:p>
                <a:pPr lvl="1"/>
                <a:r>
                  <a:rPr lang="en-US" dirty="0"/>
                  <a:t>Topology (produced in association with a W or jets)</a:t>
                </a:r>
              </a:p>
              <a:p>
                <a:pPr lvl="1"/>
                <a:r>
                  <a:rPr lang="en-US" dirty="0"/>
                  <a:t>Cross-section (i.e. rates)</a:t>
                </a:r>
              </a:p>
              <a:p>
                <a:pPr lvl="1"/>
                <a:r>
                  <a:rPr lang="en-US" dirty="0"/>
                  <a:t>Kinematics</a:t>
                </a:r>
              </a:p>
              <a:p>
                <a:pPr lvl="2"/>
                <a:r>
                  <a:rPr lang="en-US" dirty="0"/>
                  <a:t>Energies</a:t>
                </a:r>
              </a:p>
              <a:p>
                <a:pPr lvl="2"/>
                <a:r>
                  <a:rPr lang="en-US" dirty="0"/>
                  <a:t>Angles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444" t="-809" b="-1482"/>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388E8534-63F1-4E27-9C8A-02BA386DF79F}" type="slidenum">
              <a:rPr lang="en-US" altLang="en-US" smtClean="0"/>
              <a:pPr>
                <a:defRPr/>
              </a:pPr>
              <a:t>186</a:t>
            </a:fld>
            <a:endParaRPr lang="en-US" altLang="en-US"/>
          </a:p>
        </p:txBody>
      </p:sp>
      <p:pic>
        <p:nvPicPr>
          <p:cNvPr id="5" name="Picture 4"/>
          <p:cNvPicPr>
            <a:picLocks noChangeAspect="1"/>
          </p:cNvPicPr>
          <p:nvPr/>
        </p:nvPicPr>
        <p:blipFill>
          <a:blip r:embed="rId3"/>
          <a:stretch>
            <a:fillRect/>
          </a:stretch>
        </p:blipFill>
        <p:spPr>
          <a:xfrm>
            <a:off x="6848474" y="200025"/>
            <a:ext cx="2219325" cy="1442561"/>
          </a:xfrm>
          <a:prstGeom prst="rect">
            <a:avLst/>
          </a:prstGeom>
        </p:spPr>
      </p:pic>
      <p:sp>
        <p:nvSpPr>
          <p:cNvPr id="6" name="Down Arrow 5"/>
          <p:cNvSpPr/>
          <p:nvPr/>
        </p:nvSpPr>
        <p:spPr bwMode="auto">
          <a:xfrm>
            <a:off x="4764087" y="5066271"/>
            <a:ext cx="4038600" cy="1059892"/>
          </a:xfrm>
          <a:prstGeom prst="downArrow">
            <a:avLst/>
          </a:prstGeom>
          <a:solidFill>
            <a:schemeClr val="accent5">
              <a:lumMod val="75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pitchFamily="34" charset="0"/>
              </a:rPr>
              <a:t>Harder</a:t>
            </a:r>
            <a:r>
              <a:rPr kumimoji="0" lang="en-US" sz="1800" b="0" i="0" u="none" strike="noStrike" cap="none" normalizeH="0" dirty="0">
                <a:ln>
                  <a:noFill/>
                </a:ln>
                <a:solidFill>
                  <a:schemeClr val="tx1"/>
                </a:solidFill>
                <a:effectLst/>
                <a:latin typeface="Calibri" pitchFamily="34" charset="0"/>
              </a:rPr>
              <a:t> to measure</a:t>
            </a:r>
            <a:br>
              <a:rPr kumimoji="0" lang="en-US" sz="1800" b="0" i="0" u="none" strike="noStrike" cap="none" normalizeH="0" dirty="0">
                <a:ln>
                  <a:noFill/>
                </a:ln>
                <a:solidFill>
                  <a:schemeClr val="tx1"/>
                </a:solidFill>
                <a:effectLst/>
                <a:latin typeface="Calibri" pitchFamily="34" charset="0"/>
              </a:rPr>
            </a:br>
            <a:r>
              <a:rPr kumimoji="0" lang="en-US" sz="1800" b="0" i="0" u="none" strike="noStrike" cap="none" normalizeH="0" dirty="0">
                <a:ln>
                  <a:noFill/>
                </a:ln>
                <a:solidFill>
                  <a:schemeClr val="tx1"/>
                </a:solidFill>
                <a:effectLst/>
                <a:latin typeface="Calibri" pitchFamily="34" charset="0"/>
              </a:rPr>
              <a:t>- less constraining -</a:t>
            </a:r>
            <a:endParaRPr kumimoji="0" lang="en-US" sz="1800" b="0" i="0" u="none" strike="noStrike" cap="none" normalizeH="0" baseline="0" dirty="0">
              <a:ln>
                <a:noFill/>
              </a:ln>
              <a:solidFill>
                <a:schemeClr val="tx1"/>
              </a:solidFill>
              <a:effectLst/>
              <a:latin typeface="Calibri" pitchFamily="34" charset="0"/>
            </a:endParaRPr>
          </a:p>
        </p:txBody>
      </p:sp>
    </p:spTree>
    <p:extLst>
      <p:ext uri="{BB962C8B-B14F-4D97-AF65-F5344CB8AC3E}">
        <p14:creationId xmlns:p14="http://schemas.microsoft.com/office/powerpoint/2010/main" val="167963235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a:t>
            </a:r>
            <a:r>
              <a:rPr lang="en-US" dirty="0" err="1"/>
              <a:t>Fermiphobic</a:t>
            </a:r>
            <a:r>
              <a:rPr lang="en-US" dirty="0"/>
              <a:t> Higgs?</a:t>
            </a:r>
          </a:p>
        </p:txBody>
      </p:sp>
      <p:sp>
        <p:nvSpPr>
          <p:cNvPr id="3" name="Content Placeholder 2"/>
          <p:cNvSpPr>
            <a:spLocks noGrp="1"/>
          </p:cNvSpPr>
          <p:nvPr>
            <p:ph idx="1"/>
          </p:nvPr>
        </p:nvSpPr>
        <p:spPr>
          <a:xfrm>
            <a:off x="457200" y="1217140"/>
            <a:ext cx="8229600" cy="4525963"/>
          </a:xfrm>
        </p:spPr>
        <p:txBody>
          <a:bodyPr/>
          <a:lstStyle/>
          <a:p>
            <a:r>
              <a:rPr lang="en-US" dirty="0"/>
              <a:t>Suppose we have a Higgs that couples only to bosons.  What would happen?</a:t>
            </a:r>
          </a:p>
          <a:p>
            <a:endParaRPr lang="en-US" dirty="0"/>
          </a:p>
          <a:p>
            <a:r>
              <a:rPr lang="en-US" dirty="0"/>
              <a:t>The branching fractions to WW, ZZ and </a:t>
            </a:r>
            <a:r>
              <a:rPr lang="en-US" dirty="0">
                <a:latin typeface="Symbol" panose="05050102010706020507" pitchFamily="18" charset="2"/>
              </a:rPr>
              <a:t>gg</a:t>
            </a:r>
            <a:r>
              <a:rPr lang="en-US" dirty="0"/>
              <a:t> all go up by ~10</a:t>
            </a:r>
          </a:p>
          <a:p>
            <a:endParaRPr lang="en-US" dirty="0"/>
          </a:p>
          <a:p>
            <a:r>
              <a:rPr lang="en-US" dirty="0"/>
              <a:t>The normal production shuts off and VBF dominates</a:t>
            </a:r>
            <a:br>
              <a:rPr lang="en-US" dirty="0"/>
            </a:br>
            <a:br>
              <a:rPr lang="en-US" dirty="0"/>
            </a:br>
            <a:br>
              <a:rPr lang="en-US" dirty="0"/>
            </a:br>
            <a:br>
              <a:rPr lang="en-US" dirty="0"/>
            </a:br>
            <a:br>
              <a:rPr lang="en-US" dirty="0"/>
            </a:br>
            <a:br>
              <a:rPr lang="en-US" dirty="0"/>
            </a:br>
            <a:br>
              <a:rPr lang="en-US" dirty="0"/>
            </a:br>
            <a:br>
              <a:rPr lang="en-US" dirty="0"/>
            </a:br>
            <a:br>
              <a:rPr lang="en-US" dirty="0"/>
            </a:br>
            <a:endParaRPr lang="en-US" dirty="0"/>
          </a:p>
          <a:p>
            <a:r>
              <a:rPr lang="en-US" dirty="0"/>
              <a:t>The cross-sections go down by a factor of ~10: </a:t>
            </a:r>
            <a:r>
              <a:rPr lang="en-US" b="1" dirty="0">
                <a:solidFill>
                  <a:srgbClr val="FF0000"/>
                </a:solidFill>
              </a:rPr>
              <a:t>the rate is almost unchanged!</a:t>
            </a:r>
          </a:p>
        </p:txBody>
      </p:sp>
      <p:sp>
        <p:nvSpPr>
          <p:cNvPr id="4" name="Slide Number Placeholder 3"/>
          <p:cNvSpPr>
            <a:spLocks noGrp="1"/>
          </p:cNvSpPr>
          <p:nvPr>
            <p:ph type="sldNum" sz="quarter" idx="12"/>
          </p:nvPr>
        </p:nvSpPr>
        <p:spPr/>
        <p:txBody>
          <a:bodyPr/>
          <a:lstStyle/>
          <a:p>
            <a:pPr>
              <a:defRPr/>
            </a:pPr>
            <a:fld id="{388E8534-63F1-4E27-9C8A-02BA386DF79F}" type="slidenum">
              <a:rPr lang="en-US" altLang="en-US" smtClean="0"/>
              <a:pPr>
                <a:defRPr/>
              </a:pPr>
              <a:t>187</a:t>
            </a:fld>
            <a:endParaRPr lang="en-US" altLang="en-US"/>
          </a:p>
        </p:txBody>
      </p:sp>
      <p:pic>
        <p:nvPicPr>
          <p:cNvPr id="5" name="Picture 4"/>
          <p:cNvPicPr>
            <a:picLocks noChangeAspect="1"/>
          </p:cNvPicPr>
          <p:nvPr/>
        </p:nvPicPr>
        <p:blipFill>
          <a:blip r:embed="rId2"/>
          <a:stretch>
            <a:fillRect/>
          </a:stretch>
        </p:blipFill>
        <p:spPr>
          <a:xfrm>
            <a:off x="5342338" y="3013332"/>
            <a:ext cx="2565987" cy="2151792"/>
          </a:xfrm>
          <a:prstGeom prst="rect">
            <a:avLst/>
          </a:prstGeom>
        </p:spPr>
      </p:pic>
      <p:pic>
        <p:nvPicPr>
          <p:cNvPr id="6" name="Picture 3" descr="https://inspirehep.net/record/1233517/files/figs_higgs_feyn_pp.png"/>
          <p:cNvPicPr>
            <a:picLocks noChangeAspect="1" noChangeArrowheads="1"/>
          </p:cNvPicPr>
          <p:nvPr/>
        </p:nvPicPr>
        <p:blipFill>
          <a:blip r:embed="rId3" cstate="print">
            <a:extLst>
              <a:ext uri="{28A0092B-C50C-407E-A947-70E740481C1C}">
                <a14:useLocalDpi xmlns:a14="http://schemas.microsoft.com/office/drawing/2010/main" val="0"/>
              </a:ext>
            </a:extLst>
          </a:blip>
          <a:srcRect l="5077" t="5077" r="50774" b="50774"/>
          <a:stretch>
            <a:fillRect/>
          </a:stretch>
        </p:blipFill>
        <p:spPr bwMode="auto">
          <a:xfrm>
            <a:off x="1488229" y="3122869"/>
            <a:ext cx="2042255" cy="2042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quot;No&quot; Symbol 6"/>
          <p:cNvSpPr/>
          <p:nvPr/>
        </p:nvSpPr>
        <p:spPr bwMode="auto">
          <a:xfrm>
            <a:off x="1572666" y="3385751"/>
            <a:ext cx="1825441" cy="1532238"/>
          </a:xfrm>
          <a:prstGeom prst="noSmoking">
            <a:avLst/>
          </a:prstGeom>
          <a:solidFill>
            <a:srgbClr val="FF0000">
              <a:alpha val="50000"/>
            </a:srgb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Tree>
    <p:extLst>
      <p:ext uri="{BB962C8B-B14F-4D97-AF65-F5344CB8AC3E}">
        <p14:creationId xmlns:p14="http://schemas.microsoft.com/office/powerpoint/2010/main" val="305773799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 As Easy As It Looks</a:t>
            </a:r>
          </a:p>
        </p:txBody>
      </p:sp>
      <p:sp>
        <p:nvSpPr>
          <p:cNvPr id="3" name="Content Placeholder 2"/>
          <p:cNvSpPr>
            <a:spLocks noGrp="1"/>
          </p:cNvSpPr>
          <p:nvPr>
            <p:ph idx="1"/>
          </p:nvPr>
        </p:nvSpPr>
        <p:spPr>
          <a:xfrm>
            <a:off x="457200" y="1417638"/>
            <a:ext cx="8229600" cy="4708525"/>
          </a:xfrm>
        </p:spPr>
        <p:txBody>
          <a:bodyPr/>
          <a:lstStyle/>
          <a:p>
            <a:r>
              <a:rPr lang="en-US" dirty="0"/>
              <a:t>Not as hopeless as it looks either</a:t>
            </a:r>
          </a:p>
          <a:p>
            <a:endParaRPr lang="en-US" dirty="0"/>
          </a:p>
          <a:p>
            <a:r>
              <a:rPr lang="en-US" dirty="0"/>
              <a:t>While some observables (e.g. total rates) are less sensitive, </a:t>
            </a:r>
            <a:br>
              <a:rPr lang="en-US" dirty="0"/>
            </a:br>
            <a:r>
              <a:rPr lang="en-US" dirty="0"/>
              <a:t>others are still OK:</a:t>
            </a:r>
          </a:p>
          <a:p>
            <a:pPr lvl="1"/>
            <a:r>
              <a:rPr lang="en-US" dirty="0"/>
              <a:t>In this case, the number of associated jets and the </a:t>
            </a:r>
            <a:r>
              <a:rPr lang="en-US" dirty="0" err="1"/>
              <a:t>p</a:t>
            </a:r>
            <a:r>
              <a:rPr lang="en-US" baseline="-25000" dirty="0" err="1"/>
              <a:t>T</a:t>
            </a:r>
            <a:r>
              <a:rPr lang="en-US" dirty="0"/>
              <a:t> distributions</a:t>
            </a:r>
            <a:br>
              <a:rPr lang="en-US" dirty="0"/>
            </a:br>
            <a:endParaRPr lang="en-US" dirty="0"/>
          </a:p>
          <a:p>
            <a:r>
              <a:rPr lang="en-US" dirty="0"/>
              <a:t>What do we really have?</a:t>
            </a:r>
          </a:p>
          <a:p>
            <a:pPr lvl="1"/>
            <a:r>
              <a:rPr lang="en-US" dirty="0"/>
              <a:t>Rates, kinematics and associated particles for the channels</a:t>
            </a:r>
          </a:p>
          <a:p>
            <a:pPr lvl="2"/>
            <a:r>
              <a:rPr lang="en-US" dirty="0"/>
              <a:t>Two photons</a:t>
            </a:r>
          </a:p>
          <a:p>
            <a:pPr lvl="2"/>
            <a:r>
              <a:rPr lang="en-US" dirty="0"/>
              <a:t>WW</a:t>
            </a:r>
          </a:p>
          <a:p>
            <a:pPr lvl="2"/>
            <a:r>
              <a:rPr lang="en-US" dirty="0"/>
              <a:t>ZZ</a:t>
            </a:r>
          </a:p>
          <a:p>
            <a:pPr lvl="2"/>
            <a:r>
              <a:rPr lang="en-US" dirty="0" err="1"/>
              <a:t>Taus</a:t>
            </a:r>
            <a:endParaRPr lang="en-US" dirty="0"/>
          </a:p>
          <a:p>
            <a:pPr lvl="2"/>
            <a:r>
              <a:rPr lang="en-US" dirty="0"/>
              <a:t>b’s (associated with W or Z)</a:t>
            </a:r>
          </a:p>
          <a:p>
            <a:pPr lvl="1"/>
            <a:endParaRPr lang="en-US" dirty="0"/>
          </a:p>
          <a:p>
            <a:endParaRPr lang="en-US" dirty="0"/>
          </a:p>
        </p:txBody>
      </p:sp>
      <p:sp>
        <p:nvSpPr>
          <p:cNvPr id="4" name="Slide Number Placeholder 3"/>
          <p:cNvSpPr>
            <a:spLocks noGrp="1"/>
          </p:cNvSpPr>
          <p:nvPr>
            <p:ph type="sldNum" sz="quarter" idx="12"/>
          </p:nvPr>
        </p:nvSpPr>
        <p:spPr/>
        <p:txBody>
          <a:bodyPr/>
          <a:lstStyle/>
          <a:p>
            <a:pPr>
              <a:defRPr/>
            </a:pPr>
            <a:fld id="{388E8534-63F1-4E27-9C8A-02BA386DF79F}" type="slidenum">
              <a:rPr lang="en-US" altLang="en-US" smtClean="0"/>
              <a:pPr>
                <a:defRPr/>
              </a:pPr>
              <a:t>188</a:t>
            </a:fld>
            <a:endParaRPr lang="en-US" altLang="en-US"/>
          </a:p>
        </p:txBody>
      </p:sp>
      <p:pic>
        <p:nvPicPr>
          <p:cNvPr id="6" name="Picture 5"/>
          <p:cNvPicPr>
            <a:picLocks noChangeAspect="1"/>
          </p:cNvPicPr>
          <p:nvPr/>
        </p:nvPicPr>
        <p:blipFill>
          <a:blip r:embed="rId2"/>
          <a:stretch>
            <a:fillRect/>
          </a:stretch>
        </p:blipFill>
        <p:spPr>
          <a:xfrm>
            <a:off x="7255484" y="301157"/>
            <a:ext cx="1739291" cy="2435008"/>
          </a:xfrm>
          <a:prstGeom prst="rect">
            <a:avLst/>
          </a:prstGeom>
        </p:spPr>
      </p:pic>
    </p:spTree>
    <p:extLst>
      <p:ext uri="{BB962C8B-B14F-4D97-AF65-F5344CB8AC3E}">
        <p14:creationId xmlns:p14="http://schemas.microsoft.com/office/powerpoint/2010/main" val="197953653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2451" name="Rectangle 3"/>
          <p:cNvSpPr>
            <a:spLocks noGrp="1" noChangeArrowheads="1"/>
          </p:cNvSpPr>
          <p:nvPr>
            <p:ph type="title"/>
          </p:nvPr>
        </p:nvSpPr>
        <p:spPr/>
        <p:txBody>
          <a:bodyPr/>
          <a:lstStyle/>
          <a:p>
            <a:r>
              <a:rPr lang="en-US" altLang="en-US" dirty="0"/>
              <a:t>Higgs &amp; the 2HDM</a:t>
            </a:r>
          </a:p>
        </p:txBody>
      </p:sp>
      <p:sp>
        <p:nvSpPr>
          <p:cNvPr id="2" name="Content Placeholder 1"/>
          <p:cNvSpPr>
            <a:spLocks noGrp="1"/>
          </p:cNvSpPr>
          <p:nvPr>
            <p:ph idx="1"/>
          </p:nvPr>
        </p:nvSpPr>
        <p:spPr>
          <a:xfrm>
            <a:off x="457200" y="964504"/>
            <a:ext cx="4064696" cy="5161659"/>
          </a:xfrm>
        </p:spPr>
        <p:txBody>
          <a:bodyPr/>
          <a:lstStyle/>
          <a:p>
            <a:r>
              <a:rPr lang="en-US" dirty="0"/>
              <a:t>The allowed region includes the SM Higgs</a:t>
            </a:r>
            <a:br>
              <a:rPr lang="en-US" dirty="0"/>
            </a:br>
            <a:endParaRPr lang="en-US" dirty="0"/>
          </a:p>
          <a:p>
            <a:r>
              <a:rPr lang="en-US" dirty="0"/>
              <a:t>The allowed region is centered around the SM Higgs: i.e. we have found the more/most SM-like of the Higgs bosons</a:t>
            </a:r>
            <a:br>
              <a:rPr lang="en-US" dirty="0"/>
            </a:br>
            <a:endParaRPr lang="en-US" dirty="0"/>
          </a:p>
          <a:p>
            <a:r>
              <a:rPr lang="en-US" dirty="0"/>
              <a:t>This tends to drive the other Higgs boson(s) into regions of parameter space where they are hard to see.</a:t>
            </a:r>
          </a:p>
          <a:p>
            <a:pPr lvl="1"/>
            <a:r>
              <a:rPr lang="en-US" dirty="0"/>
              <a:t>Could there be another Higgs out there?  The ~10-30% measurements of the h-125 properties suggest more luminosity would be helpful in the direct searches.</a:t>
            </a:r>
          </a:p>
        </p:txBody>
      </p:sp>
      <p:sp>
        <p:nvSpPr>
          <p:cNvPr id="11" name="Slide Number Placeholder 5"/>
          <p:cNvSpPr>
            <a:spLocks noGrp="1"/>
          </p:cNvSpPr>
          <p:nvPr>
            <p:ph type="sldNum" sz="quarter" idx="12"/>
          </p:nvPr>
        </p:nvSpPr>
        <p:spPr/>
        <p:txBody>
          <a:bodyPr/>
          <a:lstStyle/>
          <a:p>
            <a:fld id="{8C59E536-F55D-4B53-8E09-839996C74BE8}" type="slidenum">
              <a:rPr lang="en-US" altLang="en-US"/>
              <a:pPr/>
              <a:t>189</a:t>
            </a:fld>
            <a:endParaRPr lang="en-US" altLang="en-US"/>
          </a:p>
        </p:txBody>
      </p:sp>
      <p:pic>
        <p:nvPicPr>
          <p:cNvPr id="1512459"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21896" y="274638"/>
            <a:ext cx="4472879" cy="61717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64826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5"/>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AC57B1B5-9302-437A-BEF8-578323E6F9AE}" type="slidenum">
              <a:rPr lang="en-US" altLang="en-US" smtClean="0"/>
              <a:pPr>
                <a:spcBef>
                  <a:spcPct val="0"/>
                </a:spcBef>
                <a:buClrTx/>
                <a:buFontTx/>
                <a:buNone/>
              </a:pPr>
              <a:t>19</a:t>
            </a:fld>
            <a:endParaRPr lang="en-US" altLang="en-US"/>
          </a:p>
        </p:txBody>
      </p:sp>
      <p:sp>
        <p:nvSpPr>
          <p:cNvPr id="15363" name="Rectangle 2"/>
          <p:cNvSpPr>
            <a:spLocks noGrp="1" noChangeArrowheads="1"/>
          </p:cNvSpPr>
          <p:nvPr>
            <p:ph type="title"/>
          </p:nvPr>
        </p:nvSpPr>
        <p:spPr/>
        <p:txBody>
          <a:bodyPr/>
          <a:lstStyle/>
          <a:p>
            <a:pPr eaLnBrk="1" hangingPunct="1"/>
            <a:r>
              <a:rPr lang="en-US" altLang="en-US"/>
              <a:t>More Higgs Decays</a:t>
            </a:r>
          </a:p>
        </p:txBody>
      </p:sp>
      <p:sp>
        <p:nvSpPr>
          <p:cNvPr id="15364" name="Rectangle 3"/>
          <p:cNvSpPr>
            <a:spLocks noGrp="1" noChangeArrowheads="1"/>
          </p:cNvSpPr>
          <p:nvPr>
            <p:ph type="body" idx="1"/>
          </p:nvPr>
        </p:nvSpPr>
        <p:spPr>
          <a:xfrm>
            <a:off x="457200" y="4167188"/>
            <a:ext cx="8229600" cy="1958975"/>
          </a:xfrm>
        </p:spPr>
        <p:txBody>
          <a:bodyPr/>
          <a:lstStyle/>
          <a:p>
            <a:pPr eaLnBrk="1" hangingPunct="1"/>
            <a:r>
              <a:rPr lang="en-US" altLang="en-US"/>
              <a:t>Lesson: Logarithmic plots can be horribly misleading.</a:t>
            </a:r>
          </a:p>
          <a:p>
            <a:pPr lvl="1" eaLnBrk="1" hangingPunct="1"/>
            <a:r>
              <a:rPr lang="en-US" altLang="en-US"/>
              <a:t>The above shows the relative decays for a ~125 GeV Higgs.</a:t>
            </a:r>
            <a:br>
              <a:rPr lang="en-US" altLang="en-US"/>
            </a:br>
            <a:br>
              <a:rPr lang="en-US" altLang="en-US"/>
            </a:br>
            <a:endParaRPr lang="en-US" altLang="en-US"/>
          </a:p>
          <a:p>
            <a:pPr eaLnBrk="1" hangingPunct="1"/>
            <a:r>
              <a:rPr lang="en-US" altLang="en-US"/>
              <a:t>Question: Why on earth would anyone design an analysis around this little sliver?</a:t>
            </a:r>
          </a:p>
        </p:txBody>
      </p:sp>
      <p:graphicFrame>
        <p:nvGraphicFramePr>
          <p:cNvPr id="15365" name="Object 4"/>
          <p:cNvGraphicFramePr>
            <a:graphicFrameLocks noChangeAspect="1"/>
          </p:cNvGraphicFramePr>
          <p:nvPr/>
        </p:nvGraphicFramePr>
        <p:xfrm>
          <a:off x="717550" y="889000"/>
          <a:ext cx="7667625" cy="2962275"/>
        </p:xfrm>
        <a:graphic>
          <a:graphicData uri="http://schemas.openxmlformats.org/presentationml/2006/ole">
            <mc:AlternateContent xmlns:mc="http://schemas.openxmlformats.org/markup-compatibility/2006">
              <mc:Choice xmlns:v="urn:schemas-microsoft-com:vml" Requires="v">
                <p:oleObj spid="_x0000_s15480" name="Chart" r:id="rId3" imgW="8325227" imgH="3496013" progId="Excel.Chart.8">
                  <p:embed/>
                </p:oleObj>
              </mc:Choice>
              <mc:Fallback>
                <p:oleObj name="Chart" r:id="rId3" imgW="8325227" imgH="3496013" progId="Excel.Char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l="9885" t="13078" r="9885" b="13078"/>
                      <a:stretch>
                        <a:fillRect/>
                      </a:stretch>
                    </p:blipFill>
                    <p:spPr bwMode="auto">
                      <a:xfrm>
                        <a:off x="717550" y="889000"/>
                        <a:ext cx="7667625" cy="296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40F400DC-17DD-429E-BDA6-303842CA4276}" type="slidenum">
              <a:rPr lang="en-US" altLang="en-US"/>
              <a:pPr/>
              <a:t>190</a:t>
            </a:fld>
            <a:endParaRPr lang="en-US" altLang="en-US"/>
          </a:p>
        </p:txBody>
      </p:sp>
      <p:sp>
        <p:nvSpPr>
          <p:cNvPr id="1510402" name="Rectangle 2"/>
          <p:cNvSpPr>
            <a:spLocks noGrp="1" noChangeArrowheads="1"/>
          </p:cNvSpPr>
          <p:nvPr>
            <p:ph type="title"/>
          </p:nvPr>
        </p:nvSpPr>
        <p:spPr/>
        <p:txBody>
          <a:bodyPr/>
          <a:lstStyle/>
          <a:p>
            <a:r>
              <a:rPr lang="en-US" altLang="en-US" dirty="0"/>
              <a:t>The Higgs Mass</a:t>
            </a:r>
          </a:p>
        </p:txBody>
      </p:sp>
      <p:sp>
        <p:nvSpPr>
          <p:cNvPr id="1510403" name="Rectangle 3"/>
          <p:cNvSpPr>
            <a:spLocks noGrp="1" noChangeArrowheads="1"/>
          </p:cNvSpPr>
          <p:nvPr>
            <p:ph type="body" idx="1"/>
          </p:nvPr>
        </p:nvSpPr>
        <p:spPr>
          <a:xfrm>
            <a:off x="457200" y="1268413"/>
            <a:ext cx="8229600" cy="4857750"/>
          </a:xfrm>
        </p:spPr>
        <p:txBody>
          <a:bodyPr/>
          <a:lstStyle/>
          <a:p>
            <a:r>
              <a:rPr lang="en-US" altLang="en-US" dirty="0"/>
              <a:t>Does 125 GeV make any sense?</a:t>
            </a:r>
          </a:p>
          <a:p>
            <a:pPr lvl="1"/>
            <a:r>
              <a:rPr lang="en-US" altLang="en-US" dirty="0"/>
              <a:t>I will argue that it is too light to be heavy and too heavy to be light.</a:t>
            </a:r>
          </a:p>
          <a:p>
            <a:pPr lvl="1"/>
            <a:endParaRPr lang="en-US" altLang="en-US" dirty="0"/>
          </a:p>
          <a:p>
            <a:r>
              <a:rPr lang="en-US" altLang="en-US" dirty="0"/>
              <a:t>m</a:t>
            </a:r>
            <a:r>
              <a:rPr lang="en-US" altLang="en-US" baseline="30000" dirty="0"/>
              <a:t>2</a:t>
            </a:r>
            <a:r>
              <a:rPr lang="en-US" altLang="en-US" baseline="-25000" dirty="0"/>
              <a:t>physical </a:t>
            </a:r>
            <a:r>
              <a:rPr lang="en-US" altLang="en-US" dirty="0"/>
              <a:t>(H)  = m</a:t>
            </a:r>
            <a:r>
              <a:rPr lang="en-US" altLang="en-US" baseline="30000" dirty="0"/>
              <a:t>2</a:t>
            </a:r>
            <a:r>
              <a:rPr lang="en-US" altLang="en-US" dirty="0"/>
              <a:t> </a:t>
            </a:r>
            <a:r>
              <a:rPr lang="en-US" altLang="en-US" baseline="-25000" dirty="0"/>
              <a:t>bare</a:t>
            </a:r>
            <a:r>
              <a:rPr lang="en-US" altLang="en-US" dirty="0"/>
              <a:t> +  </a:t>
            </a:r>
            <a:r>
              <a:rPr lang="en-US" altLang="en-US" dirty="0">
                <a:latin typeface="Symbol" pitchFamily="18" charset="2"/>
              </a:rPr>
              <a:t>d</a:t>
            </a:r>
            <a:r>
              <a:rPr lang="en-US" altLang="en-US" dirty="0"/>
              <a:t>m</a:t>
            </a:r>
            <a:r>
              <a:rPr lang="en-US" altLang="en-US" baseline="30000" dirty="0"/>
              <a:t>2 </a:t>
            </a:r>
            <a:r>
              <a:rPr lang="en-US" altLang="en-US" dirty="0"/>
              <a:t>(radiative corrections)</a:t>
            </a:r>
            <a:br>
              <a:rPr lang="en-US" altLang="en-US" dirty="0"/>
            </a:br>
            <a:endParaRPr lang="en-US" altLang="en-US" dirty="0"/>
          </a:p>
          <a:p>
            <a:r>
              <a:rPr lang="en-US" altLang="en-US" dirty="0"/>
              <a:t>Radiative corrections are of order </a:t>
            </a:r>
            <a:r>
              <a:rPr lang="en-US" altLang="en-US" dirty="0">
                <a:latin typeface="Symbol" pitchFamily="18" charset="2"/>
              </a:rPr>
              <a:t>d</a:t>
            </a:r>
            <a:r>
              <a:rPr lang="en-US" altLang="en-US" dirty="0"/>
              <a:t>m</a:t>
            </a:r>
            <a:r>
              <a:rPr lang="en-US" altLang="en-US" baseline="30000" dirty="0"/>
              <a:t>2</a:t>
            </a:r>
            <a:r>
              <a:rPr lang="en-US" altLang="en-US" dirty="0"/>
              <a:t>(H) ~ </a:t>
            </a:r>
            <a:r>
              <a:rPr lang="en-US" altLang="en-US" dirty="0" err="1">
                <a:latin typeface="Symbol" pitchFamily="18" charset="2"/>
              </a:rPr>
              <a:t>a</a:t>
            </a:r>
            <a:r>
              <a:rPr lang="en-US" altLang="en-US" baseline="-25000" dirty="0" err="1"/>
              <a:t>weak</a:t>
            </a:r>
            <a:r>
              <a:rPr lang="en-US" altLang="en-US" dirty="0"/>
              <a:t> </a:t>
            </a:r>
            <a:r>
              <a:rPr lang="en-US" altLang="en-US" dirty="0">
                <a:latin typeface="Symbol" pitchFamily="18" charset="2"/>
              </a:rPr>
              <a:t>L</a:t>
            </a:r>
            <a:r>
              <a:rPr lang="en-US" altLang="en-US" baseline="30000" dirty="0"/>
              <a:t>2</a:t>
            </a:r>
            <a:r>
              <a:rPr lang="en-US" altLang="en-US" dirty="0"/>
              <a:t>/4</a:t>
            </a:r>
            <a:r>
              <a:rPr lang="en-US" altLang="en-US" dirty="0">
                <a:latin typeface="Symbol" pitchFamily="18" charset="2"/>
              </a:rPr>
              <a:t>p</a:t>
            </a:r>
            <a:r>
              <a:rPr lang="en-US" altLang="en-US" dirty="0"/>
              <a:t> </a:t>
            </a:r>
          </a:p>
          <a:p>
            <a:pPr lvl="1"/>
            <a:r>
              <a:rPr lang="en-US" altLang="en-US" dirty="0"/>
              <a:t>Where </a:t>
            </a:r>
            <a:r>
              <a:rPr lang="en-US" altLang="en-US" dirty="0">
                <a:latin typeface="Symbol" pitchFamily="18" charset="2"/>
              </a:rPr>
              <a:t>L</a:t>
            </a:r>
            <a:r>
              <a:rPr lang="en-US" altLang="en-US" baseline="30000" dirty="0"/>
              <a:t>2</a:t>
            </a:r>
            <a:r>
              <a:rPr lang="en-US" altLang="en-US" dirty="0"/>
              <a:t> is the scale of new physics</a:t>
            </a:r>
          </a:p>
          <a:p>
            <a:pPr lvl="1"/>
            <a:r>
              <a:rPr lang="en-US" altLang="en-US" dirty="0"/>
              <a:t>There is potentially a lot of new physics up there – including gravity at the Planck scale</a:t>
            </a:r>
          </a:p>
          <a:p>
            <a:pPr lvl="1"/>
            <a:r>
              <a:rPr lang="en-US" altLang="en-US" dirty="0"/>
              <a:t>This will drive the Higgs mass up and up and up</a:t>
            </a:r>
            <a:br>
              <a:rPr lang="en-US" altLang="en-US" dirty="0"/>
            </a:br>
            <a:endParaRPr lang="en-US" altLang="en-US" dirty="0"/>
          </a:p>
          <a:p>
            <a:r>
              <a:rPr lang="en-US" altLang="en-US" dirty="0"/>
              <a:t>e.g. m</a:t>
            </a:r>
            <a:r>
              <a:rPr lang="en-US" altLang="en-US" baseline="30000" dirty="0"/>
              <a:t>2</a:t>
            </a:r>
            <a:r>
              <a:rPr lang="en-US" altLang="en-US" dirty="0"/>
              <a:t>(H) = </a:t>
            </a:r>
            <a:r>
              <a:rPr lang="en-US" altLang="en-US" dirty="0">
                <a:solidFill>
                  <a:srgbClr val="114FFB"/>
                </a:solidFill>
                <a:latin typeface="NimbusSanL-Regu" charset="0"/>
              </a:rPr>
              <a:t>36</a:t>
            </a:r>
            <a:r>
              <a:rPr lang="en-US" altLang="en-US" dirty="0">
                <a:solidFill>
                  <a:srgbClr val="114FFB"/>
                </a:solidFill>
                <a:latin typeface="CMMI10" charset="0"/>
              </a:rPr>
              <a:t>,</a:t>
            </a:r>
            <a:r>
              <a:rPr lang="en-US" altLang="en-US" dirty="0">
                <a:solidFill>
                  <a:srgbClr val="114FFB"/>
                </a:solidFill>
                <a:latin typeface="NimbusSanL-Regu" charset="0"/>
              </a:rPr>
              <a:t>127</a:t>
            </a:r>
            <a:r>
              <a:rPr lang="en-US" altLang="en-US" dirty="0">
                <a:solidFill>
                  <a:srgbClr val="114FFB"/>
                </a:solidFill>
                <a:latin typeface="CMMI10" charset="0"/>
              </a:rPr>
              <a:t>,</a:t>
            </a:r>
            <a:r>
              <a:rPr lang="en-US" altLang="en-US" dirty="0">
                <a:solidFill>
                  <a:srgbClr val="114FFB"/>
                </a:solidFill>
                <a:latin typeface="NimbusSanL-Regu" charset="0"/>
              </a:rPr>
              <a:t>890</a:t>
            </a:r>
            <a:r>
              <a:rPr lang="en-US" altLang="en-US" dirty="0">
                <a:solidFill>
                  <a:srgbClr val="114FFB"/>
                </a:solidFill>
                <a:latin typeface="CMMI10" charset="0"/>
              </a:rPr>
              <a:t>,</a:t>
            </a:r>
            <a:r>
              <a:rPr lang="en-US" altLang="en-US" dirty="0">
                <a:solidFill>
                  <a:srgbClr val="114FFB"/>
                </a:solidFill>
                <a:latin typeface="NimbusSanL-Regu" charset="0"/>
              </a:rPr>
              <a:t>984</a:t>
            </a:r>
            <a:r>
              <a:rPr lang="en-US" altLang="en-US" dirty="0">
                <a:solidFill>
                  <a:srgbClr val="114FFB"/>
                </a:solidFill>
                <a:latin typeface="CMMI10" charset="0"/>
              </a:rPr>
              <a:t>,</a:t>
            </a:r>
            <a:r>
              <a:rPr lang="en-US" altLang="en-US" dirty="0">
                <a:solidFill>
                  <a:srgbClr val="114FFB"/>
                </a:solidFill>
                <a:latin typeface="NimbusSanL-Regu" charset="0"/>
              </a:rPr>
              <a:t>789</a:t>
            </a:r>
            <a:r>
              <a:rPr lang="en-US" altLang="en-US" dirty="0">
                <a:solidFill>
                  <a:srgbClr val="114FFB"/>
                </a:solidFill>
                <a:latin typeface="CMMI10" charset="0"/>
              </a:rPr>
              <a:t>,</a:t>
            </a:r>
            <a:r>
              <a:rPr lang="en-US" altLang="en-US" dirty="0">
                <a:solidFill>
                  <a:srgbClr val="114FFB"/>
                </a:solidFill>
                <a:latin typeface="NimbusSanL-Regu" charset="0"/>
              </a:rPr>
              <a:t>307</a:t>
            </a:r>
            <a:r>
              <a:rPr lang="en-US" altLang="en-US" dirty="0">
                <a:solidFill>
                  <a:srgbClr val="114FFB"/>
                </a:solidFill>
                <a:latin typeface="CMMI10" charset="0"/>
              </a:rPr>
              <a:t>,</a:t>
            </a:r>
            <a:r>
              <a:rPr lang="en-US" altLang="en-US" dirty="0">
                <a:solidFill>
                  <a:srgbClr val="114FFB"/>
                </a:solidFill>
                <a:latin typeface="NimbusSanL-Regu" charset="0"/>
              </a:rPr>
              <a:t>394</a:t>
            </a:r>
            <a:r>
              <a:rPr lang="en-US" altLang="en-US" dirty="0">
                <a:solidFill>
                  <a:srgbClr val="114FFB"/>
                </a:solidFill>
                <a:latin typeface="CMMI10" charset="0"/>
              </a:rPr>
              <a:t>,</a:t>
            </a:r>
            <a:r>
              <a:rPr lang="en-US" altLang="en-US" dirty="0">
                <a:solidFill>
                  <a:srgbClr val="114FFB"/>
                </a:solidFill>
                <a:latin typeface="NimbusSanL-Regu" charset="0"/>
              </a:rPr>
              <a:t>520</a:t>
            </a:r>
            <a:r>
              <a:rPr lang="en-US" altLang="en-US" dirty="0">
                <a:solidFill>
                  <a:srgbClr val="114FFB"/>
                </a:solidFill>
                <a:latin typeface="CMMI10" charset="0"/>
              </a:rPr>
              <a:t>,</a:t>
            </a:r>
            <a:r>
              <a:rPr lang="en-US" altLang="en-US" dirty="0">
                <a:solidFill>
                  <a:srgbClr val="114FFB"/>
                </a:solidFill>
                <a:latin typeface="NimbusSanL-Regu" charset="0"/>
              </a:rPr>
              <a:t>932</a:t>
            </a:r>
            <a:r>
              <a:rPr lang="en-US" altLang="en-US" dirty="0">
                <a:solidFill>
                  <a:srgbClr val="114FFB"/>
                </a:solidFill>
                <a:latin typeface="CMMI10" charset="0"/>
              </a:rPr>
              <a:t>,</a:t>
            </a:r>
            <a:r>
              <a:rPr lang="en-US" altLang="en-US" dirty="0">
                <a:solidFill>
                  <a:srgbClr val="114FFB"/>
                </a:solidFill>
                <a:latin typeface="NimbusSanL-Regu" charset="0"/>
              </a:rPr>
              <a:t>878</a:t>
            </a:r>
            <a:r>
              <a:rPr lang="en-US" altLang="en-US" dirty="0">
                <a:solidFill>
                  <a:srgbClr val="114FFB"/>
                </a:solidFill>
                <a:latin typeface="CMMI10" charset="0"/>
              </a:rPr>
              <a:t>,</a:t>
            </a:r>
            <a:r>
              <a:rPr lang="en-US" altLang="en-US" dirty="0">
                <a:solidFill>
                  <a:srgbClr val="114FFB"/>
                </a:solidFill>
                <a:latin typeface="NimbusSanL-Regu" charset="0"/>
              </a:rPr>
              <a:t>928,9</a:t>
            </a:r>
            <a:r>
              <a:rPr lang="en-US" altLang="en-US" dirty="0">
                <a:latin typeface="NimbusSanL-Regu" charset="0"/>
              </a:rPr>
              <a:t>33</a:t>
            </a:r>
            <a:r>
              <a:rPr lang="en-US" altLang="en-US" dirty="0">
                <a:latin typeface="CMMI10" charset="0"/>
              </a:rPr>
              <a:t>,</a:t>
            </a:r>
            <a:r>
              <a:rPr lang="en-US" altLang="en-US" dirty="0">
                <a:latin typeface="NimbusSanL-Regu" charset="0"/>
              </a:rPr>
              <a:t>023 - </a:t>
            </a:r>
            <a:r>
              <a:rPr lang="en-US" altLang="en-US" dirty="0">
                <a:solidFill>
                  <a:srgbClr val="114FFB"/>
                </a:solidFill>
                <a:latin typeface="NimbusSanL-Regu" charset="0"/>
              </a:rPr>
              <a:t>36</a:t>
            </a:r>
            <a:r>
              <a:rPr lang="en-US" altLang="en-US" dirty="0">
                <a:solidFill>
                  <a:srgbClr val="114FFB"/>
                </a:solidFill>
                <a:latin typeface="CMMI10" charset="0"/>
              </a:rPr>
              <a:t>,</a:t>
            </a:r>
            <a:r>
              <a:rPr lang="en-US" altLang="en-US" dirty="0">
                <a:solidFill>
                  <a:srgbClr val="114FFB"/>
                </a:solidFill>
                <a:latin typeface="NimbusSanL-Regu" charset="0"/>
              </a:rPr>
              <a:t>127</a:t>
            </a:r>
            <a:r>
              <a:rPr lang="en-US" altLang="en-US" dirty="0">
                <a:solidFill>
                  <a:srgbClr val="114FFB"/>
                </a:solidFill>
                <a:latin typeface="CMMI10" charset="0"/>
              </a:rPr>
              <a:t>,</a:t>
            </a:r>
            <a:r>
              <a:rPr lang="en-US" altLang="en-US" dirty="0">
                <a:solidFill>
                  <a:srgbClr val="114FFB"/>
                </a:solidFill>
                <a:latin typeface="NimbusSanL-Regu" charset="0"/>
              </a:rPr>
              <a:t>890</a:t>
            </a:r>
            <a:r>
              <a:rPr lang="en-US" altLang="en-US" dirty="0">
                <a:solidFill>
                  <a:srgbClr val="114FFB"/>
                </a:solidFill>
                <a:latin typeface="CMMI10" charset="0"/>
              </a:rPr>
              <a:t>,</a:t>
            </a:r>
            <a:r>
              <a:rPr lang="en-US" altLang="en-US" dirty="0">
                <a:solidFill>
                  <a:srgbClr val="114FFB"/>
                </a:solidFill>
                <a:latin typeface="NimbusSanL-Regu" charset="0"/>
              </a:rPr>
              <a:t>984</a:t>
            </a:r>
            <a:r>
              <a:rPr lang="en-US" altLang="en-US" dirty="0">
                <a:solidFill>
                  <a:srgbClr val="114FFB"/>
                </a:solidFill>
                <a:latin typeface="CMMI10" charset="0"/>
              </a:rPr>
              <a:t>,</a:t>
            </a:r>
            <a:r>
              <a:rPr lang="en-US" altLang="en-US" dirty="0">
                <a:solidFill>
                  <a:srgbClr val="114FFB"/>
                </a:solidFill>
                <a:latin typeface="NimbusSanL-Regu" charset="0"/>
              </a:rPr>
              <a:t>789</a:t>
            </a:r>
            <a:r>
              <a:rPr lang="en-US" altLang="en-US" dirty="0">
                <a:solidFill>
                  <a:srgbClr val="114FFB"/>
                </a:solidFill>
                <a:latin typeface="CMMI10" charset="0"/>
              </a:rPr>
              <a:t>,</a:t>
            </a:r>
            <a:r>
              <a:rPr lang="en-US" altLang="en-US" dirty="0">
                <a:solidFill>
                  <a:srgbClr val="114FFB"/>
                </a:solidFill>
                <a:latin typeface="NimbusSanL-Regu" charset="0"/>
              </a:rPr>
              <a:t>307</a:t>
            </a:r>
            <a:r>
              <a:rPr lang="en-US" altLang="en-US" dirty="0">
                <a:solidFill>
                  <a:srgbClr val="114FFB"/>
                </a:solidFill>
                <a:latin typeface="CMMI10" charset="0"/>
              </a:rPr>
              <a:t>,</a:t>
            </a:r>
            <a:r>
              <a:rPr lang="en-US" altLang="en-US" dirty="0">
                <a:solidFill>
                  <a:srgbClr val="114FFB"/>
                </a:solidFill>
                <a:latin typeface="NimbusSanL-Regu" charset="0"/>
              </a:rPr>
              <a:t>394</a:t>
            </a:r>
            <a:r>
              <a:rPr lang="en-US" altLang="en-US" dirty="0">
                <a:solidFill>
                  <a:srgbClr val="114FFB"/>
                </a:solidFill>
                <a:latin typeface="CMMI10" charset="0"/>
              </a:rPr>
              <a:t>,</a:t>
            </a:r>
            <a:r>
              <a:rPr lang="en-US" altLang="en-US" dirty="0">
                <a:solidFill>
                  <a:srgbClr val="114FFB"/>
                </a:solidFill>
                <a:latin typeface="NimbusSanL-Regu" charset="0"/>
              </a:rPr>
              <a:t>520</a:t>
            </a:r>
            <a:r>
              <a:rPr lang="en-US" altLang="en-US" dirty="0">
                <a:solidFill>
                  <a:srgbClr val="114FFB"/>
                </a:solidFill>
                <a:latin typeface="CMMI10" charset="0"/>
              </a:rPr>
              <a:t>,</a:t>
            </a:r>
            <a:r>
              <a:rPr lang="en-US" altLang="en-US" dirty="0">
                <a:solidFill>
                  <a:srgbClr val="114FFB"/>
                </a:solidFill>
                <a:latin typeface="NimbusSanL-Regu" charset="0"/>
              </a:rPr>
              <a:t>932</a:t>
            </a:r>
            <a:r>
              <a:rPr lang="en-US" altLang="en-US" dirty="0">
                <a:solidFill>
                  <a:srgbClr val="114FFB"/>
                </a:solidFill>
                <a:latin typeface="CMMI10" charset="0"/>
              </a:rPr>
              <a:t>,</a:t>
            </a:r>
            <a:r>
              <a:rPr lang="en-US" altLang="en-US" dirty="0">
                <a:solidFill>
                  <a:srgbClr val="114FFB"/>
                </a:solidFill>
                <a:latin typeface="NimbusSanL-Regu" charset="0"/>
              </a:rPr>
              <a:t>878</a:t>
            </a:r>
            <a:r>
              <a:rPr lang="en-US" altLang="en-US" dirty="0">
                <a:solidFill>
                  <a:srgbClr val="114FFB"/>
                </a:solidFill>
                <a:latin typeface="CMMI10" charset="0"/>
              </a:rPr>
              <a:t>,</a:t>
            </a:r>
            <a:r>
              <a:rPr lang="en-US" altLang="en-US" dirty="0">
                <a:solidFill>
                  <a:srgbClr val="114FFB"/>
                </a:solidFill>
                <a:latin typeface="NimbusSanL-Regu" charset="0"/>
              </a:rPr>
              <a:t>928,9</a:t>
            </a:r>
            <a:r>
              <a:rPr lang="en-US" altLang="en-US" dirty="0">
                <a:latin typeface="NimbusSanL-Regu" charset="0"/>
              </a:rPr>
              <a:t>17</a:t>
            </a:r>
            <a:r>
              <a:rPr lang="en-US" altLang="en-US" dirty="0">
                <a:latin typeface="CMMI10" charset="0"/>
              </a:rPr>
              <a:t>,</a:t>
            </a:r>
            <a:r>
              <a:rPr lang="en-US" altLang="en-US" dirty="0">
                <a:latin typeface="NimbusSanL-Regu" charset="0"/>
              </a:rPr>
              <a:t>398 </a:t>
            </a:r>
            <a:br>
              <a:rPr lang="en-US" altLang="en-US" dirty="0">
                <a:latin typeface="NimbusSanL-Regu" charset="0"/>
              </a:rPr>
            </a:br>
            <a:endParaRPr lang="en-US" altLang="en-US" dirty="0">
              <a:latin typeface="NimbusSanL-Regu" charset="0"/>
            </a:endParaRPr>
          </a:p>
          <a:p>
            <a:r>
              <a:rPr lang="en-US" altLang="en-US" dirty="0"/>
              <a:t>This looks absurd.  Because it is.</a:t>
            </a:r>
            <a:endParaRPr lang="en-US" altLang="en-US" dirty="0">
              <a:latin typeface="NimbusSanL-Regu" charset="0"/>
            </a:endParaRPr>
          </a:p>
        </p:txBody>
      </p:sp>
      <p:pic>
        <p:nvPicPr>
          <p:cNvPr id="1510404" name="Picture 4" descr="https://upload.wikimedia.org/wikipedia/commons/thumb/5/57/One-loop-diagram.svg/200px-One-loop-diagram.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4013" y="233363"/>
            <a:ext cx="2286000" cy="1050925"/>
          </a:xfrm>
          <a:prstGeom prst="rect">
            <a:avLst/>
          </a:prstGeom>
          <a:noFill/>
          <a:extLst>
            <a:ext uri="{909E8E84-426E-40DD-AFC4-6F175D3DCCD1}">
              <a14:hiddenFill xmlns:a14="http://schemas.microsoft.com/office/drawing/2010/main">
                <a:solidFill>
                  <a:srgbClr val="FFFFFF"/>
                </a:solidFill>
              </a14:hiddenFill>
            </a:ext>
          </a:extLst>
        </p:spPr>
      </p:pic>
      <p:sp>
        <p:nvSpPr>
          <p:cNvPr id="1510405" name="Text Box 5"/>
          <p:cNvSpPr txBox="1">
            <a:spLocks noChangeArrowheads="1"/>
          </p:cNvSpPr>
          <p:nvPr/>
        </p:nvSpPr>
        <p:spPr bwMode="auto">
          <a:xfrm>
            <a:off x="7153085" y="4670710"/>
            <a:ext cx="1238250" cy="5270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ltLang="en-US" sz="1400" dirty="0"/>
              <a:t>Thanks to Michael Dine</a:t>
            </a:r>
          </a:p>
        </p:txBody>
      </p:sp>
    </p:spTree>
    <p:extLst>
      <p:ext uri="{BB962C8B-B14F-4D97-AF65-F5344CB8AC3E}">
        <p14:creationId xmlns:p14="http://schemas.microsoft.com/office/powerpoint/2010/main" val="397536659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40F400DC-17DD-429E-BDA6-303842CA4276}" type="slidenum">
              <a:rPr lang="en-US" altLang="en-US"/>
              <a:pPr/>
              <a:t>191</a:t>
            </a:fld>
            <a:endParaRPr lang="en-US" altLang="en-US"/>
          </a:p>
        </p:txBody>
      </p:sp>
      <p:sp>
        <p:nvSpPr>
          <p:cNvPr id="1510402" name="Rectangle 2"/>
          <p:cNvSpPr>
            <a:spLocks noGrp="1" noChangeArrowheads="1"/>
          </p:cNvSpPr>
          <p:nvPr>
            <p:ph type="title"/>
          </p:nvPr>
        </p:nvSpPr>
        <p:spPr/>
        <p:txBody>
          <a:bodyPr/>
          <a:lstStyle/>
          <a:p>
            <a:r>
              <a:rPr lang="en-US" altLang="en-US" dirty="0"/>
              <a:t>The Higgs Mass</a:t>
            </a:r>
          </a:p>
        </p:txBody>
      </p:sp>
      <p:sp>
        <p:nvSpPr>
          <p:cNvPr id="1510403" name="Rectangle 3"/>
          <p:cNvSpPr>
            <a:spLocks noGrp="1" noChangeArrowheads="1"/>
          </p:cNvSpPr>
          <p:nvPr>
            <p:ph type="body" idx="1"/>
          </p:nvPr>
        </p:nvSpPr>
        <p:spPr>
          <a:xfrm>
            <a:off x="457200" y="1268413"/>
            <a:ext cx="8229600" cy="4857750"/>
          </a:xfrm>
        </p:spPr>
        <p:txBody>
          <a:bodyPr/>
          <a:lstStyle/>
          <a:p>
            <a:r>
              <a:rPr lang="en-US" altLang="en-US" dirty="0"/>
              <a:t>Does 125 GeV make any sense?</a:t>
            </a:r>
          </a:p>
          <a:p>
            <a:pPr lvl="1"/>
            <a:r>
              <a:rPr lang="en-US" altLang="en-US" dirty="0"/>
              <a:t>I will argue that it is too light to be heavy and too heavy to be light.</a:t>
            </a:r>
          </a:p>
          <a:p>
            <a:pPr lvl="1"/>
            <a:endParaRPr lang="en-US" altLang="en-US" dirty="0"/>
          </a:p>
          <a:p>
            <a:r>
              <a:rPr lang="en-US" altLang="en-US" dirty="0"/>
              <a:t>m</a:t>
            </a:r>
            <a:r>
              <a:rPr lang="en-US" altLang="en-US" baseline="30000" dirty="0"/>
              <a:t>2</a:t>
            </a:r>
            <a:r>
              <a:rPr lang="en-US" altLang="en-US" baseline="-25000" dirty="0"/>
              <a:t>physical </a:t>
            </a:r>
            <a:r>
              <a:rPr lang="en-US" altLang="en-US" dirty="0"/>
              <a:t>(H)  = m</a:t>
            </a:r>
            <a:r>
              <a:rPr lang="en-US" altLang="en-US" baseline="30000" dirty="0"/>
              <a:t>2</a:t>
            </a:r>
            <a:r>
              <a:rPr lang="en-US" altLang="en-US" dirty="0"/>
              <a:t> </a:t>
            </a:r>
            <a:r>
              <a:rPr lang="en-US" altLang="en-US" baseline="-25000" dirty="0"/>
              <a:t>bare</a:t>
            </a:r>
            <a:r>
              <a:rPr lang="en-US" altLang="en-US" dirty="0"/>
              <a:t> +  </a:t>
            </a:r>
            <a:r>
              <a:rPr lang="en-US" altLang="en-US" dirty="0">
                <a:latin typeface="Symbol" pitchFamily="18" charset="2"/>
              </a:rPr>
              <a:t>d</a:t>
            </a:r>
            <a:r>
              <a:rPr lang="en-US" altLang="en-US" dirty="0"/>
              <a:t>m</a:t>
            </a:r>
            <a:r>
              <a:rPr lang="en-US" altLang="en-US" baseline="30000" dirty="0"/>
              <a:t>2 </a:t>
            </a:r>
            <a:r>
              <a:rPr lang="en-US" altLang="en-US" dirty="0"/>
              <a:t>(radiative corrections)</a:t>
            </a:r>
            <a:br>
              <a:rPr lang="en-US" altLang="en-US" dirty="0"/>
            </a:br>
            <a:endParaRPr lang="en-US" altLang="en-US" dirty="0"/>
          </a:p>
          <a:p>
            <a:r>
              <a:rPr lang="en-US" altLang="en-US" dirty="0"/>
              <a:t>Radiative corrections are of order </a:t>
            </a:r>
            <a:r>
              <a:rPr lang="en-US" altLang="en-US" dirty="0">
                <a:latin typeface="Symbol" pitchFamily="18" charset="2"/>
              </a:rPr>
              <a:t>d</a:t>
            </a:r>
            <a:r>
              <a:rPr lang="en-US" altLang="en-US" dirty="0"/>
              <a:t>m</a:t>
            </a:r>
            <a:r>
              <a:rPr lang="en-US" altLang="en-US" baseline="30000" dirty="0"/>
              <a:t>2</a:t>
            </a:r>
            <a:r>
              <a:rPr lang="en-US" altLang="en-US" dirty="0"/>
              <a:t>(H) ~ </a:t>
            </a:r>
            <a:r>
              <a:rPr lang="en-US" altLang="en-US" dirty="0" err="1">
                <a:latin typeface="Symbol" pitchFamily="18" charset="2"/>
              </a:rPr>
              <a:t>a</a:t>
            </a:r>
            <a:r>
              <a:rPr lang="en-US" altLang="en-US" baseline="-25000" dirty="0" err="1"/>
              <a:t>weak</a:t>
            </a:r>
            <a:r>
              <a:rPr lang="en-US" altLang="en-US" dirty="0"/>
              <a:t> </a:t>
            </a:r>
            <a:r>
              <a:rPr lang="en-US" altLang="en-US" dirty="0">
                <a:latin typeface="Symbol" pitchFamily="18" charset="2"/>
              </a:rPr>
              <a:t>L</a:t>
            </a:r>
            <a:r>
              <a:rPr lang="en-US" altLang="en-US" baseline="30000" dirty="0"/>
              <a:t>2</a:t>
            </a:r>
            <a:r>
              <a:rPr lang="en-US" altLang="en-US" dirty="0"/>
              <a:t>/4</a:t>
            </a:r>
            <a:r>
              <a:rPr lang="en-US" altLang="en-US" dirty="0">
                <a:latin typeface="Symbol" pitchFamily="18" charset="2"/>
              </a:rPr>
              <a:t>p</a:t>
            </a:r>
            <a:r>
              <a:rPr lang="en-US" altLang="en-US" dirty="0"/>
              <a:t> </a:t>
            </a:r>
          </a:p>
          <a:p>
            <a:pPr lvl="1"/>
            <a:r>
              <a:rPr lang="en-US" altLang="en-US" dirty="0"/>
              <a:t>Where </a:t>
            </a:r>
            <a:r>
              <a:rPr lang="en-US" altLang="en-US" dirty="0">
                <a:latin typeface="Symbol" pitchFamily="18" charset="2"/>
              </a:rPr>
              <a:t>L</a:t>
            </a:r>
            <a:r>
              <a:rPr lang="en-US" altLang="en-US" baseline="30000" dirty="0"/>
              <a:t>2</a:t>
            </a:r>
            <a:r>
              <a:rPr lang="en-US" altLang="en-US" dirty="0"/>
              <a:t> is the scale of new physics</a:t>
            </a:r>
          </a:p>
          <a:p>
            <a:pPr lvl="1"/>
            <a:r>
              <a:rPr lang="en-US" altLang="en-US" dirty="0"/>
              <a:t>There is potentially a lot of new physics up there – including gravity at the Planck scale</a:t>
            </a:r>
          </a:p>
          <a:p>
            <a:pPr lvl="1"/>
            <a:r>
              <a:rPr lang="en-US" altLang="en-US" dirty="0"/>
              <a:t>This will drive the Higgs mass up and up and up</a:t>
            </a:r>
            <a:br>
              <a:rPr lang="en-US" altLang="en-US" dirty="0"/>
            </a:br>
            <a:endParaRPr lang="en-US" altLang="en-US" dirty="0"/>
          </a:p>
          <a:p>
            <a:r>
              <a:rPr lang="en-US" altLang="en-US" dirty="0"/>
              <a:t>e.g. m</a:t>
            </a:r>
            <a:r>
              <a:rPr lang="en-US" altLang="en-US" baseline="30000" dirty="0"/>
              <a:t>2</a:t>
            </a:r>
            <a:r>
              <a:rPr lang="en-US" altLang="en-US" dirty="0"/>
              <a:t>(H) = </a:t>
            </a:r>
            <a:r>
              <a:rPr lang="en-US" altLang="en-US" dirty="0">
                <a:solidFill>
                  <a:srgbClr val="114FFB"/>
                </a:solidFill>
                <a:latin typeface="NimbusSanL-Regu" charset="0"/>
              </a:rPr>
              <a:t>36</a:t>
            </a:r>
            <a:r>
              <a:rPr lang="en-US" altLang="en-US" dirty="0">
                <a:solidFill>
                  <a:srgbClr val="114FFB"/>
                </a:solidFill>
                <a:latin typeface="CMMI10" charset="0"/>
              </a:rPr>
              <a:t>,</a:t>
            </a:r>
            <a:r>
              <a:rPr lang="en-US" altLang="en-US" dirty="0">
                <a:solidFill>
                  <a:srgbClr val="114FFB"/>
                </a:solidFill>
                <a:latin typeface="NimbusSanL-Regu" charset="0"/>
              </a:rPr>
              <a:t>127</a:t>
            </a:r>
            <a:r>
              <a:rPr lang="en-US" altLang="en-US" dirty="0">
                <a:solidFill>
                  <a:srgbClr val="114FFB"/>
                </a:solidFill>
                <a:latin typeface="CMMI10" charset="0"/>
              </a:rPr>
              <a:t>,</a:t>
            </a:r>
            <a:r>
              <a:rPr lang="en-US" altLang="en-US" dirty="0">
                <a:solidFill>
                  <a:srgbClr val="114FFB"/>
                </a:solidFill>
                <a:latin typeface="NimbusSanL-Regu" charset="0"/>
              </a:rPr>
              <a:t>890</a:t>
            </a:r>
            <a:r>
              <a:rPr lang="en-US" altLang="en-US" dirty="0">
                <a:solidFill>
                  <a:srgbClr val="114FFB"/>
                </a:solidFill>
                <a:latin typeface="CMMI10" charset="0"/>
              </a:rPr>
              <a:t>,</a:t>
            </a:r>
            <a:r>
              <a:rPr lang="en-US" altLang="en-US" dirty="0">
                <a:solidFill>
                  <a:srgbClr val="114FFB"/>
                </a:solidFill>
                <a:latin typeface="NimbusSanL-Regu" charset="0"/>
              </a:rPr>
              <a:t>984</a:t>
            </a:r>
            <a:r>
              <a:rPr lang="en-US" altLang="en-US" dirty="0">
                <a:solidFill>
                  <a:srgbClr val="114FFB"/>
                </a:solidFill>
                <a:latin typeface="CMMI10" charset="0"/>
              </a:rPr>
              <a:t>,</a:t>
            </a:r>
            <a:r>
              <a:rPr lang="en-US" altLang="en-US" dirty="0">
                <a:solidFill>
                  <a:srgbClr val="114FFB"/>
                </a:solidFill>
                <a:latin typeface="NimbusSanL-Regu" charset="0"/>
              </a:rPr>
              <a:t>789</a:t>
            </a:r>
            <a:r>
              <a:rPr lang="en-US" altLang="en-US" dirty="0">
                <a:solidFill>
                  <a:srgbClr val="114FFB"/>
                </a:solidFill>
                <a:latin typeface="CMMI10" charset="0"/>
              </a:rPr>
              <a:t>,</a:t>
            </a:r>
            <a:r>
              <a:rPr lang="en-US" altLang="en-US" dirty="0">
                <a:solidFill>
                  <a:srgbClr val="114FFB"/>
                </a:solidFill>
                <a:latin typeface="NimbusSanL-Regu" charset="0"/>
              </a:rPr>
              <a:t>307</a:t>
            </a:r>
            <a:r>
              <a:rPr lang="en-US" altLang="en-US" dirty="0">
                <a:solidFill>
                  <a:srgbClr val="114FFB"/>
                </a:solidFill>
                <a:latin typeface="CMMI10" charset="0"/>
              </a:rPr>
              <a:t>,</a:t>
            </a:r>
            <a:r>
              <a:rPr lang="en-US" altLang="en-US" dirty="0">
                <a:solidFill>
                  <a:srgbClr val="114FFB"/>
                </a:solidFill>
                <a:latin typeface="NimbusSanL-Regu" charset="0"/>
              </a:rPr>
              <a:t>394</a:t>
            </a:r>
            <a:r>
              <a:rPr lang="en-US" altLang="en-US" dirty="0">
                <a:solidFill>
                  <a:srgbClr val="114FFB"/>
                </a:solidFill>
                <a:latin typeface="CMMI10" charset="0"/>
              </a:rPr>
              <a:t>,</a:t>
            </a:r>
            <a:r>
              <a:rPr lang="en-US" altLang="en-US" dirty="0">
                <a:solidFill>
                  <a:srgbClr val="114FFB"/>
                </a:solidFill>
                <a:latin typeface="NimbusSanL-Regu" charset="0"/>
              </a:rPr>
              <a:t>520</a:t>
            </a:r>
            <a:r>
              <a:rPr lang="en-US" altLang="en-US" dirty="0">
                <a:solidFill>
                  <a:srgbClr val="114FFB"/>
                </a:solidFill>
                <a:latin typeface="CMMI10" charset="0"/>
              </a:rPr>
              <a:t>,</a:t>
            </a:r>
            <a:r>
              <a:rPr lang="en-US" altLang="en-US" dirty="0">
                <a:solidFill>
                  <a:srgbClr val="114FFB"/>
                </a:solidFill>
                <a:latin typeface="NimbusSanL-Regu" charset="0"/>
              </a:rPr>
              <a:t>932</a:t>
            </a:r>
            <a:r>
              <a:rPr lang="en-US" altLang="en-US" dirty="0">
                <a:solidFill>
                  <a:srgbClr val="114FFB"/>
                </a:solidFill>
                <a:latin typeface="CMMI10" charset="0"/>
              </a:rPr>
              <a:t>,</a:t>
            </a:r>
            <a:r>
              <a:rPr lang="en-US" altLang="en-US" dirty="0">
                <a:solidFill>
                  <a:srgbClr val="114FFB"/>
                </a:solidFill>
                <a:latin typeface="NimbusSanL-Regu" charset="0"/>
              </a:rPr>
              <a:t>878</a:t>
            </a:r>
            <a:r>
              <a:rPr lang="en-US" altLang="en-US" dirty="0">
                <a:solidFill>
                  <a:srgbClr val="114FFB"/>
                </a:solidFill>
                <a:latin typeface="CMMI10" charset="0"/>
              </a:rPr>
              <a:t>,</a:t>
            </a:r>
            <a:r>
              <a:rPr lang="en-US" altLang="en-US" dirty="0">
                <a:solidFill>
                  <a:srgbClr val="114FFB"/>
                </a:solidFill>
                <a:latin typeface="NimbusSanL-Regu" charset="0"/>
              </a:rPr>
              <a:t>928,9</a:t>
            </a:r>
            <a:r>
              <a:rPr lang="en-US" altLang="en-US" dirty="0">
                <a:latin typeface="NimbusSanL-Regu" charset="0"/>
              </a:rPr>
              <a:t>33</a:t>
            </a:r>
            <a:r>
              <a:rPr lang="en-US" altLang="en-US" dirty="0">
                <a:latin typeface="CMMI10" charset="0"/>
              </a:rPr>
              <a:t>,</a:t>
            </a:r>
            <a:r>
              <a:rPr lang="en-US" altLang="en-US" dirty="0">
                <a:latin typeface="NimbusSanL-Regu" charset="0"/>
              </a:rPr>
              <a:t>023 - </a:t>
            </a:r>
            <a:r>
              <a:rPr lang="en-US" altLang="en-US" dirty="0">
                <a:solidFill>
                  <a:srgbClr val="114FFB"/>
                </a:solidFill>
                <a:latin typeface="NimbusSanL-Regu" charset="0"/>
              </a:rPr>
              <a:t>36</a:t>
            </a:r>
            <a:r>
              <a:rPr lang="en-US" altLang="en-US" dirty="0">
                <a:solidFill>
                  <a:srgbClr val="114FFB"/>
                </a:solidFill>
                <a:latin typeface="CMMI10" charset="0"/>
              </a:rPr>
              <a:t>,</a:t>
            </a:r>
            <a:r>
              <a:rPr lang="en-US" altLang="en-US" dirty="0">
                <a:solidFill>
                  <a:srgbClr val="114FFB"/>
                </a:solidFill>
                <a:latin typeface="NimbusSanL-Regu" charset="0"/>
              </a:rPr>
              <a:t>127</a:t>
            </a:r>
            <a:r>
              <a:rPr lang="en-US" altLang="en-US" dirty="0">
                <a:solidFill>
                  <a:srgbClr val="114FFB"/>
                </a:solidFill>
                <a:latin typeface="CMMI10" charset="0"/>
              </a:rPr>
              <a:t>,</a:t>
            </a:r>
            <a:r>
              <a:rPr lang="en-US" altLang="en-US" dirty="0">
                <a:solidFill>
                  <a:srgbClr val="114FFB"/>
                </a:solidFill>
                <a:latin typeface="NimbusSanL-Regu" charset="0"/>
              </a:rPr>
              <a:t>890</a:t>
            </a:r>
            <a:r>
              <a:rPr lang="en-US" altLang="en-US" dirty="0">
                <a:solidFill>
                  <a:srgbClr val="114FFB"/>
                </a:solidFill>
                <a:latin typeface="CMMI10" charset="0"/>
              </a:rPr>
              <a:t>,</a:t>
            </a:r>
            <a:r>
              <a:rPr lang="en-US" altLang="en-US" dirty="0">
                <a:solidFill>
                  <a:srgbClr val="114FFB"/>
                </a:solidFill>
                <a:latin typeface="NimbusSanL-Regu" charset="0"/>
              </a:rPr>
              <a:t>984</a:t>
            </a:r>
            <a:r>
              <a:rPr lang="en-US" altLang="en-US" dirty="0">
                <a:solidFill>
                  <a:srgbClr val="114FFB"/>
                </a:solidFill>
                <a:latin typeface="CMMI10" charset="0"/>
              </a:rPr>
              <a:t>,</a:t>
            </a:r>
            <a:r>
              <a:rPr lang="en-US" altLang="en-US" dirty="0">
                <a:solidFill>
                  <a:srgbClr val="114FFB"/>
                </a:solidFill>
                <a:latin typeface="NimbusSanL-Regu" charset="0"/>
              </a:rPr>
              <a:t>789</a:t>
            </a:r>
            <a:r>
              <a:rPr lang="en-US" altLang="en-US" dirty="0">
                <a:solidFill>
                  <a:srgbClr val="114FFB"/>
                </a:solidFill>
                <a:latin typeface="CMMI10" charset="0"/>
              </a:rPr>
              <a:t>,</a:t>
            </a:r>
            <a:r>
              <a:rPr lang="en-US" altLang="en-US" dirty="0">
                <a:solidFill>
                  <a:srgbClr val="114FFB"/>
                </a:solidFill>
                <a:latin typeface="NimbusSanL-Regu" charset="0"/>
              </a:rPr>
              <a:t>307</a:t>
            </a:r>
            <a:r>
              <a:rPr lang="en-US" altLang="en-US" dirty="0">
                <a:solidFill>
                  <a:srgbClr val="114FFB"/>
                </a:solidFill>
                <a:latin typeface="CMMI10" charset="0"/>
              </a:rPr>
              <a:t>,</a:t>
            </a:r>
            <a:r>
              <a:rPr lang="en-US" altLang="en-US" dirty="0">
                <a:solidFill>
                  <a:srgbClr val="114FFB"/>
                </a:solidFill>
                <a:latin typeface="NimbusSanL-Regu" charset="0"/>
              </a:rPr>
              <a:t>394</a:t>
            </a:r>
            <a:r>
              <a:rPr lang="en-US" altLang="en-US" dirty="0">
                <a:solidFill>
                  <a:srgbClr val="114FFB"/>
                </a:solidFill>
                <a:latin typeface="CMMI10" charset="0"/>
              </a:rPr>
              <a:t>,</a:t>
            </a:r>
            <a:r>
              <a:rPr lang="en-US" altLang="en-US" dirty="0">
                <a:solidFill>
                  <a:srgbClr val="114FFB"/>
                </a:solidFill>
                <a:latin typeface="NimbusSanL-Regu" charset="0"/>
              </a:rPr>
              <a:t>520</a:t>
            </a:r>
            <a:r>
              <a:rPr lang="en-US" altLang="en-US" dirty="0">
                <a:solidFill>
                  <a:srgbClr val="114FFB"/>
                </a:solidFill>
                <a:latin typeface="CMMI10" charset="0"/>
              </a:rPr>
              <a:t>,</a:t>
            </a:r>
            <a:r>
              <a:rPr lang="en-US" altLang="en-US" dirty="0">
                <a:solidFill>
                  <a:srgbClr val="114FFB"/>
                </a:solidFill>
                <a:latin typeface="NimbusSanL-Regu" charset="0"/>
              </a:rPr>
              <a:t>932</a:t>
            </a:r>
            <a:r>
              <a:rPr lang="en-US" altLang="en-US" dirty="0">
                <a:solidFill>
                  <a:srgbClr val="114FFB"/>
                </a:solidFill>
                <a:latin typeface="CMMI10" charset="0"/>
              </a:rPr>
              <a:t>,</a:t>
            </a:r>
            <a:r>
              <a:rPr lang="en-US" altLang="en-US" dirty="0">
                <a:solidFill>
                  <a:srgbClr val="114FFB"/>
                </a:solidFill>
                <a:latin typeface="NimbusSanL-Regu" charset="0"/>
              </a:rPr>
              <a:t>878</a:t>
            </a:r>
            <a:r>
              <a:rPr lang="en-US" altLang="en-US" dirty="0">
                <a:solidFill>
                  <a:srgbClr val="114FFB"/>
                </a:solidFill>
                <a:latin typeface="CMMI10" charset="0"/>
              </a:rPr>
              <a:t>,</a:t>
            </a:r>
            <a:r>
              <a:rPr lang="en-US" altLang="en-US" dirty="0">
                <a:solidFill>
                  <a:srgbClr val="114FFB"/>
                </a:solidFill>
                <a:latin typeface="NimbusSanL-Regu" charset="0"/>
              </a:rPr>
              <a:t>928,9</a:t>
            </a:r>
            <a:r>
              <a:rPr lang="en-US" altLang="en-US" dirty="0">
                <a:latin typeface="NimbusSanL-Regu" charset="0"/>
              </a:rPr>
              <a:t>17</a:t>
            </a:r>
            <a:r>
              <a:rPr lang="en-US" altLang="en-US" dirty="0">
                <a:latin typeface="CMMI10" charset="0"/>
              </a:rPr>
              <a:t>,</a:t>
            </a:r>
            <a:r>
              <a:rPr lang="en-US" altLang="en-US" dirty="0">
                <a:latin typeface="NimbusSanL-Regu" charset="0"/>
              </a:rPr>
              <a:t>398 </a:t>
            </a:r>
            <a:br>
              <a:rPr lang="en-US" altLang="en-US" dirty="0">
                <a:latin typeface="NimbusSanL-Regu" charset="0"/>
              </a:rPr>
            </a:br>
            <a:endParaRPr lang="en-US" altLang="en-US" dirty="0">
              <a:latin typeface="NimbusSanL-Regu" charset="0"/>
            </a:endParaRPr>
          </a:p>
          <a:p>
            <a:r>
              <a:rPr lang="en-US" altLang="en-US" dirty="0"/>
              <a:t>This looks absurd.  Because it is.</a:t>
            </a:r>
            <a:endParaRPr lang="en-US" altLang="en-US" dirty="0">
              <a:latin typeface="NimbusSanL-Regu" charset="0"/>
            </a:endParaRPr>
          </a:p>
        </p:txBody>
      </p:sp>
      <p:pic>
        <p:nvPicPr>
          <p:cNvPr id="1510404" name="Picture 4" descr="https://upload.wikimedia.org/wikipedia/commons/thumb/5/57/One-loop-diagram.svg/200px-One-loop-diagram.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4013" y="233363"/>
            <a:ext cx="2286000" cy="1050925"/>
          </a:xfrm>
          <a:prstGeom prst="rect">
            <a:avLst/>
          </a:prstGeom>
          <a:noFill/>
          <a:extLst>
            <a:ext uri="{909E8E84-426E-40DD-AFC4-6F175D3DCCD1}">
              <a14:hiddenFill xmlns:a14="http://schemas.microsoft.com/office/drawing/2010/main">
                <a:solidFill>
                  <a:srgbClr val="FFFFFF"/>
                </a:solidFill>
              </a14:hiddenFill>
            </a:ext>
          </a:extLst>
        </p:spPr>
      </p:pic>
      <p:sp>
        <p:nvSpPr>
          <p:cNvPr id="1510405" name="Text Box 5"/>
          <p:cNvSpPr txBox="1">
            <a:spLocks noChangeArrowheads="1"/>
          </p:cNvSpPr>
          <p:nvPr/>
        </p:nvSpPr>
        <p:spPr bwMode="auto">
          <a:xfrm>
            <a:off x="7153085" y="4670710"/>
            <a:ext cx="1238250" cy="5270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ltLang="en-US" sz="1400" dirty="0"/>
              <a:t>Thanks to Michael Dine</a:t>
            </a:r>
          </a:p>
        </p:txBody>
      </p:sp>
      <p:sp>
        <p:nvSpPr>
          <p:cNvPr id="2" name="Oval 1"/>
          <p:cNvSpPr/>
          <p:nvPr/>
        </p:nvSpPr>
        <p:spPr bwMode="auto">
          <a:xfrm>
            <a:off x="2148274" y="2080741"/>
            <a:ext cx="743208" cy="661344"/>
          </a:xfrm>
          <a:prstGeom prst="ellipse">
            <a:avLst/>
          </a:prstGeom>
          <a:noFill/>
          <a:ln w="444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8" name="Oval 7"/>
          <p:cNvSpPr/>
          <p:nvPr/>
        </p:nvSpPr>
        <p:spPr bwMode="auto">
          <a:xfrm>
            <a:off x="3042079" y="2148145"/>
            <a:ext cx="491953" cy="526535"/>
          </a:xfrm>
          <a:prstGeom prst="ellipse">
            <a:avLst/>
          </a:prstGeom>
          <a:noFill/>
          <a:ln w="444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cxnSp>
        <p:nvCxnSpPr>
          <p:cNvPr id="4" name="Straight Arrow Connector 3"/>
          <p:cNvCxnSpPr/>
          <p:nvPr/>
        </p:nvCxnSpPr>
        <p:spPr bwMode="auto">
          <a:xfrm>
            <a:off x="2693772" y="2695398"/>
            <a:ext cx="1754661" cy="3124634"/>
          </a:xfrm>
          <a:prstGeom prst="straightConnector1">
            <a:avLst/>
          </a:prstGeom>
          <a:noFill/>
          <a:ln w="44450" cap="flat" cmpd="sng" algn="ctr">
            <a:solidFill>
              <a:srgbClr val="FF0000"/>
            </a:solidFill>
            <a:prstDash val="solid"/>
            <a:round/>
            <a:headEnd type="triangl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3" name="Straight Arrow Connector 12"/>
          <p:cNvCxnSpPr/>
          <p:nvPr/>
        </p:nvCxnSpPr>
        <p:spPr bwMode="auto">
          <a:xfrm>
            <a:off x="3478424" y="2662179"/>
            <a:ext cx="1754661" cy="3124634"/>
          </a:xfrm>
          <a:prstGeom prst="straightConnector1">
            <a:avLst/>
          </a:prstGeom>
          <a:noFill/>
          <a:ln w="44450" cap="flat" cmpd="sng" algn="ctr">
            <a:solidFill>
              <a:srgbClr val="FF0000"/>
            </a:solidFill>
            <a:prstDash val="solid"/>
            <a:round/>
            <a:headEnd type="triangl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9" name="TextBox 8"/>
          <p:cNvSpPr txBox="1"/>
          <p:nvPr/>
        </p:nvSpPr>
        <p:spPr>
          <a:xfrm>
            <a:off x="3288055" y="5926506"/>
            <a:ext cx="4818691" cy="369332"/>
          </a:xfrm>
          <a:prstGeom prst="rect">
            <a:avLst/>
          </a:prstGeom>
          <a:noFill/>
        </p:spPr>
        <p:txBody>
          <a:bodyPr wrap="none" rtlCol="0">
            <a:spAutoFit/>
          </a:bodyPr>
          <a:lstStyle/>
          <a:p>
            <a:r>
              <a:rPr lang="en-US" dirty="0">
                <a:solidFill>
                  <a:srgbClr val="FF0000"/>
                </a:solidFill>
              </a:rPr>
              <a:t>These don’t have anything to do with each other</a:t>
            </a:r>
            <a:r>
              <a:rPr lang="en-US" dirty="0"/>
              <a:t>!</a:t>
            </a:r>
          </a:p>
        </p:txBody>
      </p:sp>
    </p:spTree>
    <p:extLst>
      <p:ext uri="{BB962C8B-B14F-4D97-AF65-F5344CB8AC3E}">
        <p14:creationId xmlns:p14="http://schemas.microsoft.com/office/powerpoint/2010/main" val="237464308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Fixing the Problem</a:t>
            </a:r>
          </a:p>
        </p:txBody>
      </p:sp>
      <p:sp>
        <p:nvSpPr>
          <p:cNvPr id="3" name="Content Placeholder 2"/>
          <p:cNvSpPr>
            <a:spLocks noGrp="1"/>
          </p:cNvSpPr>
          <p:nvPr>
            <p:ph idx="1"/>
          </p:nvPr>
        </p:nvSpPr>
        <p:spPr/>
        <p:txBody>
          <a:bodyPr/>
          <a:lstStyle/>
          <a:p>
            <a:r>
              <a:rPr lang="en-US" altLang="en-US" dirty="0"/>
              <a:t>Given m</a:t>
            </a:r>
            <a:r>
              <a:rPr lang="en-US" altLang="en-US" baseline="30000" dirty="0"/>
              <a:t>2</a:t>
            </a:r>
            <a:r>
              <a:rPr lang="en-US" altLang="en-US" baseline="-25000" dirty="0"/>
              <a:t>physical </a:t>
            </a:r>
            <a:r>
              <a:rPr lang="en-US" altLang="en-US" dirty="0"/>
              <a:t>(H)  = m</a:t>
            </a:r>
            <a:r>
              <a:rPr lang="en-US" altLang="en-US" baseline="30000" dirty="0"/>
              <a:t>2</a:t>
            </a:r>
            <a:r>
              <a:rPr lang="en-US" altLang="en-US" dirty="0"/>
              <a:t> </a:t>
            </a:r>
            <a:r>
              <a:rPr lang="en-US" altLang="en-US" baseline="-25000" dirty="0"/>
              <a:t>bare</a:t>
            </a:r>
            <a:r>
              <a:rPr lang="en-US" altLang="en-US" dirty="0"/>
              <a:t> +  </a:t>
            </a:r>
            <a:r>
              <a:rPr lang="en-US" altLang="en-US" dirty="0">
                <a:latin typeface="Symbol" pitchFamily="18" charset="2"/>
              </a:rPr>
              <a:t>d</a:t>
            </a:r>
            <a:r>
              <a:rPr lang="en-US" altLang="en-US" dirty="0"/>
              <a:t>m</a:t>
            </a:r>
            <a:r>
              <a:rPr lang="en-US" altLang="en-US" baseline="30000" dirty="0"/>
              <a:t>2 </a:t>
            </a:r>
            <a:r>
              <a:rPr lang="en-US" dirty="0"/>
              <a:t>what are our choices?</a:t>
            </a:r>
          </a:p>
          <a:p>
            <a:pPr lvl="1"/>
            <a:r>
              <a:rPr lang="en-US" dirty="0"/>
              <a:t>We want to find a reason the bare mass and radiative corrections are about the same size</a:t>
            </a:r>
          </a:p>
          <a:p>
            <a:pPr lvl="1"/>
            <a:endParaRPr lang="en-US" dirty="0"/>
          </a:p>
          <a:p>
            <a:r>
              <a:rPr lang="en-US" dirty="0"/>
              <a:t>Idea #1: This is just an accident.  I don’t much care for this answer.</a:t>
            </a:r>
          </a:p>
          <a:p>
            <a:endParaRPr lang="en-US" dirty="0"/>
          </a:p>
          <a:p>
            <a:r>
              <a:rPr lang="en-US" dirty="0"/>
              <a:t>Idea #2: The SM is incomplete - there is new physics at the electroweak scale, so our model is only good below maybe a few </a:t>
            </a:r>
            <a:r>
              <a:rPr lang="en-US" dirty="0" err="1"/>
              <a:t>TeV</a:t>
            </a:r>
            <a:r>
              <a:rPr lang="en-US" dirty="0"/>
              <a:t>.</a:t>
            </a:r>
            <a:br>
              <a:rPr lang="en-US" dirty="0"/>
            </a:br>
            <a:endParaRPr lang="en-US" dirty="0"/>
          </a:p>
          <a:p>
            <a:r>
              <a:rPr lang="en-US" dirty="0"/>
              <a:t>Idea #3 – There is a cancellation that makes </a:t>
            </a:r>
            <a:r>
              <a:rPr lang="en-US" altLang="en-US" dirty="0">
                <a:latin typeface="Symbol" pitchFamily="18" charset="2"/>
              </a:rPr>
              <a:t>d</a:t>
            </a:r>
            <a:r>
              <a:rPr lang="en-US" altLang="en-US" dirty="0"/>
              <a:t>m</a:t>
            </a:r>
            <a:r>
              <a:rPr lang="en-US" altLang="en-US" baseline="30000" dirty="0"/>
              <a:t>2</a:t>
            </a:r>
            <a:r>
              <a:rPr lang="en-US" dirty="0"/>
              <a:t> small.  The usual trick is to invoke supersymmetry, which (if unbroken) makes </a:t>
            </a:r>
            <a:r>
              <a:rPr lang="en-US" altLang="en-US" dirty="0">
                <a:latin typeface="Symbol" pitchFamily="18" charset="2"/>
              </a:rPr>
              <a:t>d</a:t>
            </a:r>
            <a:r>
              <a:rPr lang="en-US" altLang="en-US" dirty="0"/>
              <a:t>m</a:t>
            </a:r>
            <a:r>
              <a:rPr lang="en-US" altLang="en-US" baseline="30000" dirty="0"/>
              <a:t>2</a:t>
            </a:r>
            <a:r>
              <a:rPr lang="en-US" dirty="0"/>
              <a:t> zero. </a:t>
            </a:r>
          </a:p>
          <a:p>
            <a:pPr lvl="1"/>
            <a:r>
              <a:rPr lang="en-US" dirty="0"/>
              <a:t>This has some nice features, like giving us a dark matter candidate</a:t>
            </a:r>
          </a:p>
          <a:p>
            <a:pPr lvl="1"/>
            <a:r>
              <a:rPr lang="en-US" dirty="0"/>
              <a:t>The minimum number of Higgs bosons is 5: you need two Higgs doublets and not one</a:t>
            </a:r>
            <a:br>
              <a:rPr lang="en-US" dirty="0"/>
            </a:br>
            <a:endParaRPr lang="en-US" dirty="0"/>
          </a:p>
          <a:p>
            <a:endParaRPr lang="en-US" dirty="0"/>
          </a:p>
          <a:p>
            <a:pPr lvl="1"/>
            <a:endParaRPr lang="en-US" dirty="0"/>
          </a:p>
        </p:txBody>
      </p:sp>
      <p:sp>
        <p:nvSpPr>
          <p:cNvPr id="4" name="Slide Number Placeholder 3"/>
          <p:cNvSpPr>
            <a:spLocks noGrp="1"/>
          </p:cNvSpPr>
          <p:nvPr>
            <p:ph type="sldNum" sz="quarter" idx="12"/>
          </p:nvPr>
        </p:nvSpPr>
        <p:spPr/>
        <p:txBody>
          <a:bodyPr/>
          <a:lstStyle/>
          <a:p>
            <a:pPr>
              <a:defRPr/>
            </a:pPr>
            <a:fld id="{388E8534-63F1-4E27-9C8A-02BA386DF79F}" type="slidenum">
              <a:rPr lang="en-US" altLang="en-US" smtClean="0"/>
              <a:pPr>
                <a:defRPr/>
              </a:pPr>
              <a:t>192</a:t>
            </a:fld>
            <a:endParaRPr lang="en-US" altLang="en-US"/>
          </a:p>
        </p:txBody>
      </p:sp>
    </p:spTree>
    <p:extLst>
      <p:ext uri="{BB962C8B-B14F-4D97-AF65-F5344CB8AC3E}">
        <p14:creationId xmlns:p14="http://schemas.microsoft.com/office/powerpoint/2010/main" val="74798578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7061E42E-41EA-4E9B-88C3-6473380FB436}" type="slidenum">
              <a:rPr lang="en-US" altLang="en-US"/>
              <a:pPr/>
              <a:t>193</a:t>
            </a:fld>
            <a:endParaRPr lang="en-US" altLang="en-US"/>
          </a:p>
        </p:txBody>
      </p:sp>
      <p:sp>
        <p:nvSpPr>
          <p:cNvPr id="1511426" name="Rectangle 2"/>
          <p:cNvSpPr>
            <a:spLocks noGrp="1" noChangeArrowheads="1"/>
          </p:cNvSpPr>
          <p:nvPr>
            <p:ph type="title"/>
          </p:nvPr>
        </p:nvSpPr>
        <p:spPr/>
        <p:txBody>
          <a:bodyPr/>
          <a:lstStyle/>
          <a:p>
            <a:r>
              <a:rPr lang="en-US" altLang="en-US"/>
              <a:t>Is Supersymmetry The Answer?</a:t>
            </a:r>
          </a:p>
        </p:txBody>
      </p:sp>
      <p:sp>
        <p:nvSpPr>
          <p:cNvPr id="1511427" name="Rectangle 3"/>
          <p:cNvSpPr>
            <a:spLocks noGrp="1" noChangeArrowheads="1"/>
          </p:cNvSpPr>
          <p:nvPr>
            <p:ph type="body" idx="1"/>
          </p:nvPr>
        </p:nvSpPr>
        <p:spPr>
          <a:xfrm>
            <a:off x="457200" y="1166813"/>
            <a:ext cx="8229600" cy="5149850"/>
          </a:xfrm>
        </p:spPr>
        <p:txBody>
          <a:bodyPr/>
          <a:lstStyle/>
          <a:p>
            <a:r>
              <a:rPr lang="en-US" altLang="en-US" dirty="0"/>
              <a:t>It does provide this cancellation, and if it is broken in the right way, can naturally give a Higgs of the right mass:</a:t>
            </a:r>
          </a:p>
          <a:p>
            <a:pPr lvl="1"/>
            <a:r>
              <a:rPr lang="en-US" altLang="en-US" dirty="0"/>
              <a:t>Favors a light top </a:t>
            </a:r>
            <a:r>
              <a:rPr lang="en-US" altLang="en-US" dirty="0" err="1"/>
              <a:t>squark</a:t>
            </a:r>
            <a:r>
              <a:rPr lang="en-US" altLang="en-US" dirty="0"/>
              <a:t> (how light depends on your definition of “naturally”)</a:t>
            </a:r>
          </a:p>
          <a:p>
            <a:pPr lvl="1"/>
            <a:r>
              <a:rPr lang="en-US" altLang="en-US" dirty="0"/>
              <a:t>Gives a Dark Matter candidate for free</a:t>
            </a:r>
            <a:br>
              <a:rPr lang="en-US" altLang="en-US" dirty="0"/>
            </a:br>
            <a:br>
              <a:rPr lang="en-US" altLang="en-US" dirty="0"/>
            </a:br>
            <a:br>
              <a:rPr lang="en-US" altLang="en-US" dirty="0"/>
            </a:br>
            <a:br>
              <a:rPr lang="en-US" altLang="en-US" dirty="0"/>
            </a:br>
            <a:br>
              <a:rPr lang="en-US" altLang="en-US" dirty="0"/>
            </a:br>
            <a:br>
              <a:rPr lang="en-US" altLang="en-US" dirty="0"/>
            </a:br>
            <a:br>
              <a:rPr lang="en-US" altLang="en-US" dirty="0"/>
            </a:br>
            <a:br>
              <a:rPr lang="en-US" altLang="en-US" dirty="0"/>
            </a:br>
            <a:br>
              <a:rPr lang="en-US" altLang="en-US" dirty="0"/>
            </a:br>
            <a:br>
              <a:rPr lang="en-US" altLang="en-US" dirty="0"/>
            </a:br>
            <a:br>
              <a:rPr lang="en-US" altLang="en-US" dirty="0"/>
            </a:br>
            <a:br>
              <a:rPr lang="en-US" altLang="en-US" dirty="0"/>
            </a:br>
            <a:br>
              <a:rPr lang="en-US" altLang="en-US" dirty="0"/>
            </a:br>
            <a:endParaRPr lang="en-US" altLang="en-US" dirty="0"/>
          </a:p>
          <a:p>
            <a:r>
              <a:rPr lang="en-US" altLang="en-US" dirty="0"/>
              <a:t>Thus far, there is no sign of it anywhere</a:t>
            </a:r>
          </a:p>
          <a:p>
            <a:pPr lvl="1"/>
            <a:r>
              <a:rPr lang="en-US" altLang="en-US" dirty="0"/>
              <a:t>Limits are starting to be in tension with this idea (how “natural” is “natural”?)</a:t>
            </a:r>
          </a:p>
        </p:txBody>
      </p:sp>
      <p:sp>
        <p:nvSpPr>
          <p:cNvPr id="1511432" name="Text Box 8"/>
          <p:cNvSpPr txBox="1">
            <a:spLocks noChangeArrowheads="1"/>
          </p:cNvSpPr>
          <p:nvPr/>
        </p:nvSpPr>
        <p:spPr bwMode="auto">
          <a:xfrm>
            <a:off x="7381875" y="249238"/>
            <a:ext cx="1565275" cy="304800"/>
          </a:xfrm>
          <a:prstGeom prst="rect">
            <a:avLst/>
          </a:prstGeom>
          <a:solidFill>
            <a:srgbClr val="0071B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en-US" sz="1400">
                <a:solidFill>
                  <a:schemeClr val="bg1"/>
                </a:solidFill>
              </a:rPr>
              <a:t>See F. Alonso’s talk</a:t>
            </a:r>
          </a:p>
        </p:txBody>
      </p:sp>
      <p:pic>
        <p:nvPicPr>
          <p:cNvPr id="2" name="Picture 1"/>
          <p:cNvPicPr>
            <a:picLocks noChangeAspect="1"/>
          </p:cNvPicPr>
          <p:nvPr/>
        </p:nvPicPr>
        <p:blipFill>
          <a:blip r:embed="rId2"/>
          <a:stretch>
            <a:fillRect/>
          </a:stretch>
        </p:blipFill>
        <p:spPr>
          <a:xfrm>
            <a:off x="4756629" y="2399635"/>
            <a:ext cx="3575680" cy="3235067"/>
          </a:xfrm>
          <a:prstGeom prst="rect">
            <a:avLst/>
          </a:prstGeom>
        </p:spPr>
      </p:pic>
      <p:pic>
        <p:nvPicPr>
          <p:cNvPr id="3" name="Picture 2"/>
          <p:cNvPicPr>
            <a:picLocks noChangeAspect="1"/>
          </p:cNvPicPr>
          <p:nvPr/>
        </p:nvPicPr>
        <p:blipFill>
          <a:blip r:embed="rId3"/>
          <a:stretch>
            <a:fillRect/>
          </a:stretch>
        </p:blipFill>
        <p:spPr>
          <a:xfrm>
            <a:off x="690818" y="2555532"/>
            <a:ext cx="3881181" cy="2789598"/>
          </a:xfrm>
          <a:prstGeom prst="rect">
            <a:avLst/>
          </a:prstGeom>
        </p:spPr>
      </p:pic>
    </p:spTree>
    <p:extLst>
      <p:ext uri="{BB962C8B-B14F-4D97-AF65-F5344CB8AC3E}">
        <p14:creationId xmlns:p14="http://schemas.microsoft.com/office/powerpoint/2010/main" val="297285431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Families of SUSY</a:t>
            </a:r>
          </a:p>
        </p:txBody>
      </p:sp>
      <p:sp>
        <p:nvSpPr>
          <p:cNvPr id="4" name="Slide Number Placeholder 3"/>
          <p:cNvSpPr>
            <a:spLocks noGrp="1"/>
          </p:cNvSpPr>
          <p:nvPr>
            <p:ph type="sldNum" sz="quarter" idx="12"/>
          </p:nvPr>
        </p:nvSpPr>
        <p:spPr/>
        <p:txBody>
          <a:bodyPr/>
          <a:lstStyle/>
          <a:p>
            <a:pPr>
              <a:defRPr/>
            </a:pPr>
            <a:fld id="{388E8534-63F1-4E27-9C8A-02BA386DF79F}" type="slidenum">
              <a:rPr lang="en-US" altLang="en-US" smtClean="0"/>
              <a:pPr>
                <a:defRPr/>
              </a:pPr>
              <a:t>194</a:t>
            </a:fld>
            <a:endParaRPr lang="en-US" altLang="en-US"/>
          </a:p>
        </p:txBody>
      </p:sp>
      <p:sp>
        <p:nvSpPr>
          <p:cNvPr id="5" name="Rectangle 4"/>
          <p:cNvSpPr/>
          <p:nvPr/>
        </p:nvSpPr>
        <p:spPr bwMode="auto">
          <a:xfrm>
            <a:off x="511995" y="2197849"/>
            <a:ext cx="854440" cy="93688"/>
          </a:xfrm>
          <a:prstGeom prst="rect">
            <a:avLst/>
          </a:prstGeom>
          <a:solidFill>
            <a:srgbClr val="000000"/>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6" name="Rectangle 5"/>
          <p:cNvSpPr/>
          <p:nvPr/>
        </p:nvSpPr>
        <p:spPr bwMode="auto">
          <a:xfrm>
            <a:off x="511147" y="3369725"/>
            <a:ext cx="854440" cy="93688"/>
          </a:xfrm>
          <a:prstGeom prst="rect">
            <a:avLst/>
          </a:prstGeom>
          <a:solidFill>
            <a:srgbClr val="00B050"/>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7" name="Rectangle 6"/>
          <p:cNvSpPr/>
          <p:nvPr/>
        </p:nvSpPr>
        <p:spPr bwMode="auto">
          <a:xfrm>
            <a:off x="511147" y="4441841"/>
            <a:ext cx="854440" cy="93688"/>
          </a:xfrm>
          <a:prstGeom prst="rect">
            <a:avLst/>
          </a:prstGeom>
          <a:solidFill>
            <a:srgbClr val="114FFB"/>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cxnSp>
        <p:nvCxnSpPr>
          <p:cNvPr id="8" name="Straight Arrow Connector 7"/>
          <p:cNvCxnSpPr/>
          <p:nvPr/>
        </p:nvCxnSpPr>
        <p:spPr bwMode="auto">
          <a:xfrm>
            <a:off x="632638" y="2372264"/>
            <a:ext cx="0" cy="997461"/>
          </a:xfrm>
          <a:prstGeom prst="straightConnector1">
            <a:avLst/>
          </a:prstGeom>
          <a:noFill/>
          <a:ln w="12700" cap="flat" cmpd="sng" algn="ctr">
            <a:solidFill>
              <a:srgbClr val="00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 name="Straight Arrow Connector 8"/>
          <p:cNvCxnSpPr/>
          <p:nvPr/>
        </p:nvCxnSpPr>
        <p:spPr bwMode="auto">
          <a:xfrm>
            <a:off x="694661" y="3416569"/>
            <a:ext cx="0" cy="1025272"/>
          </a:xfrm>
          <a:prstGeom prst="straightConnector1">
            <a:avLst/>
          </a:prstGeom>
          <a:noFill/>
          <a:ln w="12700" cap="flat" cmpd="sng" algn="ctr">
            <a:solidFill>
              <a:srgbClr val="00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mc:AlternateContent xmlns:mc="http://schemas.openxmlformats.org/markup-compatibility/2006" xmlns:a14="http://schemas.microsoft.com/office/drawing/2010/main">
        <mc:Choice Requires="a14">
          <p:sp>
            <p:nvSpPr>
              <p:cNvPr id="10" name="TextBox 9"/>
              <p:cNvSpPr txBox="1"/>
              <p:nvPr/>
            </p:nvSpPr>
            <p:spPr>
              <a:xfrm>
                <a:off x="747063" y="1707748"/>
                <a:ext cx="38260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a:rPr>
                            <m:t>𝑔</m:t>
                          </m:r>
                        </m:e>
                      </m:acc>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747063" y="1707748"/>
                <a:ext cx="382605" cy="369332"/>
              </a:xfrm>
              <a:prstGeom prst="rect">
                <a:avLst/>
              </a:prstGeom>
              <a:blipFill rotWithShape="1">
                <a:blip r:embed="rId2"/>
                <a:stretch>
                  <a:fillRect r="-12903" b="-4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747064" y="3000393"/>
                <a:ext cx="38260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a:rPr>
                            <m:t>𝑞</m:t>
                          </m:r>
                        </m:e>
                      </m:acc>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747064" y="3000393"/>
                <a:ext cx="382605" cy="369332"/>
              </a:xfrm>
              <a:prstGeom prst="rect">
                <a:avLst/>
              </a:prstGeom>
              <a:blipFill rotWithShape="1">
                <a:blip r:embed="rId3"/>
                <a:stretch>
                  <a:fillRect r="-11290" b="-4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694661" y="4040951"/>
                <a:ext cx="489108" cy="39972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sSup>
                            <m:sSupPr>
                              <m:ctrlPr>
                                <a:rPr lang="en-US" i="1" smtClean="0">
                                  <a:latin typeface="Cambria Math" panose="02040503050406030204" pitchFamily="18" charset="0"/>
                                  <a:ea typeface="Cambria Math"/>
                                </a:rPr>
                              </m:ctrlPr>
                            </m:sSupPr>
                            <m:e>
                              <m:r>
                                <a:rPr lang="en-US" i="1">
                                  <a:latin typeface="Cambria Math"/>
                                  <a:ea typeface="Cambria Math"/>
                                </a:rPr>
                                <m:t>𝜒</m:t>
                              </m:r>
                            </m:e>
                            <m:sup>
                              <m:r>
                                <a:rPr lang="en-US" b="0" i="1" smtClean="0">
                                  <a:latin typeface="Cambria Math"/>
                                  <a:ea typeface="Cambria Math"/>
                                </a:rPr>
                                <m:t>0</m:t>
                              </m:r>
                            </m:sup>
                          </m:sSup>
                        </m:e>
                      </m:acc>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694661" y="4040951"/>
                <a:ext cx="489108" cy="399725"/>
              </a:xfrm>
              <a:prstGeom prst="rect">
                <a:avLst/>
              </a:prstGeom>
              <a:blipFill rotWithShape="1">
                <a:blip r:embed="rId4"/>
                <a:stretch>
                  <a:fillRect t="-3077" r="-2500" b="-4615"/>
                </a:stretch>
              </a:blipFill>
            </p:spPr>
            <p:txBody>
              <a:bodyPr/>
              <a:lstStyle/>
              <a:p>
                <a:r>
                  <a:rPr lang="en-US">
                    <a:noFill/>
                  </a:rPr>
                  <a:t> </a:t>
                </a:r>
              </a:p>
            </p:txBody>
          </p:sp>
        </mc:Fallback>
      </mc:AlternateContent>
      <p:sp>
        <p:nvSpPr>
          <p:cNvPr id="16" name="Rectangle 15"/>
          <p:cNvSpPr/>
          <p:nvPr/>
        </p:nvSpPr>
        <p:spPr bwMode="auto">
          <a:xfrm>
            <a:off x="3598258" y="2197849"/>
            <a:ext cx="854440" cy="93688"/>
          </a:xfrm>
          <a:prstGeom prst="rect">
            <a:avLst/>
          </a:prstGeom>
          <a:solidFill>
            <a:srgbClr val="000000"/>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17" name="Rectangle 16"/>
          <p:cNvSpPr/>
          <p:nvPr/>
        </p:nvSpPr>
        <p:spPr bwMode="auto">
          <a:xfrm>
            <a:off x="3597410" y="3369725"/>
            <a:ext cx="854440" cy="93688"/>
          </a:xfrm>
          <a:prstGeom prst="rect">
            <a:avLst/>
          </a:prstGeom>
          <a:solidFill>
            <a:srgbClr val="00B050"/>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18" name="Rectangle 17"/>
          <p:cNvSpPr/>
          <p:nvPr/>
        </p:nvSpPr>
        <p:spPr bwMode="auto">
          <a:xfrm>
            <a:off x="3597410" y="4441841"/>
            <a:ext cx="854440" cy="93688"/>
          </a:xfrm>
          <a:prstGeom prst="rect">
            <a:avLst/>
          </a:prstGeom>
          <a:solidFill>
            <a:srgbClr val="114FFB"/>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cxnSp>
        <p:nvCxnSpPr>
          <p:cNvPr id="19" name="Straight Arrow Connector 18"/>
          <p:cNvCxnSpPr/>
          <p:nvPr/>
        </p:nvCxnSpPr>
        <p:spPr bwMode="auto">
          <a:xfrm>
            <a:off x="3718901" y="2372264"/>
            <a:ext cx="0" cy="997461"/>
          </a:xfrm>
          <a:prstGeom prst="straightConnector1">
            <a:avLst/>
          </a:prstGeom>
          <a:noFill/>
          <a:ln w="12700" cap="flat" cmpd="sng" algn="ctr">
            <a:solidFill>
              <a:srgbClr val="00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0" name="Straight Arrow Connector 19"/>
          <p:cNvCxnSpPr/>
          <p:nvPr/>
        </p:nvCxnSpPr>
        <p:spPr bwMode="auto">
          <a:xfrm>
            <a:off x="3780924" y="3416569"/>
            <a:ext cx="0" cy="1025272"/>
          </a:xfrm>
          <a:prstGeom prst="straightConnector1">
            <a:avLst/>
          </a:prstGeom>
          <a:noFill/>
          <a:ln w="12700" cap="flat" cmpd="sng" algn="ctr">
            <a:solidFill>
              <a:srgbClr val="00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mc:AlternateContent xmlns:mc="http://schemas.openxmlformats.org/markup-compatibility/2006" xmlns:a14="http://schemas.microsoft.com/office/drawing/2010/main">
        <mc:Choice Requires="a14">
          <p:sp>
            <p:nvSpPr>
              <p:cNvPr id="21" name="TextBox 20"/>
              <p:cNvSpPr txBox="1"/>
              <p:nvPr/>
            </p:nvSpPr>
            <p:spPr>
              <a:xfrm>
                <a:off x="3833326" y="1707748"/>
                <a:ext cx="38260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a:rPr>
                            <m:t>𝑔</m:t>
                          </m:r>
                        </m:e>
                      </m:acc>
                    </m:oMath>
                  </m:oMathPara>
                </a14:m>
                <a:endParaRPr lang="en-US" dirty="0"/>
              </a:p>
            </p:txBody>
          </p:sp>
        </mc:Choice>
        <mc:Fallback xmlns="">
          <p:sp>
            <p:nvSpPr>
              <p:cNvPr id="21" name="TextBox 20"/>
              <p:cNvSpPr txBox="1">
                <a:spLocks noRot="1" noChangeAspect="1" noMove="1" noResize="1" noEditPoints="1" noAdjustHandles="1" noChangeArrowheads="1" noChangeShapeType="1" noTextEdit="1"/>
              </p:cNvSpPr>
              <p:nvPr/>
            </p:nvSpPr>
            <p:spPr>
              <a:xfrm>
                <a:off x="3833326" y="1707748"/>
                <a:ext cx="382605" cy="369332"/>
              </a:xfrm>
              <a:prstGeom prst="rect">
                <a:avLst/>
              </a:prstGeom>
              <a:blipFill rotWithShape="1">
                <a:blip r:embed="rId5"/>
                <a:stretch>
                  <a:fillRect r="-11111" b="-4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3833327" y="3000393"/>
                <a:ext cx="33457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a:rPr>
                            <m:t>𝑡</m:t>
                          </m:r>
                        </m:e>
                      </m:acc>
                    </m:oMath>
                  </m:oMathPara>
                </a14:m>
                <a:endParaRPr lang="en-US" dirty="0"/>
              </a:p>
            </p:txBody>
          </p:sp>
        </mc:Choice>
        <mc:Fallback xmlns="">
          <p:sp>
            <p:nvSpPr>
              <p:cNvPr id="22" name="TextBox 21"/>
              <p:cNvSpPr txBox="1">
                <a:spLocks noRot="1" noChangeAspect="1" noMove="1" noResize="1" noEditPoints="1" noAdjustHandles="1" noChangeArrowheads="1" noChangeShapeType="1" noTextEdit="1"/>
              </p:cNvSpPr>
              <p:nvPr/>
            </p:nvSpPr>
            <p:spPr>
              <a:xfrm>
                <a:off x="3833327" y="3000393"/>
                <a:ext cx="334579" cy="369332"/>
              </a:xfrm>
              <a:prstGeom prst="rect">
                <a:avLst/>
              </a:prstGeom>
              <a:blipFill rotWithShape="1">
                <a:blip r:embed="rId6"/>
                <a:stretch>
                  <a:fillRect r="-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3780924" y="4040951"/>
                <a:ext cx="489108" cy="39972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sSup>
                            <m:sSupPr>
                              <m:ctrlPr>
                                <a:rPr lang="en-US" i="1" smtClean="0">
                                  <a:latin typeface="Cambria Math" panose="02040503050406030204" pitchFamily="18" charset="0"/>
                                  <a:ea typeface="Cambria Math"/>
                                </a:rPr>
                              </m:ctrlPr>
                            </m:sSupPr>
                            <m:e>
                              <m:r>
                                <a:rPr lang="en-US" i="1">
                                  <a:latin typeface="Cambria Math"/>
                                  <a:ea typeface="Cambria Math"/>
                                </a:rPr>
                                <m:t>𝜒</m:t>
                              </m:r>
                            </m:e>
                            <m:sup>
                              <m:r>
                                <a:rPr lang="en-US" b="0" i="1" smtClean="0">
                                  <a:latin typeface="Cambria Math"/>
                                  <a:ea typeface="Cambria Math"/>
                                </a:rPr>
                                <m:t>0</m:t>
                              </m:r>
                            </m:sup>
                          </m:sSup>
                        </m:e>
                      </m:acc>
                    </m:oMath>
                  </m:oMathPara>
                </a14:m>
                <a:endParaRPr lang="en-US" dirty="0"/>
              </a:p>
            </p:txBody>
          </p:sp>
        </mc:Choice>
        <mc:Fallback xmlns="">
          <p:sp>
            <p:nvSpPr>
              <p:cNvPr id="23" name="TextBox 22"/>
              <p:cNvSpPr txBox="1">
                <a:spLocks noRot="1" noChangeAspect="1" noMove="1" noResize="1" noEditPoints="1" noAdjustHandles="1" noChangeArrowheads="1" noChangeShapeType="1" noTextEdit="1"/>
              </p:cNvSpPr>
              <p:nvPr/>
            </p:nvSpPr>
            <p:spPr>
              <a:xfrm>
                <a:off x="3780924" y="4040951"/>
                <a:ext cx="489108" cy="399725"/>
              </a:xfrm>
              <a:prstGeom prst="rect">
                <a:avLst/>
              </a:prstGeom>
              <a:blipFill rotWithShape="1">
                <a:blip r:embed="rId7"/>
                <a:stretch>
                  <a:fillRect t="-3077" r="-3750" b="-4615"/>
                </a:stretch>
              </a:blipFill>
            </p:spPr>
            <p:txBody>
              <a:bodyPr/>
              <a:lstStyle/>
              <a:p>
                <a:r>
                  <a:rPr lang="en-US">
                    <a:noFill/>
                  </a:rPr>
                  <a:t> </a:t>
                </a:r>
              </a:p>
            </p:txBody>
          </p:sp>
        </mc:Fallback>
      </mc:AlternateContent>
      <p:sp>
        <p:nvSpPr>
          <p:cNvPr id="24" name="Rectangle 23"/>
          <p:cNvSpPr/>
          <p:nvPr/>
        </p:nvSpPr>
        <p:spPr bwMode="auto">
          <a:xfrm>
            <a:off x="6668380" y="783117"/>
            <a:ext cx="854440" cy="93688"/>
          </a:xfrm>
          <a:prstGeom prst="rect">
            <a:avLst/>
          </a:prstGeom>
          <a:solidFill>
            <a:srgbClr val="000000"/>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25" name="Rectangle 24"/>
          <p:cNvSpPr/>
          <p:nvPr/>
        </p:nvSpPr>
        <p:spPr bwMode="auto">
          <a:xfrm>
            <a:off x="6667532" y="3369725"/>
            <a:ext cx="854440" cy="93688"/>
          </a:xfrm>
          <a:prstGeom prst="rect">
            <a:avLst/>
          </a:prstGeom>
          <a:solidFill>
            <a:srgbClr val="00B050"/>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26" name="Rectangle 25"/>
          <p:cNvSpPr/>
          <p:nvPr/>
        </p:nvSpPr>
        <p:spPr bwMode="auto">
          <a:xfrm>
            <a:off x="6667532" y="4441841"/>
            <a:ext cx="854440" cy="93688"/>
          </a:xfrm>
          <a:prstGeom prst="rect">
            <a:avLst/>
          </a:prstGeom>
          <a:solidFill>
            <a:srgbClr val="114FFB"/>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cxnSp>
        <p:nvCxnSpPr>
          <p:cNvPr id="27" name="Straight Arrow Connector 26"/>
          <p:cNvCxnSpPr/>
          <p:nvPr/>
        </p:nvCxnSpPr>
        <p:spPr bwMode="auto">
          <a:xfrm>
            <a:off x="6789023" y="957532"/>
            <a:ext cx="0" cy="2412193"/>
          </a:xfrm>
          <a:prstGeom prst="straightConnector1">
            <a:avLst/>
          </a:prstGeom>
          <a:noFill/>
          <a:ln w="12700" cap="flat" cmpd="sng" algn="ctr">
            <a:solidFill>
              <a:srgbClr val="00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8" name="Straight Arrow Connector 27"/>
          <p:cNvCxnSpPr/>
          <p:nvPr/>
        </p:nvCxnSpPr>
        <p:spPr bwMode="auto">
          <a:xfrm>
            <a:off x="6851046" y="3416569"/>
            <a:ext cx="0" cy="1025272"/>
          </a:xfrm>
          <a:prstGeom prst="straightConnector1">
            <a:avLst/>
          </a:prstGeom>
          <a:noFill/>
          <a:ln w="12700" cap="flat" cmpd="sng" algn="ctr">
            <a:solidFill>
              <a:srgbClr val="00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mc:AlternateContent xmlns:mc="http://schemas.openxmlformats.org/markup-compatibility/2006" xmlns:a14="http://schemas.microsoft.com/office/drawing/2010/main">
        <mc:Choice Requires="a14">
          <p:sp>
            <p:nvSpPr>
              <p:cNvPr id="29" name="TextBox 28"/>
              <p:cNvSpPr txBox="1"/>
              <p:nvPr/>
            </p:nvSpPr>
            <p:spPr>
              <a:xfrm>
                <a:off x="6957549" y="341936"/>
                <a:ext cx="38260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a:rPr>
                            <m:t>𝑔</m:t>
                          </m:r>
                        </m:e>
                      </m:acc>
                    </m:oMath>
                  </m:oMathPara>
                </a14:m>
                <a:endParaRPr lang="en-US" dirty="0"/>
              </a:p>
            </p:txBody>
          </p:sp>
        </mc:Choice>
        <mc:Fallback xmlns="">
          <p:sp>
            <p:nvSpPr>
              <p:cNvPr id="29" name="TextBox 28"/>
              <p:cNvSpPr txBox="1">
                <a:spLocks noRot="1" noChangeAspect="1" noMove="1" noResize="1" noEditPoints="1" noAdjustHandles="1" noChangeArrowheads="1" noChangeShapeType="1" noTextEdit="1"/>
              </p:cNvSpPr>
              <p:nvPr/>
            </p:nvSpPr>
            <p:spPr>
              <a:xfrm>
                <a:off x="6957549" y="341936"/>
                <a:ext cx="382605" cy="369332"/>
              </a:xfrm>
              <a:prstGeom prst="rect">
                <a:avLst/>
              </a:prstGeom>
              <a:blipFill rotWithShape="1">
                <a:blip r:embed="rId8"/>
                <a:stretch>
                  <a:fillRect r="-12698" b="-4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6903449" y="3000393"/>
                <a:ext cx="38260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a:rPr>
                            <m:t>𝑞</m:t>
                          </m:r>
                        </m:e>
                      </m:acc>
                    </m:oMath>
                  </m:oMathPara>
                </a14:m>
                <a:endParaRPr lang="en-US" dirty="0"/>
              </a:p>
            </p:txBody>
          </p:sp>
        </mc:Choice>
        <mc:Fallback xmlns="">
          <p:sp>
            <p:nvSpPr>
              <p:cNvPr id="30" name="TextBox 29"/>
              <p:cNvSpPr txBox="1">
                <a:spLocks noRot="1" noChangeAspect="1" noMove="1" noResize="1" noEditPoints="1" noAdjustHandles="1" noChangeArrowheads="1" noChangeShapeType="1" noTextEdit="1"/>
              </p:cNvSpPr>
              <p:nvPr/>
            </p:nvSpPr>
            <p:spPr>
              <a:xfrm>
                <a:off x="6903449" y="3000393"/>
                <a:ext cx="382605" cy="369332"/>
              </a:xfrm>
              <a:prstGeom prst="rect">
                <a:avLst/>
              </a:prstGeom>
              <a:blipFill rotWithShape="1">
                <a:blip r:embed="rId9"/>
                <a:stretch>
                  <a:fillRect r="-11111" b="-4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6851046" y="4040951"/>
                <a:ext cx="489108" cy="39972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sSup>
                            <m:sSupPr>
                              <m:ctrlPr>
                                <a:rPr lang="en-US" i="1" smtClean="0">
                                  <a:latin typeface="Cambria Math" panose="02040503050406030204" pitchFamily="18" charset="0"/>
                                  <a:ea typeface="Cambria Math"/>
                                </a:rPr>
                              </m:ctrlPr>
                            </m:sSupPr>
                            <m:e>
                              <m:r>
                                <a:rPr lang="en-US" i="1">
                                  <a:latin typeface="Cambria Math"/>
                                  <a:ea typeface="Cambria Math"/>
                                </a:rPr>
                                <m:t>𝜒</m:t>
                              </m:r>
                            </m:e>
                            <m:sup>
                              <m:r>
                                <a:rPr lang="en-US" b="0" i="1" smtClean="0">
                                  <a:latin typeface="Cambria Math"/>
                                  <a:ea typeface="Cambria Math"/>
                                </a:rPr>
                                <m:t>0</m:t>
                              </m:r>
                            </m:sup>
                          </m:sSup>
                        </m:e>
                      </m:acc>
                    </m:oMath>
                  </m:oMathPara>
                </a14:m>
                <a:endParaRPr lang="en-US" dirty="0"/>
              </a:p>
            </p:txBody>
          </p:sp>
        </mc:Choice>
        <mc:Fallback xmlns="">
          <p:sp>
            <p:nvSpPr>
              <p:cNvPr id="31" name="TextBox 30"/>
              <p:cNvSpPr txBox="1">
                <a:spLocks noRot="1" noChangeAspect="1" noMove="1" noResize="1" noEditPoints="1" noAdjustHandles="1" noChangeArrowheads="1" noChangeShapeType="1" noTextEdit="1"/>
              </p:cNvSpPr>
              <p:nvPr/>
            </p:nvSpPr>
            <p:spPr>
              <a:xfrm>
                <a:off x="6851046" y="4040951"/>
                <a:ext cx="489108" cy="399725"/>
              </a:xfrm>
              <a:prstGeom prst="rect">
                <a:avLst/>
              </a:prstGeom>
              <a:blipFill rotWithShape="1">
                <a:blip r:embed="rId10"/>
                <a:stretch>
                  <a:fillRect t="-3077" r="-2500" b="-4615"/>
                </a:stretch>
              </a:blipFill>
            </p:spPr>
            <p:txBody>
              <a:bodyPr/>
              <a:lstStyle/>
              <a:p>
                <a:r>
                  <a:rPr lang="en-US">
                    <a:noFill/>
                  </a:rPr>
                  <a:t> </a:t>
                </a:r>
              </a:p>
            </p:txBody>
          </p:sp>
        </mc:Fallback>
      </mc:AlternateContent>
      <p:sp>
        <p:nvSpPr>
          <p:cNvPr id="3" name="TextBox 2"/>
          <p:cNvSpPr txBox="1"/>
          <p:nvPr/>
        </p:nvSpPr>
        <p:spPr>
          <a:xfrm>
            <a:off x="421769" y="4953835"/>
            <a:ext cx="2000250" cy="923330"/>
          </a:xfrm>
          <a:prstGeom prst="rect">
            <a:avLst/>
          </a:prstGeom>
          <a:solidFill>
            <a:schemeClr val="accent1">
              <a:lumMod val="40000"/>
              <a:lumOff val="60000"/>
            </a:schemeClr>
          </a:solidFill>
        </p:spPr>
        <p:txBody>
          <a:bodyPr wrap="square" rtlCol="0">
            <a:spAutoFit/>
          </a:bodyPr>
          <a:lstStyle/>
          <a:p>
            <a:pPr algn="ctr"/>
            <a:r>
              <a:rPr lang="en-US" b="1" dirty="0"/>
              <a:t>Conventional</a:t>
            </a:r>
            <a:br>
              <a:rPr lang="en-US" dirty="0"/>
            </a:br>
            <a:r>
              <a:rPr lang="en-US" dirty="0"/>
              <a:t>Three degenerate </a:t>
            </a:r>
            <a:r>
              <a:rPr lang="en-US" dirty="0" err="1"/>
              <a:t>squarks</a:t>
            </a:r>
            <a:r>
              <a:rPr lang="en-US" dirty="0"/>
              <a:t>.</a:t>
            </a:r>
          </a:p>
        </p:txBody>
      </p:sp>
      <p:sp>
        <p:nvSpPr>
          <p:cNvPr id="32" name="TextBox 31"/>
          <p:cNvSpPr txBox="1"/>
          <p:nvPr/>
        </p:nvSpPr>
        <p:spPr>
          <a:xfrm>
            <a:off x="3000491" y="4953835"/>
            <a:ext cx="2000250" cy="923330"/>
          </a:xfrm>
          <a:prstGeom prst="rect">
            <a:avLst/>
          </a:prstGeom>
          <a:solidFill>
            <a:schemeClr val="accent1">
              <a:lumMod val="40000"/>
              <a:lumOff val="60000"/>
            </a:schemeClr>
          </a:solidFill>
        </p:spPr>
        <p:txBody>
          <a:bodyPr wrap="square" rtlCol="0">
            <a:spAutoFit/>
          </a:bodyPr>
          <a:lstStyle/>
          <a:p>
            <a:pPr algn="ctr"/>
            <a:r>
              <a:rPr lang="en-US" b="1" dirty="0"/>
              <a:t>“Natural”</a:t>
            </a:r>
            <a:br>
              <a:rPr lang="en-US" dirty="0"/>
            </a:br>
            <a:r>
              <a:rPr lang="en-US" dirty="0"/>
              <a:t>Only the stop </a:t>
            </a:r>
            <a:r>
              <a:rPr lang="en-US" dirty="0" err="1"/>
              <a:t>squark</a:t>
            </a:r>
            <a:r>
              <a:rPr lang="en-US" dirty="0"/>
              <a:t> is light.</a:t>
            </a:r>
          </a:p>
        </p:txBody>
      </p:sp>
      <p:sp>
        <p:nvSpPr>
          <p:cNvPr id="33" name="TextBox 32"/>
          <p:cNvSpPr txBox="1"/>
          <p:nvPr/>
        </p:nvSpPr>
        <p:spPr>
          <a:xfrm>
            <a:off x="6094626" y="4952480"/>
            <a:ext cx="2000250" cy="1200329"/>
          </a:xfrm>
          <a:prstGeom prst="rect">
            <a:avLst/>
          </a:prstGeom>
          <a:solidFill>
            <a:schemeClr val="accent1">
              <a:lumMod val="40000"/>
              <a:lumOff val="60000"/>
            </a:schemeClr>
          </a:solidFill>
        </p:spPr>
        <p:txBody>
          <a:bodyPr wrap="square" rtlCol="0">
            <a:spAutoFit/>
          </a:bodyPr>
          <a:lstStyle/>
          <a:p>
            <a:pPr algn="ctr"/>
            <a:r>
              <a:rPr lang="en-US" b="1" dirty="0"/>
              <a:t>“Electroweak”</a:t>
            </a:r>
            <a:br>
              <a:rPr lang="en-US" dirty="0"/>
            </a:br>
            <a:r>
              <a:rPr lang="en-US" dirty="0" err="1"/>
              <a:t>Gluino</a:t>
            </a:r>
            <a:r>
              <a:rPr lang="en-US" dirty="0"/>
              <a:t> is too </a:t>
            </a:r>
            <a:br>
              <a:rPr lang="en-US" dirty="0"/>
            </a:br>
            <a:r>
              <a:rPr lang="en-US" dirty="0"/>
              <a:t>heavy for strong production.</a:t>
            </a:r>
          </a:p>
        </p:txBody>
      </p:sp>
    </p:spTree>
    <p:extLst>
      <p:ext uri="{BB962C8B-B14F-4D97-AF65-F5344CB8AC3E}">
        <p14:creationId xmlns:p14="http://schemas.microsoft.com/office/powerpoint/2010/main" val="101646278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Families of SUSY</a:t>
            </a:r>
          </a:p>
        </p:txBody>
      </p:sp>
      <p:sp>
        <p:nvSpPr>
          <p:cNvPr id="4" name="Slide Number Placeholder 3"/>
          <p:cNvSpPr>
            <a:spLocks noGrp="1"/>
          </p:cNvSpPr>
          <p:nvPr>
            <p:ph type="sldNum" sz="quarter" idx="12"/>
          </p:nvPr>
        </p:nvSpPr>
        <p:spPr/>
        <p:txBody>
          <a:bodyPr/>
          <a:lstStyle/>
          <a:p>
            <a:pPr>
              <a:defRPr/>
            </a:pPr>
            <a:fld id="{388E8534-63F1-4E27-9C8A-02BA386DF79F}" type="slidenum">
              <a:rPr lang="en-US" altLang="en-US" smtClean="0"/>
              <a:pPr>
                <a:defRPr/>
              </a:pPr>
              <a:t>195</a:t>
            </a:fld>
            <a:endParaRPr lang="en-US" altLang="en-US"/>
          </a:p>
        </p:txBody>
      </p:sp>
      <p:sp>
        <p:nvSpPr>
          <p:cNvPr id="5" name="Rectangle 4"/>
          <p:cNvSpPr/>
          <p:nvPr/>
        </p:nvSpPr>
        <p:spPr bwMode="auto">
          <a:xfrm>
            <a:off x="511995" y="2197849"/>
            <a:ext cx="854440" cy="93688"/>
          </a:xfrm>
          <a:prstGeom prst="rect">
            <a:avLst/>
          </a:prstGeom>
          <a:solidFill>
            <a:srgbClr val="000000"/>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6" name="Rectangle 5"/>
          <p:cNvSpPr/>
          <p:nvPr/>
        </p:nvSpPr>
        <p:spPr bwMode="auto">
          <a:xfrm>
            <a:off x="511147" y="3369725"/>
            <a:ext cx="854440" cy="93688"/>
          </a:xfrm>
          <a:prstGeom prst="rect">
            <a:avLst/>
          </a:prstGeom>
          <a:solidFill>
            <a:srgbClr val="00B050"/>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7" name="Rectangle 6"/>
          <p:cNvSpPr/>
          <p:nvPr/>
        </p:nvSpPr>
        <p:spPr bwMode="auto">
          <a:xfrm>
            <a:off x="511147" y="4441841"/>
            <a:ext cx="854440" cy="93688"/>
          </a:xfrm>
          <a:prstGeom prst="rect">
            <a:avLst/>
          </a:prstGeom>
          <a:solidFill>
            <a:srgbClr val="114FFB"/>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cxnSp>
        <p:nvCxnSpPr>
          <p:cNvPr id="8" name="Straight Arrow Connector 7"/>
          <p:cNvCxnSpPr/>
          <p:nvPr/>
        </p:nvCxnSpPr>
        <p:spPr bwMode="auto">
          <a:xfrm>
            <a:off x="632638" y="2372264"/>
            <a:ext cx="0" cy="997461"/>
          </a:xfrm>
          <a:prstGeom prst="straightConnector1">
            <a:avLst/>
          </a:prstGeom>
          <a:noFill/>
          <a:ln w="12700" cap="flat" cmpd="sng" algn="ctr">
            <a:solidFill>
              <a:srgbClr val="00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 name="Straight Arrow Connector 8"/>
          <p:cNvCxnSpPr/>
          <p:nvPr/>
        </p:nvCxnSpPr>
        <p:spPr bwMode="auto">
          <a:xfrm>
            <a:off x="694661" y="3416569"/>
            <a:ext cx="0" cy="1025272"/>
          </a:xfrm>
          <a:prstGeom prst="straightConnector1">
            <a:avLst/>
          </a:prstGeom>
          <a:noFill/>
          <a:ln w="12700" cap="flat" cmpd="sng" algn="ctr">
            <a:solidFill>
              <a:srgbClr val="00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mc:AlternateContent xmlns:mc="http://schemas.openxmlformats.org/markup-compatibility/2006" xmlns:a14="http://schemas.microsoft.com/office/drawing/2010/main">
        <mc:Choice Requires="a14">
          <p:sp>
            <p:nvSpPr>
              <p:cNvPr id="10" name="TextBox 9"/>
              <p:cNvSpPr txBox="1"/>
              <p:nvPr/>
            </p:nvSpPr>
            <p:spPr>
              <a:xfrm>
                <a:off x="747063" y="1707748"/>
                <a:ext cx="38260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a:rPr>
                            <m:t>𝑔</m:t>
                          </m:r>
                        </m:e>
                      </m:acc>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747063" y="1707748"/>
                <a:ext cx="382605" cy="369332"/>
              </a:xfrm>
              <a:prstGeom prst="rect">
                <a:avLst/>
              </a:prstGeom>
              <a:blipFill rotWithShape="1">
                <a:blip r:embed="rId2"/>
                <a:stretch>
                  <a:fillRect r="-12903" b="-4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747064" y="3000393"/>
                <a:ext cx="38260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a:rPr>
                            <m:t>𝑞</m:t>
                          </m:r>
                        </m:e>
                      </m:acc>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747064" y="3000393"/>
                <a:ext cx="382605" cy="369332"/>
              </a:xfrm>
              <a:prstGeom prst="rect">
                <a:avLst/>
              </a:prstGeom>
              <a:blipFill rotWithShape="1">
                <a:blip r:embed="rId3"/>
                <a:stretch>
                  <a:fillRect r="-11290" b="-4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694661" y="4040951"/>
                <a:ext cx="489108" cy="39972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sSup>
                            <m:sSupPr>
                              <m:ctrlPr>
                                <a:rPr lang="en-US" i="1" smtClean="0">
                                  <a:latin typeface="Cambria Math" panose="02040503050406030204" pitchFamily="18" charset="0"/>
                                  <a:ea typeface="Cambria Math"/>
                                </a:rPr>
                              </m:ctrlPr>
                            </m:sSupPr>
                            <m:e>
                              <m:r>
                                <a:rPr lang="en-US" i="1">
                                  <a:latin typeface="Cambria Math"/>
                                  <a:ea typeface="Cambria Math"/>
                                </a:rPr>
                                <m:t>𝜒</m:t>
                              </m:r>
                            </m:e>
                            <m:sup>
                              <m:r>
                                <a:rPr lang="en-US" b="0" i="1" smtClean="0">
                                  <a:latin typeface="Cambria Math"/>
                                  <a:ea typeface="Cambria Math"/>
                                </a:rPr>
                                <m:t>0</m:t>
                              </m:r>
                            </m:sup>
                          </m:sSup>
                        </m:e>
                      </m:acc>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694661" y="4040951"/>
                <a:ext cx="489108" cy="399725"/>
              </a:xfrm>
              <a:prstGeom prst="rect">
                <a:avLst/>
              </a:prstGeom>
              <a:blipFill rotWithShape="1">
                <a:blip r:embed="rId4"/>
                <a:stretch>
                  <a:fillRect t="-3077" r="-2500" b="-4615"/>
                </a:stretch>
              </a:blipFill>
            </p:spPr>
            <p:txBody>
              <a:bodyPr/>
              <a:lstStyle/>
              <a:p>
                <a:r>
                  <a:rPr lang="en-US">
                    <a:noFill/>
                  </a:rPr>
                  <a:t> </a:t>
                </a:r>
              </a:p>
            </p:txBody>
          </p:sp>
        </mc:Fallback>
      </mc:AlternateContent>
      <p:sp>
        <p:nvSpPr>
          <p:cNvPr id="16" name="Rectangle 15"/>
          <p:cNvSpPr/>
          <p:nvPr/>
        </p:nvSpPr>
        <p:spPr bwMode="auto">
          <a:xfrm>
            <a:off x="3598258" y="2197849"/>
            <a:ext cx="854440" cy="93688"/>
          </a:xfrm>
          <a:prstGeom prst="rect">
            <a:avLst/>
          </a:prstGeom>
          <a:solidFill>
            <a:srgbClr val="000000"/>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17" name="Rectangle 16"/>
          <p:cNvSpPr/>
          <p:nvPr/>
        </p:nvSpPr>
        <p:spPr bwMode="auto">
          <a:xfrm>
            <a:off x="3597410" y="3369725"/>
            <a:ext cx="854440" cy="93688"/>
          </a:xfrm>
          <a:prstGeom prst="rect">
            <a:avLst/>
          </a:prstGeom>
          <a:solidFill>
            <a:srgbClr val="00B050"/>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18" name="Rectangle 17"/>
          <p:cNvSpPr/>
          <p:nvPr/>
        </p:nvSpPr>
        <p:spPr bwMode="auto">
          <a:xfrm>
            <a:off x="3597410" y="4441841"/>
            <a:ext cx="854440" cy="93688"/>
          </a:xfrm>
          <a:prstGeom prst="rect">
            <a:avLst/>
          </a:prstGeom>
          <a:solidFill>
            <a:srgbClr val="114FFB"/>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cxnSp>
        <p:nvCxnSpPr>
          <p:cNvPr id="19" name="Straight Arrow Connector 18"/>
          <p:cNvCxnSpPr/>
          <p:nvPr/>
        </p:nvCxnSpPr>
        <p:spPr bwMode="auto">
          <a:xfrm>
            <a:off x="3718901" y="2372264"/>
            <a:ext cx="0" cy="997461"/>
          </a:xfrm>
          <a:prstGeom prst="straightConnector1">
            <a:avLst/>
          </a:prstGeom>
          <a:noFill/>
          <a:ln w="12700" cap="flat" cmpd="sng" algn="ctr">
            <a:solidFill>
              <a:srgbClr val="00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0" name="Straight Arrow Connector 19"/>
          <p:cNvCxnSpPr/>
          <p:nvPr/>
        </p:nvCxnSpPr>
        <p:spPr bwMode="auto">
          <a:xfrm>
            <a:off x="3780924" y="3416569"/>
            <a:ext cx="0" cy="1025272"/>
          </a:xfrm>
          <a:prstGeom prst="straightConnector1">
            <a:avLst/>
          </a:prstGeom>
          <a:noFill/>
          <a:ln w="12700" cap="flat" cmpd="sng" algn="ctr">
            <a:solidFill>
              <a:srgbClr val="00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mc:AlternateContent xmlns:mc="http://schemas.openxmlformats.org/markup-compatibility/2006" xmlns:a14="http://schemas.microsoft.com/office/drawing/2010/main">
        <mc:Choice Requires="a14">
          <p:sp>
            <p:nvSpPr>
              <p:cNvPr id="21" name="TextBox 20"/>
              <p:cNvSpPr txBox="1"/>
              <p:nvPr/>
            </p:nvSpPr>
            <p:spPr>
              <a:xfrm>
                <a:off x="3833326" y="1707748"/>
                <a:ext cx="38260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a:rPr>
                            <m:t>𝑔</m:t>
                          </m:r>
                        </m:e>
                      </m:acc>
                    </m:oMath>
                  </m:oMathPara>
                </a14:m>
                <a:endParaRPr lang="en-US" dirty="0"/>
              </a:p>
            </p:txBody>
          </p:sp>
        </mc:Choice>
        <mc:Fallback xmlns="">
          <p:sp>
            <p:nvSpPr>
              <p:cNvPr id="21" name="TextBox 20"/>
              <p:cNvSpPr txBox="1">
                <a:spLocks noRot="1" noChangeAspect="1" noMove="1" noResize="1" noEditPoints="1" noAdjustHandles="1" noChangeArrowheads="1" noChangeShapeType="1" noTextEdit="1"/>
              </p:cNvSpPr>
              <p:nvPr/>
            </p:nvSpPr>
            <p:spPr>
              <a:xfrm>
                <a:off x="3833326" y="1707748"/>
                <a:ext cx="382605" cy="369332"/>
              </a:xfrm>
              <a:prstGeom prst="rect">
                <a:avLst/>
              </a:prstGeom>
              <a:blipFill rotWithShape="1">
                <a:blip r:embed="rId5"/>
                <a:stretch>
                  <a:fillRect r="-11111" b="-4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3833327" y="3000393"/>
                <a:ext cx="33457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a:rPr>
                            <m:t>𝑡</m:t>
                          </m:r>
                        </m:e>
                      </m:acc>
                    </m:oMath>
                  </m:oMathPara>
                </a14:m>
                <a:endParaRPr lang="en-US" dirty="0"/>
              </a:p>
            </p:txBody>
          </p:sp>
        </mc:Choice>
        <mc:Fallback xmlns="">
          <p:sp>
            <p:nvSpPr>
              <p:cNvPr id="22" name="TextBox 21"/>
              <p:cNvSpPr txBox="1">
                <a:spLocks noRot="1" noChangeAspect="1" noMove="1" noResize="1" noEditPoints="1" noAdjustHandles="1" noChangeArrowheads="1" noChangeShapeType="1" noTextEdit="1"/>
              </p:cNvSpPr>
              <p:nvPr/>
            </p:nvSpPr>
            <p:spPr>
              <a:xfrm>
                <a:off x="3833327" y="3000393"/>
                <a:ext cx="334579" cy="369332"/>
              </a:xfrm>
              <a:prstGeom prst="rect">
                <a:avLst/>
              </a:prstGeom>
              <a:blipFill rotWithShape="1">
                <a:blip r:embed="rId6"/>
                <a:stretch>
                  <a:fillRect r="-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3780924" y="4040951"/>
                <a:ext cx="489108" cy="39972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sSup>
                            <m:sSupPr>
                              <m:ctrlPr>
                                <a:rPr lang="en-US" i="1" smtClean="0">
                                  <a:latin typeface="Cambria Math" panose="02040503050406030204" pitchFamily="18" charset="0"/>
                                  <a:ea typeface="Cambria Math"/>
                                </a:rPr>
                              </m:ctrlPr>
                            </m:sSupPr>
                            <m:e>
                              <m:r>
                                <a:rPr lang="en-US" i="1">
                                  <a:latin typeface="Cambria Math"/>
                                  <a:ea typeface="Cambria Math"/>
                                </a:rPr>
                                <m:t>𝜒</m:t>
                              </m:r>
                            </m:e>
                            <m:sup>
                              <m:r>
                                <a:rPr lang="en-US" b="0" i="1" smtClean="0">
                                  <a:latin typeface="Cambria Math"/>
                                  <a:ea typeface="Cambria Math"/>
                                </a:rPr>
                                <m:t>0</m:t>
                              </m:r>
                            </m:sup>
                          </m:sSup>
                        </m:e>
                      </m:acc>
                    </m:oMath>
                  </m:oMathPara>
                </a14:m>
                <a:endParaRPr lang="en-US" dirty="0"/>
              </a:p>
            </p:txBody>
          </p:sp>
        </mc:Choice>
        <mc:Fallback xmlns="">
          <p:sp>
            <p:nvSpPr>
              <p:cNvPr id="23" name="TextBox 22"/>
              <p:cNvSpPr txBox="1">
                <a:spLocks noRot="1" noChangeAspect="1" noMove="1" noResize="1" noEditPoints="1" noAdjustHandles="1" noChangeArrowheads="1" noChangeShapeType="1" noTextEdit="1"/>
              </p:cNvSpPr>
              <p:nvPr/>
            </p:nvSpPr>
            <p:spPr>
              <a:xfrm>
                <a:off x="3780924" y="4040951"/>
                <a:ext cx="489108" cy="399725"/>
              </a:xfrm>
              <a:prstGeom prst="rect">
                <a:avLst/>
              </a:prstGeom>
              <a:blipFill rotWithShape="1">
                <a:blip r:embed="rId7"/>
                <a:stretch>
                  <a:fillRect t="-3077" r="-3750" b="-4615"/>
                </a:stretch>
              </a:blipFill>
            </p:spPr>
            <p:txBody>
              <a:bodyPr/>
              <a:lstStyle/>
              <a:p>
                <a:r>
                  <a:rPr lang="en-US">
                    <a:noFill/>
                  </a:rPr>
                  <a:t> </a:t>
                </a:r>
              </a:p>
            </p:txBody>
          </p:sp>
        </mc:Fallback>
      </mc:AlternateContent>
      <p:sp>
        <p:nvSpPr>
          <p:cNvPr id="24" name="Rectangle 23"/>
          <p:cNvSpPr/>
          <p:nvPr/>
        </p:nvSpPr>
        <p:spPr bwMode="auto">
          <a:xfrm>
            <a:off x="6668380" y="783117"/>
            <a:ext cx="854440" cy="93688"/>
          </a:xfrm>
          <a:prstGeom prst="rect">
            <a:avLst/>
          </a:prstGeom>
          <a:solidFill>
            <a:srgbClr val="000000"/>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25" name="Rectangle 24"/>
          <p:cNvSpPr/>
          <p:nvPr/>
        </p:nvSpPr>
        <p:spPr bwMode="auto">
          <a:xfrm>
            <a:off x="6667532" y="3369725"/>
            <a:ext cx="854440" cy="93688"/>
          </a:xfrm>
          <a:prstGeom prst="rect">
            <a:avLst/>
          </a:prstGeom>
          <a:solidFill>
            <a:srgbClr val="00B050"/>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26" name="Rectangle 25"/>
          <p:cNvSpPr/>
          <p:nvPr/>
        </p:nvSpPr>
        <p:spPr bwMode="auto">
          <a:xfrm>
            <a:off x="6667532" y="4441841"/>
            <a:ext cx="854440" cy="93688"/>
          </a:xfrm>
          <a:prstGeom prst="rect">
            <a:avLst/>
          </a:prstGeom>
          <a:solidFill>
            <a:srgbClr val="114FFB"/>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cxnSp>
        <p:nvCxnSpPr>
          <p:cNvPr id="27" name="Straight Arrow Connector 26"/>
          <p:cNvCxnSpPr/>
          <p:nvPr/>
        </p:nvCxnSpPr>
        <p:spPr bwMode="auto">
          <a:xfrm>
            <a:off x="6789023" y="957532"/>
            <a:ext cx="0" cy="2412193"/>
          </a:xfrm>
          <a:prstGeom prst="straightConnector1">
            <a:avLst/>
          </a:prstGeom>
          <a:noFill/>
          <a:ln w="12700" cap="flat" cmpd="sng" algn="ctr">
            <a:solidFill>
              <a:srgbClr val="00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8" name="Straight Arrow Connector 27"/>
          <p:cNvCxnSpPr/>
          <p:nvPr/>
        </p:nvCxnSpPr>
        <p:spPr bwMode="auto">
          <a:xfrm>
            <a:off x="6851046" y="3416569"/>
            <a:ext cx="0" cy="1025272"/>
          </a:xfrm>
          <a:prstGeom prst="straightConnector1">
            <a:avLst/>
          </a:prstGeom>
          <a:noFill/>
          <a:ln w="12700" cap="flat" cmpd="sng" algn="ctr">
            <a:solidFill>
              <a:srgbClr val="00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mc:AlternateContent xmlns:mc="http://schemas.openxmlformats.org/markup-compatibility/2006" xmlns:a14="http://schemas.microsoft.com/office/drawing/2010/main">
        <mc:Choice Requires="a14">
          <p:sp>
            <p:nvSpPr>
              <p:cNvPr id="29" name="TextBox 28"/>
              <p:cNvSpPr txBox="1"/>
              <p:nvPr/>
            </p:nvSpPr>
            <p:spPr>
              <a:xfrm>
                <a:off x="6957549" y="341936"/>
                <a:ext cx="38260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a:rPr>
                            <m:t>𝑔</m:t>
                          </m:r>
                        </m:e>
                      </m:acc>
                    </m:oMath>
                  </m:oMathPara>
                </a14:m>
                <a:endParaRPr lang="en-US" dirty="0"/>
              </a:p>
            </p:txBody>
          </p:sp>
        </mc:Choice>
        <mc:Fallback xmlns="">
          <p:sp>
            <p:nvSpPr>
              <p:cNvPr id="29" name="TextBox 28"/>
              <p:cNvSpPr txBox="1">
                <a:spLocks noRot="1" noChangeAspect="1" noMove="1" noResize="1" noEditPoints="1" noAdjustHandles="1" noChangeArrowheads="1" noChangeShapeType="1" noTextEdit="1"/>
              </p:cNvSpPr>
              <p:nvPr/>
            </p:nvSpPr>
            <p:spPr>
              <a:xfrm>
                <a:off x="6957549" y="341936"/>
                <a:ext cx="382605" cy="369332"/>
              </a:xfrm>
              <a:prstGeom prst="rect">
                <a:avLst/>
              </a:prstGeom>
              <a:blipFill rotWithShape="1">
                <a:blip r:embed="rId8"/>
                <a:stretch>
                  <a:fillRect r="-12698" b="-4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6903449" y="3000393"/>
                <a:ext cx="38260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a:rPr>
                            <m:t>𝑞</m:t>
                          </m:r>
                        </m:e>
                      </m:acc>
                    </m:oMath>
                  </m:oMathPara>
                </a14:m>
                <a:endParaRPr lang="en-US" dirty="0"/>
              </a:p>
            </p:txBody>
          </p:sp>
        </mc:Choice>
        <mc:Fallback xmlns="">
          <p:sp>
            <p:nvSpPr>
              <p:cNvPr id="30" name="TextBox 29"/>
              <p:cNvSpPr txBox="1">
                <a:spLocks noRot="1" noChangeAspect="1" noMove="1" noResize="1" noEditPoints="1" noAdjustHandles="1" noChangeArrowheads="1" noChangeShapeType="1" noTextEdit="1"/>
              </p:cNvSpPr>
              <p:nvPr/>
            </p:nvSpPr>
            <p:spPr>
              <a:xfrm>
                <a:off x="6903449" y="3000393"/>
                <a:ext cx="382605" cy="369332"/>
              </a:xfrm>
              <a:prstGeom prst="rect">
                <a:avLst/>
              </a:prstGeom>
              <a:blipFill rotWithShape="1">
                <a:blip r:embed="rId9"/>
                <a:stretch>
                  <a:fillRect r="-11111" b="-4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6851046" y="4040951"/>
                <a:ext cx="489108" cy="39972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sSup>
                            <m:sSupPr>
                              <m:ctrlPr>
                                <a:rPr lang="en-US" i="1" smtClean="0">
                                  <a:latin typeface="Cambria Math" panose="02040503050406030204" pitchFamily="18" charset="0"/>
                                  <a:ea typeface="Cambria Math"/>
                                </a:rPr>
                              </m:ctrlPr>
                            </m:sSupPr>
                            <m:e>
                              <m:r>
                                <a:rPr lang="en-US" i="1">
                                  <a:latin typeface="Cambria Math"/>
                                  <a:ea typeface="Cambria Math"/>
                                </a:rPr>
                                <m:t>𝜒</m:t>
                              </m:r>
                            </m:e>
                            <m:sup>
                              <m:r>
                                <a:rPr lang="en-US" b="0" i="1" smtClean="0">
                                  <a:latin typeface="Cambria Math"/>
                                  <a:ea typeface="Cambria Math"/>
                                </a:rPr>
                                <m:t>0</m:t>
                              </m:r>
                            </m:sup>
                          </m:sSup>
                        </m:e>
                      </m:acc>
                    </m:oMath>
                  </m:oMathPara>
                </a14:m>
                <a:endParaRPr lang="en-US" dirty="0"/>
              </a:p>
            </p:txBody>
          </p:sp>
        </mc:Choice>
        <mc:Fallback xmlns="">
          <p:sp>
            <p:nvSpPr>
              <p:cNvPr id="31" name="TextBox 30"/>
              <p:cNvSpPr txBox="1">
                <a:spLocks noRot="1" noChangeAspect="1" noMove="1" noResize="1" noEditPoints="1" noAdjustHandles="1" noChangeArrowheads="1" noChangeShapeType="1" noTextEdit="1"/>
              </p:cNvSpPr>
              <p:nvPr/>
            </p:nvSpPr>
            <p:spPr>
              <a:xfrm>
                <a:off x="6851046" y="4040951"/>
                <a:ext cx="489108" cy="399725"/>
              </a:xfrm>
              <a:prstGeom prst="rect">
                <a:avLst/>
              </a:prstGeom>
              <a:blipFill rotWithShape="1">
                <a:blip r:embed="rId10"/>
                <a:stretch>
                  <a:fillRect t="-3077" r="-2500" b="-4615"/>
                </a:stretch>
              </a:blipFill>
            </p:spPr>
            <p:txBody>
              <a:bodyPr/>
              <a:lstStyle/>
              <a:p>
                <a:r>
                  <a:rPr lang="en-US">
                    <a:noFill/>
                  </a:rPr>
                  <a:t> </a:t>
                </a:r>
              </a:p>
            </p:txBody>
          </p:sp>
        </mc:Fallback>
      </mc:AlternateContent>
      <p:sp>
        <p:nvSpPr>
          <p:cNvPr id="13" name="Right Arrow 12"/>
          <p:cNvSpPr/>
          <p:nvPr/>
        </p:nvSpPr>
        <p:spPr bwMode="auto">
          <a:xfrm flipH="1">
            <a:off x="632637" y="4692735"/>
            <a:ext cx="7325113" cy="1796965"/>
          </a:xfrm>
          <a:prstGeom prst="rightArrow">
            <a:avLst/>
          </a:prstGeom>
          <a:solidFill>
            <a:schemeClr val="accent2">
              <a:lumMod val="40000"/>
              <a:lumOff val="6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solidFill>
                <a:effectLst/>
                <a:latin typeface="Calibri" pitchFamily="34" charset="0"/>
              </a:rPr>
              <a:t>Larger</a:t>
            </a:r>
            <a:r>
              <a:rPr kumimoji="0" lang="en-US" sz="2800" b="1" i="0" u="none" strike="noStrike" cap="none" normalizeH="0" dirty="0">
                <a:ln>
                  <a:noFill/>
                </a:ln>
                <a:solidFill>
                  <a:schemeClr val="tx1"/>
                </a:solidFill>
                <a:effectLst/>
                <a:latin typeface="Calibri" pitchFamily="34" charset="0"/>
              </a:rPr>
              <a:t> cross-section</a:t>
            </a:r>
            <a:br>
              <a:rPr kumimoji="0" lang="en-US" sz="2800" b="1" i="0" u="none" strike="noStrike" cap="none" normalizeH="0" dirty="0">
                <a:ln>
                  <a:noFill/>
                </a:ln>
                <a:solidFill>
                  <a:schemeClr val="tx1"/>
                </a:solidFill>
                <a:effectLst/>
                <a:latin typeface="Calibri" pitchFamily="34" charset="0"/>
              </a:rPr>
            </a:br>
            <a:r>
              <a:rPr kumimoji="0" lang="en-US" sz="2800" b="1" i="0" u="none" strike="noStrike" cap="none" normalizeH="0" dirty="0">
                <a:ln>
                  <a:noFill/>
                </a:ln>
                <a:solidFill>
                  <a:schemeClr val="tx1"/>
                </a:solidFill>
                <a:effectLst/>
                <a:latin typeface="Calibri" pitchFamily="34" charset="0"/>
              </a:rPr>
              <a:t>Easier to produce</a:t>
            </a:r>
            <a:endParaRPr kumimoji="0" lang="en-US" sz="2800" b="1" i="0" u="none" strike="noStrike" cap="none" normalizeH="0" baseline="0" dirty="0">
              <a:ln>
                <a:noFill/>
              </a:ln>
              <a:solidFill>
                <a:schemeClr val="tx1"/>
              </a:solidFill>
              <a:effectLst/>
              <a:latin typeface="Calibri" pitchFamily="34" charset="0"/>
            </a:endParaRPr>
          </a:p>
        </p:txBody>
      </p:sp>
    </p:spTree>
    <p:extLst>
      <p:ext uri="{BB962C8B-B14F-4D97-AF65-F5344CB8AC3E}">
        <p14:creationId xmlns:p14="http://schemas.microsoft.com/office/powerpoint/2010/main" val="121477860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Read A Limit Plot</a:t>
            </a:r>
          </a:p>
        </p:txBody>
      </p:sp>
      <p:sp>
        <p:nvSpPr>
          <p:cNvPr id="3" name="Slide Number Placeholder 2"/>
          <p:cNvSpPr>
            <a:spLocks noGrp="1"/>
          </p:cNvSpPr>
          <p:nvPr>
            <p:ph type="sldNum" sz="quarter" idx="12"/>
          </p:nvPr>
        </p:nvSpPr>
        <p:spPr/>
        <p:txBody>
          <a:bodyPr/>
          <a:lstStyle/>
          <a:p>
            <a:pPr>
              <a:defRPr/>
            </a:pPr>
            <a:fld id="{A4F6BC3F-C7A0-419D-89DA-ED3F20BD2817}" type="slidenum">
              <a:rPr lang="en-US" altLang="en-US" smtClean="0"/>
              <a:pPr>
                <a:defRPr/>
              </a:pPr>
              <a:t>196</a:t>
            </a:fld>
            <a:endParaRPr lang="en-US" altLang="en-US"/>
          </a:p>
        </p:txBody>
      </p:sp>
      <p:pic>
        <p:nvPicPr>
          <p:cNvPr id="4" name="Picture 3"/>
          <p:cNvPicPr>
            <a:picLocks noChangeAspect="1"/>
          </p:cNvPicPr>
          <p:nvPr/>
        </p:nvPicPr>
        <p:blipFill>
          <a:blip r:embed="rId2"/>
          <a:stretch>
            <a:fillRect/>
          </a:stretch>
        </p:blipFill>
        <p:spPr>
          <a:xfrm>
            <a:off x="1646666" y="846138"/>
            <a:ext cx="5654993" cy="5360670"/>
          </a:xfrm>
          <a:prstGeom prst="rect">
            <a:avLst/>
          </a:prstGeom>
        </p:spPr>
      </p:pic>
    </p:spTree>
    <p:extLst>
      <p:ext uri="{BB962C8B-B14F-4D97-AF65-F5344CB8AC3E}">
        <p14:creationId xmlns:p14="http://schemas.microsoft.com/office/powerpoint/2010/main" val="233239029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 of Limit Plots</a:t>
            </a:r>
          </a:p>
        </p:txBody>
      </p:sp>
      <p:sp>
        <p:nvSpPr>
          <p:cNvPr id="4" name="Content Placeholder 3"/>
          <p:cNvSpPr>
            <a:spLocks noGrp="1"/>
          </p:cNvSpPr>
          <p:nvPr>
            <p:ph idx="1"/>
          </p:nvPr>
        </p:nvSpPr>
        <p:spPr/>
        <p:txBody>
          <a:bodyPr/>
          <a:lstStyle/>
          <a:p>
            <a:r>
              <a:rPr lang="en-US" dirty="0"/>
              <a:t>All of these plots have some model dependence built in</a:t>
            </a:r>
            <a:br>
              <a:rPr lang="en-US" dirty="0"/>
            </a:br>
            <a:endParaRPr lang="en-US" dirty="0"/>
          </a:p>
          <a:p>
            <a:r>
              <a:rPr lang="en-US" dirty="0"/>
              <a:t>Typically, they assume that the only SUSY particles that matter are the ones being searched for (and their daughters)</a:t>
            </a:r>
          </a:p>
          <a:p>
            <a:pPr lvl="1"/>
            <a:r>
              <a:rPr lang="en-US" dirty="0"/>
              <a:t>A consequence of this is that the branching fractions are (usually) 100% which means the limits are at their maximum.</a:t>
            </a:r>
          </a:p>
          <a:p>
            <a:pPr lvl="2"/>
            <a:r>
              <a:rPr lang="en-US" dirty="0"/>
              <a:t>The worst assumption you can make, except for all the others</a:t>
            </a:r>
            <a:br>
              <a:rPr lang="en-US" dirty="0"/>
            </a:br>
            <a:br>
              <a:rPr lang="en-US" dirty="0"/>
            </a:br>
            <a:br>
              <a:rPr lang="en-US" dirty="0"/>
            </a:br>
            <a:br>
              <a:rPr lang="en-US" dirty="0"/>
            </a:br>
            <a:br>
              <a:rPr lang="en-US" dirty="0"/>
            </a:br>
            <a:br>
              <a:rPr lang="en-US" dirty="0"/>
            </a:br>
            <a:endParaRPr lang="en-US" dirty="0"/>
          </a:p>
          <a:p>
            <a:r>
              <a:rPr lang="en-US" dirty="0"/>
              <a:t>While many plots seem to exclude SUSY below around 1 </a:t>
            </a:r>
            <a:r>
              <a:rPr lang="en-US" dirty="0" err="1"/>
              <a:t>TeV</a:t>
            </a:r>
            <a:r>
              <a:rPr lang="en-US" dirty="0"/>
              <a:t> this is absolutely not iron-clad.</a:t>
            </a:r>
          </a:p>
        </p:txBody>
      </p:sp>
      <p:sp>
        <p:nvSpPr>
          <p:cNvPr id="3" name="Slide Number Placeholder 2"/>
          <p:cNvSpPr>
            <a:spLocks noGrp="1"/>
          </p:cNvSpPr>
          <p:nvPr>
            <p:ph type="sldNum" sz="quarter" idx="12"/>
          </p:nvPr>
        </p:nvSpPr>
        <p:spPr/>
        <p:txBody>
          <a:bodyPr/>
          <a:lstStyle/>
          <a:p>
            <a:pPr>
              <a:defRPr/>
            </a:pPr>
            <a:fld id="{A4F6BC3F-C7A0-419D-89DA-ED3F20BD2817}" type="slidenum">
              <a:rPr lang="en-US" altLang="en-US" smtClean="0"/>
              <a:pPr>
                <a:defRPr/>
              </a:pPr>
              <a:t>197</a:t>
            </a:fld>
            <a:endParaRPr lang="en-US" altLang="en-US"/>
          </a:p>
        </p:txBody>
      </p:sp>
      <mc:AlternateContent xmlns:mc="http://schemas.openxmlformats.org/markup-compatibility/2006" xmlns:a14="http://schemas.microsoft.com/office/drawing/2010/main">
        <mc:Choice Requires="a14">
          <p:sp>
            <p:nvSpPr>
              <p:cNvPr id="5" name="TextBox 4"/>
              <p:cNvSpPr txBox="1"/>
              <p:nvPr/>
            </p:nvSpPr>
            <p:spPr>
              <a:xfrm>
                <a:off x="5591174" y="3853993"/>
                <a:ext cx="1724025"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800" i="1" smtClean="0">
                              <a:latin typeface="Cambria Math" panose="02040503050406030204" pitchFamily="18" charset="0"/>
                            </a:rPr>
                          </m:ctrlPr>
                        </m:accPr>
                        <m:e>
                          <m:r>
                            <a:rPr lang="en-US" sz="2800" b="0" i="1" smtClean="0">
                              <a:latin typeface="Cambria Math" panose="02040503050406030204" pitchFamily="18" charset="0"/>
                            </a:rPr>
                            <m:t>𝑡</m:t>
                          </m:r>
                        </m:e>
                      </m:acc>
                      <m:r>
                        <a:rPr lang="en-US" sz="2800" i="1" smtClean="0">
                          <a:latin typeface="Cambria Math" panose="02040503050406030204" pitchFamily="18" charset="0"/>
                          <a:ea typeface="Cambria Math" panose="02040503050406030204" pitchFamily="18" charset="0"/>
                        </a:rPr>
                        <m:t>→</m:t>
                      </m:r>
                      <m:sSup>
                        <m:sSupPr>
                          <m:ctrlPr>
                            <a:rPr lang="en-US" sz="2800" i="1" smtClean="0">
                              <a:latin typeface="Cambria Math" panose="02040503050406030204" pitchFamily="18" charset="0"/>
                              <a:ea typeface="Cambria Math" panose="02040503050406030204" pitchFamily="18" charset="0"/>
                            </a:rPr>
                          </m:ctrlPr>
                        </m:sSupPr>
                        <m:e>
                          <m:r>
                            <a:rPr lang="en-US" sz="2800" i="1" smtClean="0">
                              <a:latin typeface="Cambria Math" panose="02040503050406030204" pitchFamily="18" charset="0"/>
                              <a:ea typeface="Cambria Math" panose="02040503050406030204" pitchFamily="18" charset="0"/>
                            </a:rPr>
                            <m:t>𝜒</m:t>
                          </m:r>
                        </m:e>
                        <m:sup>
                          <m:r>
                            <a:rPr lang="en-US" sz="2800" b="0" i="1" smtClean="0">
                              <a:latin typeface="Cambria Math" panose="02040503050406030204" pitchFamily="18" charset="0"/>
                              <a:ea typeface="Cambria Math" panose="02040503050406030204" pitchFamily="18" charset="0"/>
                            </a:rPr>
                            <m:t>0</m:t>
                          </m:r>
                        </m:sup>
                      </m:sSup>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𝑡</m:t>
                      </m:r>
                    </m:oMath>
                  </m:oMathPara>
                </a14:m>
                <a:endParaRPr lang="en-US" sz="2800" dirty="0"/>
              </a:p>
            </p:txBody>
          </p:sp>
        </mc:Choice>
        <mc:Fallback xmlns="">
          <p:sp>
            <p:nvSpPr>
              <p:cNvPr id="5" name="TextBox 4"/>
              <p:cNvSpPr txBox="1">
                <a:spLocks noRot="1" noChangeAspect="1" noMove="1" noResize="1" noEditPoints="1" noAdjustHandles="1" noChangeArrowheads="1" noChangeShapeType="1" noTextEdit="1"/>
              </p:cNvSpPr>
              <p:nvPr/>
            </p:nvSpPr>
            <p:spPr>
              <a:xfrm>
                <a:off x="5591174" y="3853993"/>
                <a:ext cx="1724025" cy="430887"/>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5591174" y="4284880"/>
                <a:ext cx="1724025"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800" i="1" smtClean="0">
                              <a:latin typeface="Cambria Math" panose="02040503050406030204" pitchFamily="18" charset="0"/>
                            </a:rPr>
                          </m:ctrlPr>
                        </m:accPr>
                        <m:e>
                          <m:r>
                            <a:rPr lang="en-US" sz="2800" b="0" i="1" smtClean="0">
                              <a:latin typeface="Cambria Math" panose="02040503050406030204" pitchFamily="18" charset="0"/>
                            </a:rPr>
                            <m:t>𝑡</m:t>
                          </m:r>
                        </m:e>
                      </m:acc>
                      <m:r>
                        <a:rPr lang="en-US" sz="2800" i="1" smtClean="0">
                          <a:latin typeface="Cambria Math" panose="02040503050406030204" pitchFamily="18" charset="0"/>
                          <a:ea typeface="Cambria Math" panose="02040503050406030204" pitchFamily="18" charset="0"/>
                        </a:rPr>
                        <m:t>→</m:t>
                      </m:r>
                      <m:sSup>
                        <m:sSupPr>
                          <m:ctrlPr>
                            <a:rPr lang="en-US" sz="2800" i="1" smtClean="0">
                              <a:latin typeface="Cambria Math" panose="02040503050406030204" pitchFamily="18" charset="0"/>
                              <a:ea typeface="Cambria Math" panose="02040503050406030204" pitchFamily="18" charset="0"/>
                            </a:rPr>
                          </m:ctrlPr>
                        </m:sSupPr>
                        <m:e>
                          <m:r>
                            <a:rPr lang="en-US" sz="2800" i="1" smtClean="0">
                              <a:latin typeface="Cambria Math" panose="02040503050406030204" pitchFamily="18" charset="0"/>
                              <a:ea typeface="Cambria Math" panose="02040503050406030204" pitchFamily="18" charset="0"/>
                            </a:rPr>
                            <m:t>𝜒</m:t>
                          </m:r>
                        </m:e>
                        <m:sup>
                          <m:r>
                            <a:rPr lang="en-US" sz="2800" b="0" i="1" smtClean="0">
                              <a:latin typeface="Cambria Math" panose="02040503050406030204" pitchFamily="18" charset="0"/>
                              <a:ea typeface="Cambria Math" panose="02040503050406030204" pitchFamily="18" charset="0"/>
                            </a:rPr>
                            <m:t>+</m:t>
                          </m:r>
                        </m:sup>
                      </m:sSup>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𝑏</m:t>
                      </m:r>
                    </m:oMath>
                  </m:oMathPara>
                </a14:m>
                <a:endParaRPr lang="en-US" sz="2800" dirty="0"/>
              </a:p>
            </p:txBody>
          </p:sp>
        </mc:Choice>
        <mc:Fallback xmlns="">
          <p:sp>
            <p:nvSpPr>
              <p:cNvPr id="6" name="TextBox 5"/>
              <p:cNvSpPr txBox="1">
                <a:spLocks noRot="1" noChangeAspect="1" noMove="1" noResize="1" noEditPoints="1" noAdjustHandles="1" noChangeArrowheads="1" noChangeShapeType="1" noTextEdit="1"/>
              </p:cNvSpPr>
              <p:nvPr/>
            </p:nvSpPr>
            <p:spPr>
              <a:xfrm>
                <a:off x="5591174" y="4284880"/>
                <a:ext cx="1724025" cy="430887"/>
              </a:xfrm>
              <a:prstGeom prst="rect">
                <a:avLst/>
              </a:prstGeom>
              <a:blipFill rotWithShape="0">
                <a:blip r:embed="rId3"/>
                <a:stretch>
                  <a:fillRect/>
                </a:stretch>
              </a:blipFill>
            </p:spPr>
            <p:txBody>
              <a:bodyPr/>
              <a:lstStyle/>
              <a:p>
                <a:r>
                  <a:rPr lang="en-US">
                    <a:noFill/>
                  </a:rPr>
                  <a:t> </a:t>
                </a:r>
              </a:p>
            </p:txBody>
          </p:sp>
        </mc:Fallback>
      </mc:AlternateContent>
      <p:sp>
        <p:nvSpPr>
          <p:cNvPr id="7" name="TextBox 6"/>
          <p:cNvSpPr txBox="1"/>
          <p:nvPr/>
        </p:nvSpPr>
        <p:spPr>
          <a:xfrm>
            <a:off x="3876409" y="3898819"/>
            <a:ext cx="1714765" cy="369332"/>
          </a:xfrm>
          <a:prstGeom prst="rect">
            <a:avLst/>
          </a:prstGeom>
          <a:noFill/>
        </p:spPr>
        <p:txBody>
          <a:bodyPr wrap="none" rtlCol="0">
            <a:spAutoFit/>
          </a:bodyPr>
          <a:lstStyle/>
          <a:p>
            <a:r>
              <a:rPr lang="en-US" dirty="0"/>
              <a:t>If you have this, </a:t>
            </a:r>
          </a:p>
        </p:txBody>
      </p:sp>
      <p:sp>
        <p:nvSpPr>
          <p:cNvPr id="8" name="TextBox 7"/>
          <p:cNvSpPr txBox="1"/>
          <p:nvPr/>
        </p:nvSpPr>
        <p:spPr>
          <a:xfrm>
            <a:off x="3188337" y="4315657"/>
            <a:ext cx="2402837" cy="369332"/>
          </a:xfrm>
          <a:prstGeom prst="rect">
            <a:avLst/>
          </a:prstGeom>
          <a:noFill/>
        </p:spPr>
        <p:txBody>
          <a:bodyPr wrap="none" rtlCol="0">
            <a:spAutoFit/>
          </a:bodyPr>
          <a:lstStyle/>
          <a:p>
            <a:r>
              <a:rPr lang="en-US" dirty="0"/>
              <a:t>You may also have this, </a:t>
            </a:r>
          </a:p>
        </p:txBody>
      </p:sp>
    </p:spTree>
    <p:extLst>
      <p:ext uri="{BB962C8B-B14F-4D97-AF65-F5344CB8AC3E}">
        <p14:creationId xmlns:p14="http://schemas.microsoft.com/office/powerpoint/2010/main" val="258260376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Way To Look At the Data</a:t>
            </a:r>
          </a:p>
        </p:txBody>
      </p:sp>
      <p:sp>
        <p:nvSpPr>
          <p:cNvPr id="5" name="Content Placeholder 4"/>
          <p:cNvSpPr>
            <a:spLocks noGrp="1"/>
          </p:cNvSpPr>
          <p:nvPr>
            <p:ph idx="1"/>
          </p:nvPr>
        </p:nvSpPr>
        <p:spPr>
          <a:xfrm>
            <a:off x="457200" y="1181100"/>
            <a:ext cx="8229600" cy="4945063"/>
          </a:xfrm>
        </p:spPr>
        <p:txBody>
          <a:bodyPr/>
          <a:lstStyle/>
          <a:p>
            <a:r>
              <a:rPr lang="en-US" dirty="0"/>
              <a:t>Take an N-dimensional SUSY parameterization (N=19 is popular)</a:t>
            </a:r>
          </a:p>
          <a:p>
            <a:r>
              <a:rPr lang="en-US" dirty="0"/>
              <a:t>Look at the entire ensemble of measurements: LHC, cosmology, etc.</a:t>
            </a:r>
          </a:p>
          <a:p>
            <a:r>
              <a:rPr lang="en-US" dirty="0"/>
              <a:t>Plot those points that have not been excluded</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Only when these plots are empty is SUSY excluded </a:t>
            </a:r>
          </a:p>
          <a:p>
            <a:pPr lvl="1"/>
            <a:r>
              <a:rPr lang="en-US" dirty="0"/>
              <a:t>e.g. for LSPs lighter than ~30 GeV</a:t>
            </a:r>
          </a:p>
        </p:txBody>
      </p:sp>
      <p:sp>
        <p:nvSpPr>
          <p:cNvPr id="3" name="Slide Number Placeholder 2"/>
          <p:cNvSpPr>
            <a:spLocks noGrp="1"/>
          </p:cNvSpPr>
          <p:nvPr>
            <p:ph type="sldNum" sz="quarter" idx="12"/>
          </p:nvPr>
        </p:nvSpPr>
        <p:spPr/>
        <p:txBody>
          <a:bodyPr/>
          <a:lstStyle/>
          <a:p>
            <a:pPr>
              <a:defRPr/>
            </a:pPr>
            <a:fld id="{A4F6BC3F-C7A0-419D-89DA-ED3F20BD2817}" type="slidenum">
              <a:rPr lang="en-US" altLang="en-US" smtClean="0"/>
              <a:pPr>
                <a:defRPr/>
              </a:pPr>
              <a:t>198</a:t>
            </a:fld>
            <a:endParaRPr lang="en-US" altLang="en-US"/>
          </a:p>
        </p:txBody>
      </p:sp>
      <p:pic>
        <p:nvPicPr>
          <p:cNvPr id="4" name="Picture 3"/>
          <p:cNvPicPr>
            <a:picLocks noChangeAspect="1"/>
          </p:cNvPicPr>
          <p:nvPr/>
        </p:nvPicPr>
        <p:blipFill>
          <a:blip r:embed="rId2"/>
          <a:stretch>
            <a:fillRect/>
          </a:stretch>
        </p:blipFill>
        <p:spPr>
          <a:xfrm>
            <a:off x="457200" y="2384490"/>
            <a:ext cx="7780050" cy="2538282"/>
          </a:xfrm>
          <a:prstGeom prst="rect">
            <a:avLst/>
          </a:prstGeom>
        </p:spPr>
      </p:pic>
      <p:sp>
        <p:nvSpPr>
          <p:cNvPr id="7" name="Rectangle 1"/>
          <p:cNvSpPr>
            <a:spLocks noChangeArrowheads="1"/>
          </p:cNvSpPr>
          <p:nvPr/>
        </p:nvSpPr>
        <p:spPr bwMode="auto">
          <a:xfrm>
            <a:off x="4697349" y="2253685"/>
            <a:ext cx="391325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i="0" u="none" strike="noStrike" cap="none" normalizeH="0" baseline="0" dirty="0">
                <a:ln>
                  <a:noFill/>
                </a:ln>
                <a:solidFill>
                  <a:schemeClr val="tx1"/>
                </a:solidFill>
                <a:effectLst/>
                <a:latin typeface="Arial" panose="020B0604020202020204" pitchFamily="34" charset="0"/>
              </a:rPr>
              <a:t>M. Cahill-Rowley et al. </a:t>
            </a:r>
            <a:r>
              <a:rPr kumimoji="0" lang="en-US" altLang="en-US" sz="1100" i="0" u="none" strike="noStrike" cap="none" normalizeH="0" baseline="0" dirty="0" err="1">
                <a:ln>
                  <a:noFill/>
                </a:ln>
                <a:solidFill>
                  <a:schemeClr val="tx1"/>
                </a:solidFill>
                <a:effectLst/>
                <a:latin typeface="Arial" panose="020B0604020202020204" pitchFamily="34" charset="0"/>
              </a:rPr>
              <a:t>Phys.Rev</a:t>
            </a:r>
            <a:r>
              <a:rPr kumimoji="0" lang="en-US" altLang="en-US" sz="1100" i="0" u="none" strike="noStrike" cap="none" normalizeH="0" baseline="0" dirty="0">
                <a:ln>
                  <a:noFill/>
                </a:ln>
                <a:solidFill>
                  <a:schemeClr val="tx1"/>
                </a:solidFill>
                <a:effectLst/>
                <a:latin typeface="Arial" panose="020B0604020202020204" pitchFamily="34" charset="0"/>
              </a:rPr>
              <a:t>. D90 (2014) no.9, 095017 </a:t>
            </a:r>
          </a:p>
        </p:txBody>
      </p:sp>
    </p:spTree>
    <p:extLst>
      <p:ext uri="{BB962C8B-B14F-4D97-AF65-F5344CB8AC3E}">
        <p14:creationId xmlns:p14="http://schemas.microsoft.com/office/powerpoint/2010/main" val="306089539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Way To Look At the Data</a:t>
            </a:r>
          </a:p>
        </p:txBody>
      </p:sp>
      <p:sp>
        <p:nvSpPr>
          <p:cNvPr id="5" name="Content Placeholder 4"/>
          <p:cNvSpPr>
            <a:spLocks noGrp="1"/>
          </p:cNvSpPr>
          <p:nvPr>
            <p:ph idx="1"/>
          </p:nvPr>
        </p:nvSpPr>
        <p:spPr>
          <a:xfrm>
            <a:off x="457200" y="1181100"/>
            <a:ext cx="8229600" cy="4945063"/>
          </a:xfrm>
        </p:spPr>
        <p:txBody>
          <a:bodyPr/>
          <a:lstStyle/>
          <a:p>
            <a:r>
              <a:rPr lang="en-US" dirty="0"/>
              <a:t>Take an N-dimensional SUSY parameterization (N=19 is popular)</a:t>
            </a:r>
          </a:p>
          <a:p>
            <a:r>
              <a:rPr lang="en-US" dirty="0"/>
              <a:t>Look at the entire ensemble of measurements: LHC, cosmology, etc.</a:t>
            </a:r>
          </a:p>
          <a:p>
            <a:r>
              <a:rPr lang="en-US" dirty="0"/>
              <a:t>Plot those points that have not been excluded</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Only when these plots are empty is SUSY excluded </a:t>
            </a:r>
          </a:p>
          <a:p>
            <a:pPr lvl="1"/>
            <a:r>
              <a:rPr lang="en-US" dirty="0"/>
              <a:t>e.g. for LSPs lighter than ~30 GeV</a:t>
            </a:r>
          </a:p>
        </p:txBody>
      </p:sp>
      <p:sp>
        <p:nvSpPr>
          <p:cNvPr id="3" name="Slide Number Placeholder 2"/>
          <p:cNvSpPr>
            <a:spLocks noGrp="1"/>
          </p:cNvSpPr>
          <p:nvPr>
            <p:ph type="sldNum" sz="quarter" idx="12"/>
          </p:nvPr>
        </p:nvSpPr>
        <p:spPr/>
        <p:txBody>
          <a:bodyPr/>
          <a:lstStyle/>
          <a:p>
            <a:pPr>
              <a:defRPr/>
            </a:pPr>
            <a:fld id="{A4F6BC3F-C7A0-419D-89DA-ED3F20BD2817}" type="slidenum">
              <a:rPr lang="en-US" altLang="en-US" smtClean="0"/>
              <a:pPr>
                <a:defRPr/>
              </a:pPr>
              <a:t>199</a:t>
            </a:fld>
            <a:endParaRPr lang="en-US" altLang="en-US"/>
          </a:p>
        </p:txBody>
      </p:sp>
      <p:pic>
        <p:nvPicPr>
          <p:cNvPr id="4" name="Picture 3"/>
          <p:cNvPicPr>
            <a:picLocks noChangeAspect="1"/>
          </p:cNvPicPr>
          <p:nvPr/>
        </p:nvPicPr>
        <p:blipFill>
          <a:blip r:embed="rId2"/>
          <a:stretch>
            <a:fillRect/>
          </a:stretch>
        </p:blipFill>
        <p:spPr>
          <a:xfrm>
            <a:off x="457200" y="2384490"/>
            <a:ext cx="7780050" cy="2538282"/>
          </a:xfrm>
          <a:prstGeom prst="rect">
            <a:avLst/>
          </a:prstGeom>
        </p:spPr>
      </p:pic>
      <p:sp>
        <p:nvSpPr>
          <p:cNvPr id="6" name="TextBox 5"/>
          <p:cNvSpPr txBox="1"/>
          <p:nvPr/>
        </p:nvSpPr>
        <p:spPr>
          <a:xfrm>
            <a:off x="1639587" y="5025732"/>
            <a:ext cx="5799181" cy="461665"/>
          </a:xfrm>
          <a:prstGeom prst="rect">
            <a:avLst/>
          </a:prstGeom>
          <a:solidFill>
            <a:schemeClr val="accent1">
              <a:alpha val="85000"/>
            </a:schemeClr>
          </a:solidFill>
        </p:spPr>
        <p:txBody>
          <a:bodyPr wrap="square" rtlCol="0">
            <a:spAutoFit/>
          </a:bodyPr>
          <a:lstStyle/>
          <a:p>
            <a:pPr algn="ctr"/>
            <a:r>
              <a:rPr lang="en-US" sz="2400" dirty="0"/>
              <a:t>Quiz: What do these plots together tell us?</a:t>
            </a:r>
          </a:p>
        </p:txBody>
      </p:sp>
      <p:sp>
        <p:nvSpPr>
          <p:cNvPr id="7" name="Rectangle 1"/>
          <p:cNvSpPr>
            <a:spLocks noChangeArrowheads="1"/>
          </p:cNvSpPr>
          <p:nvPr/>
        </p:nvSpPr>
        <p:spPr bwMode="auto">
          <a:xfrm>
            <a:off x="4697349" y="2253685"/>
            <a:ext cx="391325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i="0" u="none" strike="noStrike" cap="none" normalizeH="0" baseline="0" dirty="0">
                <a:ln>
                  <a:noFill/>
                </a:ln>
                <a:solidFill>
                  <a:schemeClr val="tx1"/>
                </a:solidFill>
                <a:effectLst/>
                <a:latin typeface="Arial" panose="020B0604020202020204" pitchFamily="34" charset="0"/>
              </a:rPr>
              <a:t>M. Cahill-Rowley et al. </a:t>
            </a:r>
            <a:r>
              <a:rPr kumimoji="0" lang="en-US" altLang="en-US" sz="1100" i="0" u="none" strike="noStrike" cap="none" normalizeH="0" baseline="0" dirty="0" err="1">
                <a:ln>
                  <a:noFill/>
                </a:ln>
                <a:solidFill>
                  <a:schemeClr val="tx1"/>
                </a:solidFill>
                <a:effectLst/>
                <a:latin typeface="Arial" panose="020B0604020202020204" pitchFamily="34" charset="0"/>
              </a:rPr>
              <a:t>Phys.Rev</a:t>
            </a:r>
            <a:r>
              <a:rPr kumimoji="0" lang="en-US" altLang="en-US" sz="1100" i="0" u="none" strike="noStrike" cap="none" normalizeH="0" baseline="0" dirty="0">
                <a:ln>
                  <a:noFill/>
                </a:ln>
                <a:solidFill>
                  <a:schemeClr val="tx1"/>
                </a:solidFill>
                <a:effectLst/>
                <a:latin typeface="Arial" panose="020B0604020202020204" pitchFamily="34" charset="0"/>
              </a:rPr>
              <a:t>. D90 (2014) no.9, 095017 </a:t>
            </a:r>
          </a:p>
        </p:txBody>
      </p:sp>
    </p:spTree>
    <p:extLst>
      <p:ext uri="{BB962C8B-B14F-4D97-AF65-F5344CB8AC3E}">
        <p14:creationId xmlns:p14="http://schemas.microsoft.com/office/powerpoint/2010/main" val="3414878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F43F8AFD-C02B-4661-AE05-52A9862DCE22}" type="slidenum">
              <a:rPr lang="en-US" altLang="en-US" smtClean="0"/>
              <a:pPr>
                <a:spcBef>
                  <a:spcPct val="0"/>
                </a:spcBef>
                <a:buClrTx/>
                <a:buFontTx/>
                <a:buNone/>
              </a:pPr>
              <a:t>2</a:t>
            </a:fld>
            <a:endParaRPr lang="en-US" altLang="en-US"/>
          </a:p>
        </p:txBody>
      </p:sp>
      <p:sp>
        <p:nvSpPr>
          <p:cNvPr id="6147" name="Rectangle 1026"/>
          <p:cNvSpPr>
            <a:spLocks noGrp="1" noChangeArrowheads="1"/>
          </p:cNvSpPr>
          <p:nvPr>
            <p:ph type="title"/>
          </p:nvPr>
        </p:nvSpPr>
        <p:spPr/>
        <p:txBody>
          <a:bodyPr/>
          <a:lstStyle/>
          <a:p>
            <a:pPr eaLnBrk="1" hangingPunct="1"/>
            <a:r>
              <a:rPr lang="en-US" altLang="en-US"/>
              <a:t>Before We Take Off</a:t>
            </a:r>
          </a:p>
        </p:txBody>
      </p:sp>
      <p:pic>
        <p:nvPicPr>
          <p:cNvPr id="6148" name="Picture 1027" descr="http://www.onedigitallife.com/images/driving-too-fa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676400"/>
            <a:ext cx="5668963"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1028"/>
          <p:cNvSpPr>
            <a:spLocks noGrp="1" noChangeArrowheads="1"/>
          </p:cNvSpPr>
          <p:nvPr>
            <p:ph type="body" idx="1"/>
          </p:nvPr>
        </p:nvSpPr>
        <p:spPr>
          <a:xfrm>
            <a:off x="762000" y="990600"/>
            <a:ext cx="7772400" cy="533400"/>
          </a:xfrm>
          <a:solidFill>
            <a:srgbClr val="FF0000"/>
          </a:solidFill>
          <a:ln>
            <a:solidFill>
              <a:srgbClr val="FF0000"/>
            </a:solidFill>
            <a:miter lim="800000"/>
            <a:headEnd/>
            <a:tailEnd/>
          </a:ln>
        </p:spPr>
        <p:txBody>
          <a:bodyPr/>
          <a:lstStyle/>
          <a:p>
            <a:pPr algn="ctr">
              <a:spcAft>
                <a:spcPct val="10000"/>
              </a:spcAft>
              <a:buClr>
                <a:schemeClr val="tx2"/>
              </a:buClr>
              <a:buFontTx/>
              <a:buNone/>
            </a:pPr>
            <a:r>
              <a:rPr lang="en-US" altLang="en-US" sz="2200">
                <a:solidFill>
                  <a:schemeClr val="bg1"/>
                </a:solidFill>
              </a:rPr>
              <a:t>STOP ME if I go too fast or you have questions!!</a:t>
            </a:r>
          </a:p>
        </p:txBody>
      </p:sp>
      <p:sp>
        <p:nvSpPr>
          <p:cNvPr id="6150" name="Text Box 1029"/>
          <p:cNvSpPr txBox="1">
            <a:spLocks noChangeArrowheads="1"/>
          </p:cNvSpPr>
          <p:nvPr/>
        </p:nvSpPr>
        <p:spPr bwMode="auto">
          <a:xfrm>
            <a:off x="762000" y="4953000"/>
            <a:ext cx="72548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buClrTx/>
              <a:buFontTx/>
              <a:buNone/>
            </a:pPr>
            <a:r>
              <a:rPr lang="en-US" altLang="en-US" sz="1600">
                <a:latin typeface="Arial" panose="020B0604020202020204" pitchFamily="34" charset="0"/>
              </a:rPr>
              <a:t>I know I talk too fast, so please interrupt me – my goal is not to cover as much </a:t>
            </a:r>
            <a:br>
              <a:rPr lang="en-US" altLang="en-US" sz="1600">
                <a:latin typeface="Arial" panose="020B0604020202020204" pitchFamily="34" charset="0"/>
              </a:rPr>
            </a:br>
            <a:r>
              <a:rPr lang="en-US" altLang="en-US" sz="1600">
                <a:latin typeface="Arial" panose="020B0604020202020204" pitchFamily="34" charset="0"/>
              </a:rPr>
              <a:t>material as possible: it’s to </a:t>
            </a:r>
            <a:r>
              <a:rPr lang="en-US" altLang="en-US" sz="1600" i="1">
                <a:latin typeface="Arial" panose="020B0604020202020204" pitchFamily="34" charset="0"/>
              </a:rPr>
              <a:t>uncover </a:t>
            </a:r>
            <a:r>
              <a:rPr lang="en-US" altLang="en-US" sz="1600">
                <a:latin typeface="Arial" panose="020B0604020202020204" pitchFamily="34" charset="0"/>
              </a:rPr>
              <a:t>as much material as possible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ADA3C2C9-ADE1-4EB9-AA9F-D36B461DE222}" type="slidenum">
              <a:rPr lang="en-US" altLang="en-US" smtClean="0"/>
              <a:pPr>
                <a:spcBef>
                  <a:spcPct val="0"/>
                </a:spcBef>
                <a:buClrTx/>
                <a:buFontTx/>
                <a:buNone/>
              </a:pPr>
              <a:t>20</a:t>
            </a:fld>
            <a:endParaRPr lang="en-US" altLang="en-US"/>
          </a:p>
        </p:txBody>
      </p:sp>
      <p:sp>
        <p:nvSpPr>
          <p:cNvPr id="16387" name="Rectangle 2"/>
          <p:cNvSpPr>
            <a:spLocks noGrp="1" noChangeArrowheads="1"/>
          </p:cNvSpPr>
          <p:nvPr>
            <p:ph type="title"/>
          </p:nvPr>
        </p:nvSpPr>
        <p:spPr/>
        <p:txBody>
          <a:bodyPr/>
          <a:lstStyle/>
          <a:p>
            <a:pPr eaLnBrk="1" hangingPunct="1"/>
            <a:r>
              <a:rPr lang="en-US" altLang="en-US"/>
              <a:t>Digression – the Inventor of the “Cut”</a:t>
            </a:r>
          </a:p>
        </p:txBody>
      </p:sp>
      <p:sp>
        <p:nvSpPr>
          <p:cNvPr id="16388" name="Rectangle 3"/>
          <p:cNvSpPr>
            <a:spLocks noGrp="1" noChangeArrowheads="1"/>
          </p:cNvSpPr>
          <p:nvPr>
            <p:ph type="body" idx="1"/>
          </p:nvPr>
        </p:nvSpPr>
        <p:spPr>
          <a:xfrm>
            <a:off x="3232150" y="1176338"/>
            <a:ext cx="5454650" cy="4949825"/>
          </a:xfrm>
        </p:spPr>
        <p:txBody>
          <a:bodyPr/>
          <a:lstStyle/>
          <a:p>
            <a:pPr eaLnBrk="1" hangingPunct="1"/>
            <a:r>
              <a:rPr lang="en-US" altLang="en-US"/>
              <a:t>One of the Seven Wise Men of ancient Greece</a:t>
            </a:r>
          </a:p>
          <a:p>
            <a:pPr lvl="1" eaLnBrk="1" hangingPunct="1"/>
            <a:r>
              <a:rPr lang="en-US" altLang="en-US"/>
              <a:t>Pre-Socratic (and thus pre-Aristotle) philosopher</a:t>
            </a:r>
          </a:p>
          <a:p>
            <a:pPr lvl="1" eaLnBrk="1" hangingPunct="1"/>
            <a:r>
              <a:rPr lang="en-US" altLang="en-US"/>
              <a:t>Pre-Euclid mathematician</a:t>
            </a:r>
          </a:p>
          <a:p>
            <a:pPr lvl="1" eaLnBrk="1" hangingPunct="1"/>
            <a:r>
              <a:rPr lang="en-US" altLang="en-US"/>
              <a:t>First to predict a solar eclipse</a:t>
            </a:r>
          </a:p>
          <a:p>
            <a:pPr lvl="1" eaLnBrk="1" hangingPunct="1"/>
            <a:r>
              <a:rPr lang="en-US" altLang="en-US"/>
              <a:t>Early speculator in commodities</a:t>
            </a:r>
          </a:p>
          <a:p>
            <a:pPr lvl="2" eaLnBrk="1" hangingPunct="1"/>
            <a:r>
              <a:rPr lang="en-US" altLang="en-US"/>
              <a:t>According to Aristotle, predicting a strong harvest, he rented all the olive presses at a discount early in the season and re-rented them at a premium when the olives came in.</a:t>
            </a:r>
            <a:br>
              <a:rPr lang="en-US" altLang="en-US"/>
            </a:br>
            <a:endParaRPr lang="en-US" altLang="en-US"/>
          </a:p>
          <a:p>
            <a:pPr eaLnBrk="1" hangingPunct="1"/>
            <a:r>
              <a:rPr lang="en-US" altLang="en-US"/>
              <a:t>Measured the height of the Pyramids</a:t>
            </a:r>
          </a:p>
          <a:p>
            <a:pPr lvl="1" eaLnBrk="1" hangingPunct="1"/>
            <a:r>
              <a:rPr lang="en-US" altLang="en-US"/>
              <a:t>Without Euclidian geometry (which wouldn’t be invented for centuries)</a:t>
            </a:r>
          </a:p>
          <a:p>
            <a:pPr lvl="1" eaLnBrk="1" hangingPunct="1"/>
            <a:r>
              <a:rPr lang="en-US" altLang="en-US"/>
              <a:t>Thales recognized that twice a day this measurement is easy; twice a day an object’s shadow is the same length as the object.</a:t>
            </a:r>
          </a:p>
        </p:txBody>
      </p:sp>
      <p:pic>
        <p:nvPicPr>
          <p:cNvPr id="16389" name="Picture 4" descr="http://upload.wikimedia.org/wikipedia/commons/thumb/4/45/Thales.jpg/220px-Tha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738" y="1054100"/>
            <a:ext cx="2514600"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 Box 5"/>
          <p:cNvSpPr txBox="1">
            <a:spLocks noChangeArrowheads="1"/>
          </p:cNvSpPr>
          <p:nvPr/>
        </p:nvSpPr>
        <p:spPr bwMode="auto">
          <a:xfrm>
            <a:off x="444500" y="4300538"/>
            <a:ext cx="25781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spcBef>
                <a:spcPct val="50000"/>
              </a:spcBef>
              <a:buClrTx/>
              <a:buFontTx/>
              <a:buNone/>
            </a:pPr>
            <a:r>
              <a:rPr lang="en-US" altLang="en-US"/>
              <a:t>Thales of Miletus</a:t>
            </a:r>
            <a:br>
              <a:rPr lang="en-US" altLang="en-US"/>
            </a:br>
            <a:r>
              <a:rPr lang="en-US" altLang="en-US"/>
              <a:t>(c. 624 BCE – 526 BCE)</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SUSY Story Has Come To A Middle</a:t>
            </a:r>
          </a:p>
        </p:txBody>
      </p:sp>
      <p:sp>
        <p:nvSpPr>
          <p:cNvPr id="3" name="Content Placeholder 2"/>
          <p:cNvSpPr>
            <a:spLocks noGrp="1"/>
          </p:cNvSpPr>
          <p:nvPr>
            <p:ph idx="1"/>
          </p:nvPr>
        </p:nvSpPr>
        <p:spPr/>
        <p:txBody>
          <a:bodyPr/>
          <a:lstStyle/>
          <a:p>
            <a:r>
              <a:rPr lang="en-US" dirty="0"/>
              <a:t>The LHC has neither discovered nor eliminated supersymmetry</a:t>
            </a:r>
            <a:br>
              <a:rPr lang="en-US" dirty="0"/>
            </a:br>
            <a:endParaRPr lang="en-US" dirty="0"/>
          </a:p>
          <a:p>
            <a:r>
              <a:rPr lang="en-US" dirty="0"/>
              <a:t>It has, however, constrained it</a:t>
            </a:r>
          </a:p>
          <a:p>
            <a:pPr lvl="1"/>
            <a:r>
              <a:rPr lang="en-US" dirty="0"/>
              <a:t>The easiest to spot models have been excluded.  Over a beer we can discuss whether it’s likely that Nature would arrange things that way, and whether that question even makes sense.</a:t>
            </a:r>
            <a:br>
              <a:rPr lang="en-US" dirty="0"/>
            </a:br>
            <a:endParaRPr lang="en-US" dirty="0"/>
          </a:p>
          <a:p>
            <a:r>
              <a:rPr lang="en-US" dirty="0"/>
              <a:t>Typical characteristics of surviving models:</a:t>
            </a:r>
          </a:p>
          <a:p>
            <a:pPr lvl="1"/>
            <a:r>
              <a:rPr lang="en-US" dirty="0"/>
              <a:t>Much of the spectrum is heavy</a:t>
            </a:r>
          </a:p>
          <a:p>
            <a:pPr lvl="2"/>
            <a:r>
              <a:rPr lang="en-US" dirty="0"/>
              <a:t>Only a fraction is accessible at the LHC (more at the HL-LHC)</a:t>
            </a:r>
          </a:p>
          <a:p>
            <a:pPr lvl="2"/>
            <a:r>
              <a:rPr lang="en-US" dirty="0"/>
              <a:t>To stabilize the Higgs mass, you really only need the stop to be light (and the </a:t>
            </a:r>
            <a:r>
              <a:rPr lang="en-US" dirty="0" err="1"/>
              <a:t>gluino</a:t>
            </a:r>
            <a:r>
              <a:rPr lang="en-US" dirty="0"/>
              <a:t> to be moderately light)</a:t>
            </a:r>
          </a:p>
          <a:p>
            <a:pPr lvl="1"/>
            <a:r>
              <a:rPr lang="en-US" dirty="0"/>
              <a:t>The lighter particles can be close together in mass</a:t>
            </a:r>
          </a:p>
          <a:p>
            <a:pPr lvl="2"/>
            <a:r>
              <a:rPr lang="en-US" dirty="0"/>
              <a:t>Makes their decay chains harder to see</a:t>
            </a:r>
          </a:p>
          <a:p>
            <a:pPr marL="457200" lvl="1" indent="0">
              <a:buNone/>
            </a:pPr>
            <a:endParaRPr lang="en-US" dirty="0"/>
          </a:p>
        </p:txBody>
      </p:sp>
      <p:sp>
        <p:nvSpPr>
          <p:cNvPr id="4" name="Slide Number Placeholder 3"/>
          <p:cNvSpPr>
            <a:spLocks noGrp="1"/>
          </p:cNvSpPr>
          <p:nvPr>
            <p:ph type="sldNum" sz="quarter" idx="12"/>
          </p:nvPr>
        </p:nvSpPr>
        <p:spPr/>
        <p:txBody>
          <a:bodyPr/>
          <a:lstStyle/>
          <a:p>
            <a:pPr>
              <a:defRPr/>
            </a:pPr>
            <a:fld id="{388E8534-63F1-4E27-9C8A-02BA386DF79F}" type="slidenum">
              <a:rPr lang="en-US" altLang="en-US" smtClean="0"/>
              <a:pPr>
                <a:defRPr/>
              </a:pPr>
              <a:t>200</a:t>
            </a:fld>
            <a:endParaRPr lang="en-US" altLang="en-US"/>
          </a:p>
        </p:txBody>
      </p:sp>
    </p:spTree>
    <p:extLst>
      <p:ext uri="{BB962C8B-B14F-4D97-AF65-F5344CB8AC3E}">
        <p14:creationId xmlns:p14="http://schemas.microsoft.com/office/powerpoint/2010/main" val="363422230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a:t>
            </a:r>
            <a:r>
              <a:rPr lang="en-US" baseline="-25000" dirty="0" err="1"/>
              <a:t>s</a:t>
            </a:r>
            <a:r>
              <a:rPr lang="en-US" dirty="0"/>
              <a:t> </a:t>
            </a:r>
            <a:r>
              <a:rPr lang="en-US" dirty="0">
                <a:sym typeface="Wingdings" panose="05000000000000000000" pitchFamily="2" charset="2"/>
              </a:rPr>
              <a:t> </a:t>
            </a:r>
            <a:r>
              <a:rPr lang="en-US" dirty="0">
                <a:latin typeface="Symbol" panose="05050102010706020507" pitchFamily="18" charset="2"/>
                <a:sym typeface="Wingdings" panose="05000000000000000000" pitchFamily="2" charset="2"/>
              </a:rPr>
              <a:t>mm</a:t>
            </a:r>
            <a:r>
              <a:rPr lang="en-US" dirty="0">
                <a:sym typeface="Wingdings" panose="05000000000000000000" pitchFamily="2" charset="2"/>
              </a:rPr>
              <a:t>  </a:t>
            </a:r>
            <a:endParaRPr lang="en-US" dirty="0"/>
          </a:p>
        </p:txBody>
      </p:sp>
      <p:sp>
        <p:nvSpPr>
          <p:cNvPr id="3" name="Slide Number Placeholder 2"/>
          <p:cNvSpPr>
            <a:spLocks noGrp="1"/>
          </p:cNvSpPr>
          <p:nvPr>
            <p:ph type="sldNum" sz="quarter" idx="12"/>
          </p:nvPr>
        </p:nvSpPr>
        <p:spPr/>
        <p:txBody>
          <a:bodyPr/>
          <a:lstStyle/>
          <a:p>
            <a:pPr>
              <a:defRPr/>
            </a:pPr>
            <a:fld id="{A4F6BC3F-C7A0-419D-89DA-ED3F20BD2817}" type="slidenum">
              <a:rPr lang="en-US" altLang="en-US" smtClean="0"/>
              <a:pPr>
                <a:defRPr/>
              </a:pPr>
              <a:t>201</a:t>
            </a:fld>
            <a:endParaRPr lang="en-US" altLang="en-US"/>
          </a:p>
        </p:txBody>
      </p:sp>
      <p:pic>
        <p:nvPicPr>
          <p:cNvPr id="4" name="Picture 3"/>
          <p:cNvPicPr>
            <a:picLocks noChangeAspect="1"/>
          </p:cNvPicPr>
          <p:nvPr/>
        </p:nvPicPr>
        <p:blipFill>
          <a:blip r:embed="rId2"/>
          <a:stretch>
            <a:fillRect/>
          </a:stretch>
        </p:blipFill>
        <p:spPr>
          <a:xfrm>
            <a:off x="2647950" y="962025"/>
            <a:ext cx="2857500" cy="1962150"/>
          </a:xfrm>
          <a:prstGeom prst="rect">
            <a:avLst/>
          </a:prstGeom>
        </p:spPr>
      </p:pic>
      <p:pic>
        <p:nvPicPr>
          <p:cNvPr id="5" name="Picture 4"/>
          <p:cNvPicPr>
            <a:picLocks noChangeAspect="1"/>
          </p:cNvPicPr>
          <p:nvPr/>
        </p:nvPicPr>
        <p:blipFill>
          <a:blip r:embed="rId3"/>
          <a:stretch>
            <a:fillRect/>
          </a:stretch>
        </p:blipFill>
        <p:spPr>
          <a:xfrm>
            <a:off x="5848350" y="962025"/>
            <a:ext cx="2838450" cy="1952625"/>
          </a:xfrm>
          <a:prstGeom prst="rect">
            <a:avLst/>
          </a:prstGeom>
        </p:spPr>
      </p:pic>
      <p:pic>
        <p:nvPicPr>
          <p:cNvPr id="6" name="Picture 5"/>
          <p:cNvPicPr>
            <a:picLocks noChangeAspect="1"/>
          </p:cNvPicPr>
          <p:nvPr/>
        </p:nvPicPr>
        <p:blipFill>
          <a:blip r:embed="rId4"/>
          <a:stretch>
            <a:fillRect/>
          </a:stretch>
        </p:blipFill>
        <p:spPr>
          <a:xfrm>
            <a:off x="2667000" y="3990975"/>
            <a:ext cx="2838450" cy="1962150"/>
          </a:xfrm>
          <a:prstGeom prst="rect">
            <a:avLst/>
          </a:prstGeom>
        </p:spPr>
      </p:pic>
      <p:pic>
        <p:nvPicPr>
          <p:cNvPr id="7" name="Picture 6"/>
          <p:cNvPicPr>
            <a:picLocks noChangeAspect="1"/>
          </p:cNvPicPr>
          <p:nvPr/>
        </p:nvPicPr>
        <p:blipFill>
          <a:blip r:embed="rId5"/>
          <a:stretch>
            <a:fillRect/>
          </a:stretch>
        </p:blipFill>
        <p:spPr>
          <a:xfrm>
            <a:off x="5848350" y="4000500"/>
            <a:ext cx="2857500" cy="1952625"/>
          </a:xfrm>
          <a:prstGeom prst="rect">
            <a:avLst/>
          </a:prstGeom>
        </p:spPr>
      </p:pic>
      <p:sp>
        <p:nvSpPr>
          <p:cNvPr id="8" name="TextBox 7"/>
          <p:cNvSpPr txBox="1"/>
          <p:nvPr/>
        </p:nvSpPr>
        <p:spPr>
          <a:xfrm>
            <a:off x="133350" y="1011982"/>
            <a:ext cx="2171700" cy="2308324"/>
          </a:xfrm>
          <a:prstGeom prst="rect">
            <a:avLst/>
          </a:prstGeom>
          <a:solidFill>
            <a:schemeClr val="accent3">
              <a:lumMod val="85000"/>
            </a:schemeClr>
          </a:solidFill>
        </p:spPr>
        <p:txBody>
          <a:bodyPr wrap="square" rtlCol="0">
            <a:spAutoFit/>
          </a:bodyPr>
          <a:lstStyle/>
          <a:p>
            <a:r>
              <a:rPr lang="en-US" dirty="0"/>
              <a:t>In the SM these decays are GIM suppressed and decay through loops.</a:t>
            </a:r>
            <a:br>
              <a:rPr lang="en-US" dirty="0"/>
            </a:br>
            <a:endParaRPr lang="en-US" dirty="0"/>
          </a:p>
          <a:p>
            <a:r>
              <a:rPr lang="en-US" dirty="0"/>
              <a:t>Partial lifetimes would be measured in seconds.</a:t>
            </a:r>
          </a:p>
        </p:txBody>
      </p:sp>
      <p:sp>
        <p:nvSpPr>
          <p:cNvPr id="9" name="TextBox 8"/>
          <p:cNvSpPr txBox="1"/>
          <p:nvPr/>
        </p:nvSpPr>
        <p:spPr>
          <a:xfrm>
            <a:off x="133350" y="3817888"/>
            <a:ext cx="2171700" cy="2308324"/>
          </a:xfrm>
          <a:prstGeom prst="rect">
            <a:avLst/>
          </a:prstGeom>
          <a:solidFill>
            <a:schemeClr val="accent3">
              <a:lumMod val="85000"/>
            </a:schemeClr>
          </a:solidFill>
        </p:spPr>
        <p:txBody>
          <a:bodyPr wrap="square" rtlCol="0">
            <a:spAutoFit/>
          </a:bodyPr>
          <a:lstStyle/>
          <a:p>
            <a:r>
              <a:rPr lang="en-US" dirty="0"/>
              <a:t>BSM amplitudes can compete with SM amplitudes and can even be enhanced.</a:t>
            </a:r>
            <a:br>
              <a:rPr lang="en-US" dirty="0"/>
            </a:br>
            <a:br>
              <a:rPr lang="en-US" dirty="0"/>
            </a:br>
            <a:r>
              <a:rPr lang="en-US" dirty="0"/>
              <a:t>In SUSY, these decays are enhanced by tan</a:t>
            </a:r>
            <a:r>
              <a:rPr lang="en-US" baseline="30000" dirty="0"/>
              <a:t>6</a:t>
            </a:r>
            <a:r>
              <a:rPr lang="en-US" dirty="0">
                <a:latin typeface="Symbol" panose="05050102010706020507" pitchFamily="18" charset="2"/>
              </a:rPr>
              <a:t>b</a:t>
            </a:r>
            <a:r>
              <a:rPr lang="en-US" dirty="0"/>
              <a:t>.</a:t>
            </a:r>
          </a:p>
        </p:txBody>
      </p:sp>
    </p:spTree>
    <p:extLst>
      <p:ext uri="{BB962C8B-B14F-4D97-AF65-F5344CB8AC3E}">
        <p14:creationId xmlns:p14="http://schemas.microsoft.com/office/powerpoint/2010/main" val="260213271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The Data Show</a:t>
            </a:r>
          </a:p>
        </p:txBody>
      </p:sp>
      <p:sp>
        <p:nvSpPr>
          <p:cNvPr id="3" name="Slide Number Placeholder 2"/>
          <p:cNvSpPr>
            <a:spLocks noGrp="1"/>
          </p:cNvSpPr>
          <p:nvPr>
            <p:ph type="sldNum" sz="quarter" idx="12"/>
          </p:nvPr>
        </p:nvSpPr>
        <p:spPr/>
        <p:txBody>
          <a:bodyPr/>
          <a:lstStyle/>
          <a:p>
            <a:pPr>
              <a:defRPr/>
            </a:pPr>
            <a:fld id="{A4F6BC3F-C7A0-419D-89DA-ED3F20BD2817}" type="slidenum">
              <a:rPr lang="en-US" altLang="en-US" smtClean="0"/>
              <a:pPr>
                <a:defRPr/>
              </a:pPr>
              <a:t>202</a:t>
            </a:fld>
            <a:endParaRPr lang="en-US" altLang="en-US"/>
          </a:p>
        </p:txBody>
      </p:sp>
      <p:pic>
        <p:nvPicPr>
          <p:cNvPr id="4" name="Picture 3"/>
          <p:cNvPicPr>
            <a:picLocks noChangeAspect="1"/>
          </p:cNvPicPr>
          <p:nvPr/>
        </p:nvPicPr>
        <p:blipFill>
          <a:blip r:embed="rId2"/>
          <a:stretch>
            <a:fillRect/>
          </a:stretch>
        </p:blipFill>
        <p:spPr>
          <a:xfrm>
            <a:off x="4443163" y="3503613"/>
            <a:ext cx="4551612" cy="2840038"/>
          </a:xfrm>
          <a:prstGeom prst="rect">
            <a:avLst/>
          </a:prstGeom>
        </p:spPr>
      </p:pic>
      <p:pic>
        <p:nvPicPr>
          <p:cNvPr id="5" name="Picture 4"/>
          <p:cNvPicPr>
            <a:picLocks noChangeAspect="1"/>
          </p:cNvPicPr>
          <p:nvPr/>
        </p:nvPicPr>
        <p:blipFill>
          <a:blip r:embed="rId3"/>
          <a:stretch>
            <a:fillRect/>
          </a:stretch>
        </p:blipFill>
        <p:spPr>
          <a:xfrm>
            <a:off x="4443163" y="876492"/>
            <a:ext cx="4627350" cy="2627121"/>
          </a:xfrm>
          <a:prstGeom prst="rect">
            <a:avLst/>
          </a:prstGeom>
        </p:spPr>
      </p:pic>
      <p:sp>
        <p:nvSpPr>
          <p:cNvPr id="6" name="TextBox 5"/>
          <p:cNvSpPr txBox="1"/>
          <p:nvPr/>
        </p:nvSpPr>
        <p:spPr>
          <a:xfrm>
            <a:off x="420840" y="1417638"/>
            <a:ext cx="3638610" cy="1200329"/>
          </a:xfrm>
          <a:prstGeom prst="rect">
            <a:avLst/>
          </a:prstGeom>
          <a:solidFill>
            <a:schemeClr val="accent3">
              <a:lumMod val="85000"/>
            </a:schemeClr>
          </a:solidFill>
        </p:spPr>
        <p:txBody>
          <a:bodyPr wrap="square" rtlCol="0">
            <a:spAutoFit/>
          </a:bodyPr>
          <a:lstStyle/>
          <a:p>
            <a:r>
              <a:rPr lang="en-US" dirty="0"/>
              <a:t>The signal is very weak - 3 decays per billion – so the first observation took the combination of two experiments, </a:t>
            </a:r>
            <a:r>
              <a:rPr lang="en-US" dirty="0" err="1"/>
              <a:t>LHCb</a:t>
            </a:r>
            <a:r>
              <a:rPr lang="en-US" dirty="0"/>
              <a:t> and CMS</a:t>
            </a:r>
          </a:p>
        </p:txBody>
      </p:sp>
      <p:sp>
        <p:nvSpPr>
          <p:cNvPr id="7" name="TextBox 6"/>
          <p:cNvSpPr txBox="1"/>
          <p:nvPr/>
        </p:nvSpPr>
        <p:spPr>
          <a:xfrm>
            <a:off x="420840" y="4004319"/>
            <a:ext cx="3638610" cy="923330"/>
          </a:xfrm>
          <a:prstGeom prst="rect">
            <a:avLst/>
          </a:prstGeom>
          <a:solidFill>
            <a:schemeClr val="accent3">
              <a:lumMod val="85000"/>
            </a:schemeClr>
          </a:solidFill>
        </p:spPr>
        <p:txBody>
          <a:bodyPr wrap="square" rtlCol="0">
            <a:spAutoFit/>
          </a:bodyPr>
          <a:lstStyle/>
          <a:p>
            <a:r>
              <a:rPr lang="en-US" dirty="0"/>
              <a:t>Now that there is more data, single experiments are showing compelling signals</a:t>
            </a:r>
          </a:p>
        </p:txBody>
      </p:sp>
    </p:spTree>
    <p:extLst>
      <p:ext uri="{BB962C8B-B14F-4D97-AF65-F5344CB8AC3E}">
        <p14:creationId xmlns:p14="http://schemas.microsoft.com/office/powerpoint/2010/main" val="18422187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This Mean?</a:t>
            </a:r>
          </a:p>
        </p:txBody>
      </p:sp>
      <p:sp>
        <p:nvSpPr>
          <p:cNvPr id="3" name="Slide Number Placeholder 2"/>
          <p:cNvSpPr>
            <a:spLocks noGrp="1"/>
          </p:cNvSpPr>
          <p:nvPr>
            <p:ph type="sldNum" sz="quarter" idx="12"/>
          </p:nvPr>
        </p:nvSpPr>
        <p:spPr/>
        <p:txBody>
          <a:bodyPr/>
          <a:lstStyle/>
          <a:p>
            <a:pPr>
              <a:defRPr/>
            </a:pPr>
            <a:fld id="{A4F6BC3F-C7A0-419D-89DA-ED3F20BD2817}" type="slidenum">
              <a:rPr lang="en-US" altLang="en-US" smtClean="0"/>
              <a:pPr>
                <a:defRPr/>
              </a:pPr>
              <a:t>203</a:t>
            </a:fld>
            <a:endParaRPr lang="en-US" altLang="en-US"/>
          </a:p>
        </p:txBody>
      </p:sp>
      <p:pic>
        <p:nvPicPr>
          <p:cNvPr id="4" name="Picture 3"/>
          <p:cNvPicPr>
            <a:picLocks noChangeAspect="1"/>
          </p:cNvPicPr>
          <p:nvPr/>
        </p:nvPicPr>
        <p:blipFill>
          <a:blip r:embed="rId2"/>
          <a:stretch>
            <a:fillRect/>
          </a:stretch>
        </p:blipFill>
        <p:spPr>
          <a:xfrm>
            <a:off x="1637526" y="846138"/>
            <a:ext cx="5875382" cy="3666022"/>
          </a:xfrm>
          <a:prstGeom prst="rect">
            <a:avLst/>
          </a:prstGeom>
        </p:spPr>
      </p:pic>
      <p:sp>
        <p:nvSpPr>
          <p:cNvPr id="7" name="TextBox 6"/>
          <p:cNvSpPr txBox="1"/>
          <p:nvPr/>
        </p:nvSpPr>
        <p:spPr>
          <a:xfrm>
            <a:off x="463634" y="4788083"/>
            <a:ext cx="8229600" cy="923330"/>
          </a:xfrm>
          <a:prstGeom prst="rect">
            <a:avLst/>
          </a:prstGeom>
          <a:solidFill>
            <a:schemeClr val="accent3">
              <a:lumMod val="85000"/>
            </a:schemeClr>
          </a:solidFill>
        </p:spPr>
        <p:txBody>
          <a:bodyPr wrap="square" rtlCol="0">
            <a:spAutoFit/>
          </a:bodyPr>
          <a:lstStyle/>
          <a:p>
            <a:r>
              <a:rPr lang="en-US" dirty="0"/>
              <a:t>The data is bang on the SM prediction.</a:t>
            </a:r>
            <a:br>
              <a:rPr lang="en-US" dirty="0"/>
            </a:br>
            <a:endParaRPr lang="en-US" dirty="0"/>
          </a:p>
          <a:p>
            <a:r>
              <a:rPr lang="en-US" dirty="0"/>
              <a:t>Any new physics is limited to having an amplitude less than about half of the SM.  </a:t>
            </a:r>
          </a:p>
        </p:txBody>
      </p:sp>
      <p:cxnSp>
        <p:nvCxnSpPr>
          <p:cNvPr id="9" name="Straight Connector 8"/>
          <p:cNvCxnSpPr/>
          <p:nvPr/>
        </p:nvCxnSpPr>
        <p:spPr bwMode="auto">
          <a:xfrm>
            <a:off x="961768" y="1865870"/>
            <a:ext cx="6155724" cy="12357"/>
          </a:xfrm>
          <a:prstGeom prst="line">
            <a:avLst/>
          </a:prstGeom>
          <a:noFill/>
          <a:ln w="38100"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1" name="TextBox 10"/>
          <p:cNvSpPr txBox="1"/>
          <p:nvPr/>
        </p:nvSpPr>
        <p:spPr>
          <a:xfrm>
            <a:off x="7195516" y="1693561"/>
            <a:ext cx="1497718" cy="369332"/>
          </a:xfrm>
          <a:prstGeom prst="rect">
            <a:avLst/>
          </a:prstGeom>
          <a:noFill/>
        </p:spPr>
        <p:txBody>
          <a:bodyPr wrap="none" rtlCol="0">
            <a:spAutoFit/>
          </a:bodyPr>
          <a:lstStyle/>
          <a:p>
            <a:r>
              <a:rPr lang="en-US" dirty="0">
                <a:solidFill>
                  <a:srgbClr val="FF0000"/>
                </a:solidFill>
              </a:rPr>
              <a:t>SM Prediction</a:t>
            </a:r>
          </a:p>
        </p:txBody>
      </p:sp>
    </p:spTree>
    <p:extLst>
      <p:ext uri="{BB962C8B-B14F-4D97-AF65-F5344CB8AC3E}">
        <p14:creationId xmlns:p14="http://schemas.microsoft.com/office/powerpoint/2010/main" val="97795254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Quick Word on Anomalies</a:t>
            </a:r>
          </a:p>
        </p:txBody>
      </p:sp>
      <p:sp>
        <p:nvSpPr>
          <p:cNvPr id="8" name="Content Placeholder 7"/>
          <p:cNvSpPr>
            <a:spLocks noGrp="1"/>
          </p:cNvSpPr>
          <p:nvPr>
            <p:ph idx="1"/>
          </p:nvPr>
        </p:nvSpPr>
        <p:spPr>
          <a:xfrm>
            <a:off x="457200" y="1417638"/>
            <a:ext cx="3793524" cy="3756453"/>
          </a:xfrm>
          <a:solidFill>
            <a:srgbClr val="FFFF00">
              <a:alpha val="33000"/>
            </a:srgbClr>
          </a:solidFill>
        </p:spPr>
        <p:txBody>
          <a:bodyPr/>
          <a:lstStyle/>
          <a:p>
            <a:r>
              <a:rPr lang="en-US" dirty="0"/>
              <a:t>People were very excited about the size of the </a:t>
            </a:r>
            <a:r>
              <a:rPr lang="en-US" dirty="0" err="1"/>
              <a:t>B</a:t>
            </a:r>
            <a:r>
              <a:rPr lang="en-US" baseline="-25000" dirty="0" err="1"/>
              <a:t>d</a:t>
            </a:r>
            <a:r>
              <a:rPr lang="en-US" dirty="0"/>
              <a:t> (left peak) signal as a sign of new physics</a:t>
            </a:r>
            <a:br>
              <a:rPr lang="en-US" dirty="0"/>
            </a:br>
            <a:endParaRPr lang="en-US" dirty="0"/>
          </a:p>
          <a:p>
            <a:r>
              <a:rPr lang="en-US" dirty="0"/>
              <a:t>Not only is it statistically marginal, you’re practically guaranteed an upward fluctuation – if it fluctuated down, you don’t see anything.</a:t>
            </a:r>
            <a:br>
              <a:rPr lang="en-US" dirty="0"/>
            </a:br>
            <a:endParaRPr lang="en-US" dirty="0"/>
          </a:p>
          <a:p>
            <a:r>
              <a:rPr lang="en-US" dirty="0"/>
              <a:t>With more data, it went away.</a:t>
            </a:r>
          </a:p>
        </p:txBody>
      </p:sp>
      <p:sp>
        <p:nvSpPr>
          <p:cNvPr id="3" name="Slide Number Placeholder 2"/>
          <p:cNvSpPr>
            <a:spLocks noGrp="1"/>
          </p:cNvSpPr>
          <p:nvPr>
            <p:ph type="sldNum" sz="quarter" idx="12"/>
          </p:nvPr>
        </p:nvSpPr>
        <p:spPr/>
        <p:txBody>
          <a:bodyPr/>
          <a:lstStyle/>
          <a:p>
            <a:pPr>
              <a:defRPr/>
            </a:pPr>
            <a:fld id="{A4F6BC3F-C7A0-419D-89DA-ED3F20BD2817}" type="slidenum">
              <a:rPr lang="en-US" altLang="en-US" smtClean="0"/>
              <a:pPr>
                <a:defRPr/>
              </a:pPr>
              <a:t>204</a:t>
            </a:fld>
            <a:endParaRPr lang="en-US" altLang="en-US"/>
          </a:p>
        </p:txBody>
      </p:sp>
      <p:pic>
        <p:nvPicPr>
          <p:cNvPr id="4" name="Picture 3"/>
          <p:cNvPicPr>
            <a:picLocks noChangeAspect="1"/>
          </p:cNvPicPr>
          <p:nvPr/>
        </p:nvPicPr>
        <p:blipFill>
          <a:blip r:embed="rId2"/>
          <a:stretch>
            <a:fillRect/>
          </a:stretch>
        </p:blipFill>
        <p:spPr>
          <a:xfrm>
            <a:off x="4443163" y="3503613"/>
            <a:ext cx="4551612" cy="2840038"/>
          </a:xfrm>
          <a:prstGeom prst="rect">
            <a:avLst/>
          </a:prstGeom>
        </p:spPr>
      </p:pic>
      <p:pic>
        <p:nvPicPr>
          <p:cNvPr id="5" name="Picture 4"/>
          <p:cNvPicPr>
            <a:picLocks noChangeAspect="1"/>
          </p:cNvPicPr>
          <p:nvPr/>
        </p:nvPicPr>
        <p:blipFill>
          <a:blip r:embed="rId3"/>
          <a:stretch>
            <a:fillRect/>
          </a:stretch>
        </p:blipFill>
        <p:spPr>
          <a:xfrm>
            <a:off x="4443163" y="876492"/>
            <a:ext cx="4627350" cy="2627121"/>
          </a:xfrm>
          <a:prstGeom prst="rect">
            <a:avLst/>
          </a:prstGeom>
        </p:spPr>
      </p:pic>
    </p:spTree>
    <p:extLst>
      <p:ext uri="{BB962C8B-B14F-4D97-AF65-F5344CB8AC3E}">
        <p14:creationId xmlns:p14="http://schemas.microsoft.com/office/powerpoint/2010/main" val="256750988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Flavor Conclusions</a:t>
            </a:r>
          </a:p>
        </p:txBody>
      </p:sp>
      <p:sp>
        <p:nvSpPr>
          <p:cNvPr id="3" name="Content Placeholder 2"/>
          <p:cNvSpPr>
            <a:spLocks noGrp="1"/>
          </p:cNvSpPr>
          <p:nvPr>
            <p:ph idx="1"/>
          </p:nvPr>
        </p:nvSpPr>
        <p:spPr/>
        <p:txBody>
          <a:bodyPr/>
          <a:lstStyle/>
          <a:p>
            <a:r>
              <a:rPr lang="en-US" dirty="0"/>
              <a:t>This is just a taste of flavor physics</a:t>
            </a:r>
          </a:p>
          <a:p>
            <a:pPr lvl="1"/>
            <a:r>
              <a:rPr lang="en-US" dirty="0"/>
              <a:t>There are other B decays, explored at the LHC and the B</a:t>
            </a:r>
            <a:br>
              <a:rPr lang="en-US" dirty="0"/>
            </a:br>
            <a:r>
              <a:rPr lang="en-US" dirty="0"/>
              <a:t>factories</a:t>
            </a:r>
          </a:p>
          <a:p>
            <a:pPr lvl="1"/>
            <a:r>
              <a:rPr lang="en-US" dirty="0"/>
              <a:t>There are K and D decays, explored elsewhere</a:t>
            </a:r>
          </a:p>
          <a:p>
            <a:pPr lvl="1"/>
            <a:r>
              <a:rPr lang="en-US" dirty="0"/>
              <a:t>There are (or rather, aren’t) rare muon decays</a:t>
            </a:r>
          </a:p>
          <a:p>
            <a:pPr lvl="1"/>
            <a:r>
              <a:rPr lang="en-US" dirty="0"/>
              <a:t>There are precision measurements, like g-2 of the electron and muon</a:t>
            </a:r>
          </a:p>
          <a:p>
            <a:pPr lvl="1"/>
            <a:endParaRPr lang="en-US" dirty="0"/>
          </a:p>
          <a:p>
            <a:r>
              <a:rPr lang="en-US" dirty="0"/>
              <a:t>The emerging picture is that flavor measurements match the SM to a high degree of accuracy</a:t>
            </a:r>
          </a:p>
          <a:p>
            <a:pPr lvl="1"/>
            <a:r>
              <a:rPr lang="en-US" dirty="0"/>
              <a:t>How high?  Expressed as a scale of new physics, we’re in the 10+ </a:t>
            </a:r>
            <a:r>
              <a:rPr lang="en-US" dirty="0" err="1"/>
              <a:t>TeV</a:t>
            </a:r>
            <a:r>
              <a:rPr lang="en-US" dirty="0"/>
              <a:t> ballpark</a:t>
            </a:r>
          </a:p>
          <a:p>
            <a:pPr lvl="1"/>
            <a:r>
              <a:rPr lang="en-US" dirty="0"/>
              <a:t>Alternatively, there is some reason that new physics at the </a:t>
            </a:r>
            <a:r>
              <a:rPr lang="en-US" dirty="0" err="1"/>
              <a:t>TeV</a:t>
            </a:r>
            <a:r>
              <a:rPr lang="en-US" dirty="0"/>
              <a:t> scale keeps its fingerprints out of the flavor sector</a:t>
            </a:r>
            <a:br>
              <a:rPr lang="en-US" dirty="0"/>
            </a:br>
            <a:endParaRPr lang="en-US" dirty="0"/>
          </a:p>
          <a:p>
            <a:endParaRPr lang="en-US" dirty="0"/>
          </a:p>
        </p:txBody>
      </p:sp>
      <p:sp>
        <p:nvSpPr>
          <p:cNvPr id="4" name="Slide Number Placeholder 3"/>
          <p:cNvSpPr>
            <a:spLocks noGrp="1"/>
          </p:cNvSpPr>
          <p:nvPr>
            <p:ph type="sldNum" sz="quarter" idx="12"/>
          </p:nvPr>
        </p:nvSpPr>
        <p:spPr/>
        <p:txBody>
          <a:bodyPr/>
          <a:lstStyle/>
          <a:p>
            <a:pPr>
              <a:defRPr/>
            </a:pPr>
            <a:fld id="{388E8534-63F1-4E27-9C8A-02BA386DF79F}" type="slidenum">
              <a:rPr lang="en-US" altLang="en-US" smtClean="0"/>
              <a:pPr>
                <a:defRPr/>
              </a:pPr>
              <a:t>205</a:t>
            </a:fld>
            <a:endParaRPr lang="en-US" altLang="en-US"/>
          </a:p>
        </p:txBody>
      </p:sp>
      <p:pic>
        <p:nvPicPr>
          <p:cNvPr id="5" name="Picture 4"/>
          <p:cNvPicPr>
            <a:picLocks noChangeAspect="1"/>
          </p:cNvPicPr>
          <p:nvPr/>
        </p:nvPicPr>
        <p:blipFill>
          <a:blip r:embed="rId2"/>
          <a:stretch>
            <a:fillRect/>
          </a:stretch>
        </p:blipFill>
        <p:spPr>
          <a:xfrm>
            <a:off x="6480175" y="274638"/>
            <a:ext cx="2514600" cy="1676400"/>
          </a:xfrm>
          <a:prstGeom prst="rect">
            <a:avLst/>
          </a:prstGeom>
        </p:spPr>
      </p:pic>
    </p:spTree>
    <p:extLst>
      <p:ext uri="{BB962C8B-B14F-4D97-AF65-F5344CB8AC3E}">
        <p14:creationId xmlns:p14="http://schemas.microsoft.com/office/powerpoint/2010/main" val="243852898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Premature Conclusions Again</a:t>
            </a:r>
          </a:p>
        </p:txBody>
      </p:sp>
      <p:sp>
        <p:nvSpPr>
          <p:cNvPr id="3" name="Content Placeholder 2"/>
          <p:cNvSpPr>
            <a:spLocks noGrp="1"/>
          </p:cNvSpPr>
          <p:nvPr>
            <p:ph idx="1"/>
          </p:nvPr>
        </p:nvSpPr>
        <p:spPr/>
        <p:txBody>
          <a:bodyPr/>
          <a:lstStyle/>
          <a:p>
            <a:r>
              <a:rPr lang="en-US" dirty="0"/>
              <a:t>There are exactly three generations</a:t>
            </a:r>
            <a:br>
              <a:rPr lang="en-US" dirty="0"/>
            </a:br>
            <a:endParaRPr lang="en-US" dirty="0"/>
          </a:p>
          <a:p>
            <a:r>
              <a:rPr lang="en-US" dirty="0"/>
              <a:t>Nature has provided a fundamental scalar</a:t>
            </a:r>
          </a:p>
          <a:p>
            <a:pPr lvl="1"/>
            <a:r>
              <a:rPr lang="en-US" dirty="0"/>
              <a:t>As far as we can tell, it’s properties match those of the SM Higgs</a:t>
            </a:r>
          </a:p>
          <a:p>
            <a:pPr lvl="1"/>
            <a:r>
              <a:rPr lang="en-US" dirty="0"/>
              <a:t>Its mass makes no sense</a:t>
            </a:r>
          </a:p>
          <a:p>
            <a:pPr lvl="1"/>
            <a:endParaRPr lang="en-US" dirty="0"/>
          </a:p>
          <a:p>
            <a:r>
              <a:rPr lang="en-US" dirty="0"/>
              <a:t>The Higgs mass suggests new physics at the </a:t>
            </a:r>
            <a:r>
              <a:rPr lang="en-US" dirty="0" err="1"/>
              <a:t>TeV</a:t>
            </a:r>
            <a:r>
              <a:rPr lang="en-US" dirty="0"/>
              <a:t> scale.  Flavor, however, suggests it’s more like 10 </a:t>
            </a:r>
            <a:r>
              <a:rPr lang="en-US" dirty="0" err="1"/>
              <a:t>TeV</a:t>
            </a:r>
            <a:r>
              <a:rPr lang="en-US" dirty="0"/>
              <a:t>.</a:t>
            </a:r>
          </a:p>
        </p:txBody>
      </p:sp>
      <p:sp>
        <p:nvSpPr>
          <p:cNvPr id="4" name="Slide Number Placeholder 3"/>
          <p:cNvSpPr>
            <a:spLocks noGrp="1"/>
          </p:cNvSpPr>
          <p:nvPr>
            <p:ph type="sldNum" sz="quarter" idx="12"/>
          </p:nvPr>
        </p:nvSpPr>
        <p:spPr/>
        <p:txBody>
          <a:bodyPr/>
          <a:lstStyle/>
          <a:p>
            <a:pPr>
              <a:defRPr/>
            </a:pPr>
            <a:fld id="{388E8534-63F1-4E27-9C8A-02BA386DF79F}" type="slidenum">
              <a:rPr lang="en-US" altLang="en-US" smtClean="0"/>
              <a:pPr>
                <a:defRPr/>
              </a:pPr>
              <a:t>206</a:t>
            </a:fld>
            <a:endParaRPr lang="en-US" altLang="en-US"/>
          </a:p>
        </p:txBody>
      </p:sp>
    </p:spTree>
    <p:extLst>
      <p:ext uri="{BB962C8B-B14F-4D97-AF65-F5344CB8AC3E}">
        <p14:creationId xmlns:p14="http://schemas.microsoft.com/office/powerpoint/2010/main" val="152107048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C659D-1962-4214-B4A4-F1EB68C94F4F}"/>
              </a:ext>
            </a:extLst>
          </p:cNvPr>
          <p:cNvSpPr>
            <a:spLocks noGrp="1"/>
          </p:cNvSpPr>
          <p:nvPr>
            <p:ph type="title"/>
          </p:nvPr>
        </p:nvSpPr>
        <p:spPr>
          <a:xfrm>
            <a:off x="457200" y="260351"/>
            <a:ext cx="8229600" cy="1143000"/>
          </a:xfrm>
        </p:spPr>
        <p:txBody>
          <a:bodyPr/>
          <a:lstStyle/>
          <a:p>
            <a:r>
              <a:rPr lang="en-US" dirty="0"/>
              <a:t>Step One: HL-LHC</a:t>
            </a:r>
          </a:p>
        </p:txBody>
      </p:sp>
      <p:sp>
        <p:nvSpPr>
          <p:cNvPr id="3" name="Content Placeholder 2">
            <a:extLst>
              <a:ext uri="{FF2B5EF4-FFF2-40B4-BE49-F238E27FC236}">
                <a16:creationId xmlns:a16="http://schemas.microsoft.com/office/drawing/2014/main" id="{D314E41A-6BBE-4CCF-BDE3-DE8BD1314E9B}"/>
              </a:ext>
            </a:extLst>
          </p:cNvPr>
          <p:cNvSpPr>
            <a:spLocks noGrp="1"/>
          </p:cNvSpPr>
          <p:nvPr>
            <p:ph idx="1"/>
          </p:nvPr>
        </p:nvSpPr>
        <p:spPr>
          <a:xfrm>
            <a:off x="457200" y="1343026"/>
            <a:ext cx="8229600" cy="4783138"/>
          </a:xfrm>
        </p:spPr>
        <p:txBody>
          <a:bodyPr/>
          <a:lstStyle/>
          <a:p>
            <a:r>
              <a:rPr lang="en-US" dirty="0"/>
              <a:t>An LHC with 50x the integrated luminosity we have today could let us probe the Higgs self-coupling (in the SM, uniquely determined by the mass, or the other way around) to a precision of 10-ish %.</a:t>
            </a:r>
          </a:p>
        </p:txBody>
      </p:sp>
      <p:sp>
        <p:nvSpPr>
          <p:cNvPr id="4" name="Slide Number Placeholder 3">
            <a:extLst>
              <a:ext uri="{FF2B5EF4-FFF2-40B4-BE49-F238E27FC236}">
                <a16:creationId xmlns:a16="http://schemas.microsoft.com/office/drawing/2014/main" id="{A68BB6AE-3B81-4A79-95ED-BB4E806B9041}"/>
              </a:ext>
            </a:extLst>
          </p:cNvPr>
          <p:cNvSpPr>
            <a:spLocks noGrp="1"/>
          </p:cNvSpPr>
          <p:nvPr>
            <p:ph type="sldNum" sz="quarter" idx="12"/>
          </p:nvPr>
        </p:nvSpPr>
        <p:spPr/>
        <p:txBody>
          <a:bodyPr/>
          <a:lstStyle/>
          <a:p>
            <a:pPr>
              <a:defRPr/>
            </a:pPr>
            <a:fld id="{EB375A14-3331-4DB5-A35A-2D0EB87AA5A3}" type="slidenum">
              <a:rPr lang="en-US" altLang="en-US" smtClean="0"/>
              <a:pPr>
                <a:defRPr/>
              </a:pPr>
              <a:t>207</a:t>
            </a:fld>
            <a:endParaRPr lang="en-US" altLang="en-US"/>
          </a:p>
        </p:txBody>
      </p:sp>
      <p:pic>
        <p:nvPicPr>
          <p:cNvPr id="5" name="Picture 4">
            <a:extLst>
              <a:ext uri="{FF2B5EF4-FFF2-40B4-BE49-F238E27FC236}">
                <a16:creationId xmlns:a16="http://schemas.microsoft.com/office/drawing/2014/main" id="{8EA84FD2-F0FD-4222-9AEB-518C6366F86A}"/>
              </a:ext>
            </a:extLst>
          </p:cNvPr>
          <p:cNvPicPr>
            <a:picLocks noChangeAspect="1"/>
          </p:cNvPicPr>
          <p:nvPr/>
        </p:nvPicPr>
        <p:blipFill>
          <a:blip r:embed="rId2"/>
          <a:stretch>
            <a:fillRect/>
          </a:stretch>
        </p:blipFill>
        <p:spPr>
          <a:xfrm>
            <a:off x="500062" y="2486026"/>
            <a:ext cx="7909304" cy="3208102"/>
          </a:xfrm>
          <a:prstGeom prst="rect">
            <a:avLst/>
          </a:prstGeom>
        </p:spPr>
      </p:pic>
    </p:spTree>
    <p:extLst>
      <p:ext uri="{BB962C8B-B14F-4D97-AF65-F5344CB8AC3E}">
        <p14:creationId xmlns:p14="http://schemas.microsoft.com/office/powerpoint/2010/main" val="253956686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C659D-1962-4214-B4A4-F1EB68C94F4F}"/>
              </a:ext>
            </a:extLst>
          </p:cNvPr>
          <p:cNvSpPr>
            <a:spLocks noGrp="1"/>
          </p:cNvSpPr>
          <p:nvPr>
            <p:ph type="title"/>
          </p:nvPr>
        </p:nvSpPr>
        <p:spPr>
          <a:xfrm>
            <a:off x="457200" y="260351"/>
            <a:ext cx="8229600" cy="1143000"/>
          </a:xfrm>
        </p:spPr>
        <p:txBody>
          <a:bodyPr/>
          <a:lstStyle/>
          <a:p>
            <a:r>
              <a:rPr lang="en-US" dirty="0"/>
              <a:t>Step One: HL-LHC</a:t>
            </a:r>
          </a:p>
        </p:txBody>
      </p:sp>
      <p:sp>
        <p:nvSpPr>
          <p:cNvPr id="3" name="Content Placeholder 2">
            <a:extLst>
              <a:ext uri="{FF2B5EF4-FFF2-40B4-BE49-F238E27FC236}">
                <a16:creationId xmlns:a16="http://schemas.microsoft.com/office/drawing/2014/main" id="{D314E41A-6BBE-4CCF-BDE3-DE8BD1314E9B}"/>
              </a:ext>
            </a:extLst>
          </p:cNvPr>
          <p:cNvSpPr>
            <a:spLocks noGrp="1"/>
          </p:cNvSpPr>
          <p:nvPr>
            <p:ph idx="1"/>
          </p:nvPr>
        </p:nvSpPr>
        <p:spPr>
          <a:xfrm>
            <a:off x="457200" y="1343026"/>
            <a:ext cx="8229600" cy="4783138"/>
          </a:xfrm>
        </p:spPr>
        <p:txBody>
          <a:bodyPr/>
          <a:lstStyle/>
          <a:p>
            <a:r>
              <a:rPr lang="en-US" dirty="0"/>
              <a:t>An LHC with 50x the integrated luminosity we have today could let us measure the Higgs coupling to the 2</a:t>
            </a:r>
            <a:r>
              <a:rPr lang="en-US" baseline="30000" dirty="0"/>
              <a:t>nd</a:t>
            </a:r>
            <a:r>
              <a:rPr lang="en-US" dirty="0"/>
              <a:t> generation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Why do we need so much data?  We need to see the signal over a large background, and the uncertainty in the background is proportional to </a:t>
            </a:r>
            <a:r>
              <a:rPr lang="en-US" dirty="0">
                <a:latin typeface="Symbol" panose="05050102010706020507" pitchFamily="18" charset="2"/>
              </a:rPr>
              <a:t>Ö</a:t>
            </a:r>
            <a:r>
              <a:rPr lang="en-US" dirty="0"/>
              <a:t>N. </a:t>
            </a:r>
          </a:p>
        </p:txBody>
      </p:sp>
      <p:sp>
        <p:nvSpPr>
          <p:cNvPr id="4" name="Slide Number Placeholder 3">
            <a:extLst>
              <a:ext uri="{FF2B5EF4-FFF2-40B4-BE49-F238E27FC236}">
                <a16:creationId xmlns:a16="http://schemas.microsoft.com/office/drawing/2014/main" id="{A68BB6AE-3B81-4A79-95ED-BB4E806B9041}"/>
              </a:ext>
            </a:extLst>
          </p:cNvPr>
          <p:cNvSpPr>
            <a:spLocks noGrp="1"/>
          </p:cNvSpPr>
          <p:nvPr>
            <p:ph type="sldNum" sz="quarter" idx="12"/>
          </p:nvPr>
        </p:nvSpPr>
        <p:spPr/>
        <p:txBody>
          <a:bodyPr/>
          <a:lstStyle/>
          <a:p>
            <a:pPr>
              <a:defRPr/>
            </a:pPr>
            <a:fld id="{EB375A14-3331-4DB5-A35A-2D0EB87AA5A3}" type="slidenum">
              <a:rPr lang="en-US" altLang="en-US" smtClean="0"/>
              <a:pPr>
                <a:defRPr/>
              </a:pPr>
              <a:t>208</a:t>
            </a:fld>
            <a:endParaRPr lang="en-US" altLang="en-US"/>
          </a:p>
        </p:txBody>
      </p:sp>
      <p:pic>
        <p:nvPicPr>
          <p:cNvPr id="5" name="Picture 4">
            <a:extLst>
              <a:ext uri="{FF2B5EF4-FFF2-40B4-BE49-F238E27FC236}">
                <a16:creationId xmlns:a16="http://schemas.microsoft.com/office/drawing/2014/main" id="{409F14D5-4ECD-4109-B319-B0687DDCC1BF}"/>
              </a:ext>
            </a:extLst>
          </p:cNvPr>
          <p:cNvPicPr>
            <a:picLocks noChangeAspect="1"/>
          </p:cNvPicPr>
          <p:nvPr/>
        </p:nvPicPr>
        <p:blipFill>
          <a:blip r:embed="rId2"/>
          <a:stretch>
            <a:fillRect/>
          </a:stretch>
        </p:blipFill>
        <p:spPr>
          <a:xfrm>
            <a:off x="2156573" y="2041800"/>
            <a:ext cx="4410914" cy="3207292"/>
          </a:xfrm>
          <a:prstGeom prst="rect">
            <a:avLst/>
          </a:prstGeom>
        </p:spPr>
      </p:pic>
    </p:spTree>
    <p:extLst>
      <p:ext uri="{BB962C8B-B14F-4D97-AF65-F5344CB8AC3E}">
        <p14:creationId xmlns:p14="http://schemas.microsoft.com/office/powerpoint/2010/main" val="358532859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C659D-1962-4214-B4A4-F1EB68C94F4F}"/>
              </a:ext>
            </a:extLst>
          </p:cNvPr>
          <p:cNvSpPr>
            <a:spLocks noGrp="1"/>
          </p:cNvSpPr>
          <p:nvPr>
            <p:ph type="title"/>
          </p:nvPr>
        </p:nvSpPr>
        <p:spPr>
          <a:xfrm>
            <a:off x="457200" y="260351"/>
            <a:ext cx="8229600" cy="1143000"/>
          </a:xfrm>
        </p:spPr>
        <p:txBody>
          <a:bodyPr/>
          <a:lstStyle/>
          <a:p>
            <a:r>
              <a:rPr lang="en-US" dirty="0"/>
              <a:t>Step One: HL-LHC</a:t>
            </a:r>
          </a:p>
        </p:txBody>
      </p:sp>
      <p:sp>
        <p:nvSpPr>
          <p:cNvPr id="3" name="Content Placeholder 2">
            <a:extLst>
              <a:ext uri="{FF2B5EF4-FFF2-40B4-BE49-F238E27FC236}">
                <a16:creationId xmlns:a16="http://schemas.microsoft.com/office/drawing/2014/main" id="{D314E41A-6BBE-4CCF-BDE3-DE8BD1314E9B}"/>
              </a:ext>
            </a:extLst>
          </p:cNvPr>
          <p:cNvSpPr>
            <a:spLocks noGrp="1"/>
          </p:cNvSpPr>
          <p:nvPr>
            <p:ph idx="1"/>
          </p:nvPr>
        </p:nvSpPr>
        <p:spPr>
          <a:xfrm>
            <a:off x="457200" y="1343026"/>
            <a:ext cx="8229600" cy="4783138"/>
          </a:xfrm>
        </p:spPr>
        <p:txBody>
          <a:bodyPr/>
          <a:lstStyle/>
          <a:p>
            <a:r>
              <a:rPr lang="en-US" dirty="0"/>
              <a:t>An LHC with 50x the integrated luminosity we have today lets our searches push out in sensitivity: but we’re in a region of diminishing returns – 10x the data gives us 15-20% in reach</a:t>
            </a:r>
          </a:p>
        </p:txBody>
      </p:sp>
      <p:sp>
        <p:nvSpPr>
          <p:cNvPr id="4" name="Slide Number Placeholder 3">
            <a:extLst>
              <a:ext uri="{FF2B5EF4-FFF2-40B4-BE49-F238E27FC236}">
                <a16:creationId xmlns:a16="http://schemas.microsoft.com/office/drawing/2014/main" id="{A68BB6AE-3B81-4A79-95ED-BB4E806B9041}"/>
              </a:ext>
            </a:extLst>
          </p:cNvPr>
          <p:cNvSpPr>
            <a:spLocks noGrp="1"/>
          </p:cNvSpPr>
          <p:nvPr>
            <p:ph type="sldNum" sz="quarter" idx="12"/>
          </p:nvPr>
        </p:nvSpPr>
        <p:spPr/>
        <p:txBody>
          <a:bodyPr/>
          <a:lstStyle/>
          <a:p>
            <a:pPr>
              <a:defRPr/>
            </a:pPr>
            <a:fld id="{EB375A14-3331-4DB5-A35A-2D0EB87AA5A3}" type="slidenum">
              <a:rPr lang="en-US" altLang="en-US" smtClean="0"/>
              <a:pPr>
                <a:defRPr/>
              </a:pPr>
              <a:t>209</a:t>
            </a:fld>
            <a:endParaRPr lang="en-US" altLang="en-US"/>
          </a:p>
        </p:txBody>
      </p:sp>
      <p:pic>
        <p:nvPicPr>
          <p:cNvPr id="5" name="Picture 4">
            <a:extLst>
              <a:ext uri="{FF2B5EF4-FFF2-40B4-BE49-F238E27FC236}">
                <a16:creationId xmlns:a16="http://schemas.microsoft.com/office/drawing/2014/main" id="{6DFF4478-5777-42E2-8EBA-02B325BA08C9}"/>
              </a:ext>
            </a:extLst>
          </p:cNvPr>
          <p:cNvPicPr>
            <a:picLocks noChangeAspect="1"/>
          </p:cNvPicPr>
          <p:nvPr/>
        </p:nvPicPr>
        <p:blipFill>
          <a:blip r:embed="rId2"/>
          <a:stretch>
            <a:fillRect/>
          </a:stretch>
        </p:blipFill>
        <p:spPr>
          <a:xfrm>
            <a:off x="1903714" y="2390345"/>
            <a:ext cx="5336572" cy="3681419"/>
          </a:xfrm>
          <a:prstGeom prst="rect">
            <a:avLst/>
          </a:prstGeom>
        </p:spPr>
      </p:pic>
    </p:spTree>
    <p:extLst>
      <p:ext uri="{BB962C8B-B14F-4D97-AF65-F5344CB8AC3E}">
        <p14:creationId xmlns:p14="http://schemas.microsoft.com/office/powerpoint/2010/main" val="366348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4"/>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032913F1-E961-4B1D-A235-7803936D38C3}" type="slidenum">
              <a:rPr lang="en-US" altLang="en-US" smtClean="0"/>
              <a:pPr>
                <a:spcBef>
                  <a:spcPct val="0"/>
                </a:spcBef>
                <a:buClrTx/>
                <a:buFontTx/>
                <a:buNone/>
              </a:pPr>
              <a:t>21</a:t>
            </a:fld>
            <a:endParaRPr lang="en-US" altLang="en-US"/>
          </a:p>
        </p:txBody>
      </p:sp>
      <p:sp>
        <p:nvSpPr>
          <p:cNvPr id="17411" name="Rectangle 2"/>
          <p:cNvSpPr>
            <a:spLocks noGrp="1" noChangeArrowheads="1"/>
          </p:cNvSpPr>
          <p:nvPr>
            <p:ph type="title"/>
          </p:nvPr>
        </p:nvSpPr>
        <p:spPr/>
        <p:txBody>
          <a:bodyPr/>
          <a:lstStyle/>
          <a:p>
            <a:pPr eaLnBrk="1" hangingPunct="1"/>
            <a:r>
              <a:rPr lang="en-US" altLang="en-US"/>
              <a:t>Higgs Decays</a:t>
            </a:r>
          </a:p>
        </p:txBody>
      </p:sp>
      <p:graphicFrame>
        <p:nvGraphicFramePr>
          <p:cNvPr id="1430531" name="Group 3"/>
          <p:cNvGraphicFramePr>
            <a:graphicFrameLocks noGrp="1"/>
          </p:cNvGraphicFramePr>
          <p:nvPr/>
        </p:nvGraphicFramePr>
        <p:xfrm>
          <a:off x="360363" y="939800"/>
          <a:ext cx="6865937" cy="3602037"/>
        </p:xfrm>
        <a:graphic>
          <a:graphicData uri="http://schemas.openxmlformats.org/drawingml/2006/table">
            <a:tbl>
              <a:tblPr/>
              <a:tblGrid>
                <a:gridCol w="1582737">
                  <a:extLst>
                    <a:ext uri="{9D8B030D-6E8A-4147-A177-3AD203B41FA5}">
                      <a16:colId xmlns:a16="http://schemas.microsoft.com/office/drawing/2014/main" val="20000"/>
                    </a:ext>
                  </a:extLst>
                </a:gridCol>
                <a:gridCol w="1582738">
                  <a:extLst>
                    <a:ext uri="{9D8B030D-6E8A-4147-A177-3AD203B41FA5}">
                      <a16:colId xmlns:a16="http://schemas.microsoft.com/office/drawing/2014/main" val="20001"/>
                    </a:ext>
                  </a:extLst>
                </a:gridCol>
                <a:gridCol w="1581150">
                  <a:extLst>
                    <a:ext uri="{9D8B030D-6E8A-4147-A177-3AD203B41FA5}">
                      <a16:colId xmlns:a16="http://schemas.microsoft.com/office/drawing/2014/main" val="20002"/>
                    </a:ext>
                  </a:extLst>
                </a:gridCol>
                <a:gridCol w="2119312">
                  <a:extLst>
                    <a:ext uri="{9D8B030D-6E8A-4147-A177-3AD203B41FA5}">
                      <a16:colId xmlns:a16="http://schemas.microsoft.com/office/drawing/2014/main" val="20003"/>
                    </a:ext>
                  </a:extLst>
                </a:gridCol>
              </a:tblGrid>
              <a:tr h="579171">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Decay Mode</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Branching Fraction</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Useful Branching fraction</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Background Level</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1838">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Bottom quarks</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60%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30%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Tens of thousands:1</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31838">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WW*</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15%</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~2%</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Few:1</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31838">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ZZ*</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4%</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0.014%</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Comparable</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31838">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gluons</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10%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10%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Millions:1</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31838">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taus</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8%</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6%</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A long story</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31838">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Charm quarks</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6%</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3%</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Tens of thousands:1</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31838">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Two photons</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0.2%</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0.2%</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Few:1</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7459" name="AutoShape 50"/>
          <p:cNvSpPr>
            <a:spLocks noChangeArrowheads="1"/>
          </p:cNvSpPr>
          <p:nvPr/>
        </p:nvSpPr>
        <p:spPr bwMode="auto">
          <a:xfrm>
            <a:off x="7362825" y="1971675"/>
            <a:ext cx="425450" cy="401638"/>
          </a:xfrm>
          <a:prstGeom prst="leftArrow">
            <a:avLst>
              <a:gd name="adj1" fmla="val 50194"/>
              <a:gd name="adj2" fmla="val 56520"/>
            </a:avLst>
          </a:prstGeom>
          <a:solidFill>
            <a:srgbClr val="00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17460" name="AutoShape 51"/>
          <p:cNvSpPr>
            <a:spLocks noChangeArrowheads="1"/>
          </p:cNvSpPr>
          <p:nvPr/>
        </p:nvSpPr>
        <p:spPr bwMode="auto">
          <a:xfrm>
            <a:off x="7364413" y="2390775"/>
            <a:ext cx="425450" cy="401638"/>
          </a:xfrm>
          <a:prstGeom prst="leftArrow">
            <a:avLst>
              <a:gd name="adj1" fmla="val 50194"/>
              <a:gd name="adj2" fmla="val 56520"/>
            </a:avLst>
          </a:prstGeom>
          <a:solidFill>
            <a:srgbClr val="00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17461" name="AutoShape 52"/>
          <p:cNvSpPr>
            <a:spLocks noChangeArrowheads="1"/>
          </p:cNvSpPr>
          <p:nvPr/>
        </p:nvSpPr>
        <p:spPr bwMode="auto">
          <a:xfrm>
            <a:off x="7356475" y="3998913"/>
            <a:ext cx="1009650" cy="703262"/>
          </a:xfrm>
          <a:prstGeom prst="leftArrow">
            <a:avLst>
              <a:gd name="adj1" fmla="val 50194"/>
              <a:gd name="adj2" fmla="val 76602"/>
            </a:avLst>
          </a:prstGeom>
          <a:solidFill>
            <a:srgbClr val="00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17462" name="Text Box 53"/>
          <p:cNvSpPr txBox="1">
            <a:spLocks noChangeArrowheads="1"/>
          </p:cNvSpPr>
          <p:nvPr/>
        </p:nvSpPr>
        <p:spPr bwMode="auto">
          <a:xfrm>
            <a:off x="360363" y="5159375"/>
            <a:ext cx="7827962" cy="915988"/>
          </a:xfrm>
          <a:prstGeom prst="rect">
            <a:avLst/>
          </a:prstGeom>
          <a:solidFill>
            <a:srgbClr val="CCFF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dirty="0"/>
              <a:t>The quantity of signal is but one element in designing an analysis.  The level of background is at least as important.  While I will only barely touch on it at the moment, so is </a:t>
            </a:r>
            <a:r>
              <a:rPr lang="en-US" altLang="en-US" dirty="0" err="1"/>
              <a:t>triggerability</a:t>
            </a:r>
            <a:r>
              <a:rPr lang="en-US" altLang="en-US" dirty="0"/>
              <a:t>: you cannot analyze an event that you didn’t record.</a:t>
            </a:r>
          </a:p>
        </p:txBody>
      </p:sp>
      <p:sp>
        <p:nvSpPr>
          <p:cNvPr id="17463" name="Text Box 54"/>
          <p:cNvSpPr txBox="1">
            <a:spLocks noChangeArrowheads="1"/>
          </p:cNvSpPr>
          <p:nvPr/>
        </p:nvSpPr>
        <p:spPr bwMode="auto">
          <a:xfrm>
            <a:off x="2667000" y="4624388"/>
            <a:ext cx="215900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en-US" altLang="en-US"/>
              <a:t>For a ~125 GeV Higgs</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42503-C58A-4BC6-A350-A327CB3CF425}"/>
              </a:ext>
            </a:extLst>
          </p:cNvPr>
          <p:cNvSpPr>
            <a:spLocks noGrp="1"/>
          </p:cNvSpPr>
          <p:nvPr>
            <p:ph type="title"/>
          </p:nvPr>
        </p:nvSpPr>
        <p:spPr/>
        <p:txBody>
          <a:bodyPr/>
          <a:lstStyle/>
          <a:p>
            <a:r>
              <a:rPr lang="en-US" dirty="0"/>
              <a:t>HL-LHC: The Challenge</a:t>
            </a:r>
          </a:p>
        </p:txBody>
      </p:sp>
      <p:sp>
        <p:nvSpPr>
          <p:cNvPr id="3" name="Content Placeholder 2">
            <a:extLst>
              <a:ext uri="{FF2B5EF4-FFF2-40B4-BE49-F238E27FC236}">
                <a16:creationId xmlns:a16="http://schemas.microsoft.com/office/drawing/2014/main" id="{23B61096-F17F-471B-AB96-08D0BDD04889}"/>
              </a:ext>
            </a:extLst>
          </p:cNvPr>
          <p:cNvSpPr>
            <a:spLocks noGrp="1"/>
          </p:cNvSpPr>
          <p:nvPr>
            <p:ph idx="1"/>
          </p:nvPr>
        </p:nvSpPr>
        <p:spPr>
          <a:xfrm>
            <a:off x="457200" y="1100138"/>
            <a:ext cx="8229600" cy="4525963"/>
          </a:xfrm>
        </p:spPr>
        <p:txBody>
          <a:bodyPr/>
          <a:lstStyle/>
          <a:p>
            <a:r>
              <a:rPr lang="en-US" sz="2000" dirty="0"/>
              <a:t>To collect 50x the data, we need to run at 3-5x the luminosity</a:t>
            </a:r>
          </a:p>
          <a:p>
            <a:r>
              <a:rPr lang="en-US" sz="2000" dirty="0"/>
              <a:t>As many as 200 collisions per crossing</a:t>
            </a:r>
            <a:br>
              <a:rPr lang="en-US" dirty="0"/>
            </a:br>
            <a:br>
              <a:rPr lang="en-US" dirty="0"/>
            </a:br>
            <a:endParaRPr lang="en-US" dirty="0"/>
          </a:p>
          <a:p>
            <a:endParaRPr lang="en-US" dirty="0"/>
          </a:p>
        </p:txBody>
      </p:sp>
      <p:sp>
        <p:nvSpPr>
          <p:cNvPr id="4" name="Slide Number Placeholder 3">
            <a:extLst>
              <a:ext uri="{FF2B5EF4-FFF2-40B4-BE49-F238E27FC236}">
                <a16:creationId xmlns:a16="http://schemas.microsoft.com/office/drawing/2014/main" id="{BF2C804C-8C24-4A94-A5AE-F53B4B665578}"/>
              </a:ext>
            </a:extLst>
          </p:cNvPr>
          <p:cNvSpPr>
            <a:spLocks noGrp="1"/>
          </p:cNvSpPr>
          <p:nvPr>
            <p:ph type="sldNum" sz="quarter" idx="12"/>
          </p:nvPr>
        </p:nvSpPr>
        <p:spPr/>
        <p:txBody>
          <a:bodyPr/>
          <a:lstStyle/>
          <a:p>
            <a:pPr>
              <a:defRPr/>
            </a:pPr>
            <a:fld id="{EB375A14-3331-4DB5-A35A-2D0EB87AA5A3}" type="slidenum">
              <a:rPr lang="en-US" altLang="en-US" smtClean="0"/>
              <a:pPr>
                <a:defRPr/>
              </a:pPr>
              <a:t>210</a:t>
            </a:fld>
            <a:endParaRPr lang="en-US" altLang="en-US"/>
          </a:p>
        </p:txBody>
      </p:sp>
      <p:pic>
        <p:nvPicPr>
          <p:cNvPr id="5" name="Picture 4">
            <a:extLst>
              <a:ext uri="{FF2B5EF4-FFF2-40B4-BE49-F238E27FC236}">
                <a16:creationId xmlns:a16="http://schemas.microsoft.com/office/drawing/2014/main" id="{62F74F1C-0CA9-4FB4-BDFB-9DC01E80AD84}"/>
              </a:ext>
            </a:extLst>
          </p:cNvPr>
          <p:cNvPicPr>
            <a:picLocks noChangeAspect="1"/>
          </p:cNvPicPr>
          <p:nvPr/>
        </p:nvPicPr>
        <p:blipFill>
          <a:blip r:embed="rId2"/>
          <a:stretch>
            <a:fillRect/>
          </a:stretch>
        </p:blipFill>
        <p:spPr>
          <a:xfrm>
            <a:off x="366712" y="2152651"/>
            <a:ext cx="3905250" cy="3905250"/>
          </a:xfrm>
          <a:prstGeom prst="rect">
            <a:avLst/>
          </a:prstGeom>
        </p:spPr>
      </p:pic>
      <p:pic>
        <p:nvPicPr>
          <p:cNvPr id="7" name="Picture 6">
            <a:extLst>
              <a:ext uri="{FF2B5EF4-FFF2-40B4-BE49-F238E27FC236}">
                <a16:creationId xmlns:a16="http://schemas.microsoft.com/office/drawing/2014/main" id="{6AC11606-9252-477B-AC18-77056C49BA07}"/>
              </a:ext>
            </a:extLst>
          </p:cNvPr>
          <p:cNvPicPr>
            <a:picLocks noChangeAspect="1"/>
          </p:cNvPicPr>
          <p:nvPr/>
        </p:nvPicPr>
        <p:blipFill>
          <a:blip r:embed="rId3"/>
          <a:stretch>
            <a:fillRect/>
          </a:stretch>
        </p:blipFill>
        <p:spPr>
          <a:xfrm>
            <a:off x="4442558" y="2093797"/>
            <a:ext cx="4487130" cy="2299590"/>
          </a:xfrm>
          <a:prstGeom prst="rect">
            <a:avLst/>
          </a:prstGeom>
        </p:spPr>
      </p:pic>
      <p:sp>
        <p:nvSpPr>
          <p:cNvPr id="8" name="TextBox 7">
            <a:extLst>
              <a:ext uri="{FF2B5EF4-FFF2-40B4-BE49-F238E27FC236}">
                <a16:creationId xmlns:a16="http://schemas.microsoft.com/office/drawing/2014/main" id="{E3FF1937-75DD-4C87-B642-182B772ED006}"/>
              </a:ext>
            </a:extLst>
          </p:cNvPr>
          <p:cNvSpPr txBox="1"/>
          <p:nvPr/>
        </p:nvSpPr>
        <p:spPr>
          <a:xfrm>
            <a:off x="4486275" y="4619625"/>
            <a:ext cx="4352925" cy="923330"/>
          </a:xfrm>
          <a:prstGeom prst="rect">
            <a:avLst/>
          </a:prstGeom>
          <a:noFill/>
        </p:spPr>
        <p:txBody>
          <a:bodyPr wrap="square" rtlCol="0">
            <a:spAutoFit/>
          </a:bodyPr>
          <a:lstStyle/>
          <a:p>
            <a:r>
              <a:rPr lang="en-US" dirty="0"/>
              <a:t>We need to be able to pick out the event of interest from ~200 others.  Requires major detector upgrades to do this. </a:t>
            </a:r>
          </a:p>
        </p:txBody>
      </p:sp>
    </p:spTree>
    <p:extLst>
      <p:ext uri="{BB962C8B-B14F-4D97-AF65-F5344CB8AC3E}">
        <p14:creationId xmlns:p14="http://schemas.microsoft.com/office/powerpoint/2010/main" val="32455040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45378-BE02-44EC-9CD4-66E32C1B2514}"/>
              </a:ext>
            </a:extLst>
          </p:cNvPr>
          <p:cNvSpPr>
            <a:spLocks noGrp="1"/>
          </p:cNvSpPr>
          <p:nvPr>
            <p:ph type="title"/>
          </p:nvPr>
        </p:nvSpPr>
        <p:spPr/>
        <p:txBody>
          <a:bodyPr/>
          <a:lstStyle/>
          <a:p>
            <a:r>
              <a:rPr lang="en-US" dirty="0"/>
              <a:t>Future Accelerators</a:t>
            </a:r>
          </a:p>
        </p:txBody>
      </p:sp>
      <p:sp>
        <p:nvSpPr>
          <p:cNvPr id="3" name="Content Placeholder 2">
            <a:extLst>
              <a:ext uri="{FF2B5EF4-FFF2-40B4-BE49-F238E27FC236}">
                <a16:creationId xmlns:a16="http://schemas.microsoft.com/office/drawing/2014/main" id="{A967ECB3-35DE-4E63-A650-DD33D970867C}"/>
              </a:ext>
            </a:extLst>
          </p:cNvPr>
          <p:cNvSpPr>
            <a:spLocks noGrp="1"/>
          </p:cNvSpPr>
          <p:nvPr>
            <p:ph idx="1"/>
          </p:nvPr>
        </p:nvSpPr>
        <p:spPr>
          <a:xfrm>
            <a:off x="457200" y="1176338"/>
            <a:ext cx="8229600" cy="4949825"/>
          </a:xfrm>
        </p:spPr>
        <p:txBody>
          <a:bodyPr/>
          <a:lstStyle/>
          <a:p>
            <a:r>
              <a:rPr lang="en-US" dirty="0"/>
              <a:t>Electrons</a:t>
            </a:r>
          </a:p>
          <a:p>
            <a:pPr lvl="1"/>
            <a:r>
              <a:rPr lang="en-US" dirty="0"/>
              <a:t>Circular machines have about reached their technical limit</a:t>
            </a:r>
          </a:p>
          <a:p>
            <a:pPr lvl="1"/>
            <a:r>
              <a:rPr lang="en-US" dirty="0"/>
              <a:t>Linear machines are possible, but instead of being made up of (relatively) inexpensive magnets, they are made of very expensive RF cavities</a:t>
            </a:r>
          </a:p>
          <a:p>
            <a:pPr lvl="2"/>
            <a:r>
              <a:rPr lang="en-US" dirty="0"/>
              <a:t>ILC : A 250 GeV (maybe less) collider using near-present technology</a:t>
            </a:r>
          </a:p>
          <a:p>
            <a:pPr lvl="2"/>
            <a:r>
              <a:rPr lang="en-US" dirty="0"/>
              <a:t>CLIC: A multi-</a:t>
            </a:r>
            <a:r>
              <a:rPr lang="en-US" dirty="0" err="1"/>
              <a:t>TeV</a:t>
            </a:r>
            <a:r>
              <a:rPr lang="en-US" dirty="0"/>
              <a:t> collider using emerging technology</a:t>
            </a:r>
            <a:br>
              <a:rPr lang="en-US" dirty="0"/>
            </a:br>
            <a:endParaRPr lang="en-US" dirty="0"/>
          </a:p>
          <a:p>
            <a:r>
              <a:rPr lang="en-US" dirty="0"/>
              <a:t>Muons</a:t>
            </a:r>
          </a:p>
          <a:p>
            <a:pPr lvl="1"/>
            <a:r>
              <a:rPr lang="en-US" dirty="0"/>
              <a:t>The community has more or less given up.  (Or rather, the .larger community has told the muon community to give up)  It is beyond our technology to accelerate a muon to a </a:t>
            </a:r>
            <a:r>
              <a:rPr lang="en-US" dirty="0" err="1"/>
              <a:t>collidable</a:t>
            </a:r>
            <a:r>
              <a:rPr lang="en-US" dirty="0"/>
              <a:t> beam before it decays.</a:t>
            </a:r>
            <a:br>
              <a:rPr lang="en-US" dirty="0"/>
            </a:br>
            <a:endParaRPr lang="en-US" dirty="0"/>
          </a:p>
          <a:p>
            <a:r>
              <a:rPr lang="en-US" dirty="0"/>
              <a:t>Protons</a:t>
            </a:r>
          </a:p>
          <a:p>
            <a:pPr lvl="1"/>
            <a:r>
              <a:rPr lang="en-US" dirty="0"/>
              <a:t>A 100 </a:t>
            </a:r>
            <a:r>
              <a:rPr lang="en-US" dirty="0" err="1"/>
              <a:t>TeV</a:t>
            </a:r>
            <a:r>
              <a:rPr lang="en-US" dirty="0"/>
              <a:t>, 80-100 GeV circular collider</a:t>
            </a:r>
          </a:p>
          <a:p>
            <a:pPr lvl="1"/>
            <a:r>
              <a:rPr lang="en-US" dirty="0"/>
              <a:t>Probably an early phase with electrons – maybe even e-p</a:t>
            </a:r>
          </a:p>
          <a:p>
            <a:pPr lvl="1"/>
            <a:endParaRPr lang="en-US" dirty="0"/>
          </a:p>
        </p:txBody>
      </p:sp>
      <p:sp>
        <p:nvSpPr>
          <p:cNvPr id="4" name="Slide Number Placeholder 3">
            <a:extLst>
              <a:ext uri="{FF2B5EF4-FFF2-40B4-BE49-F238E27FC236}">
                <a16:creationId xmlns:a16="http://schemas.microsoft.com/office/drawing/2014/main" id="{E7C0A86F-4272-4B82-9973-3096FB2FB2ED}"/>
              </a:ext>
            </a:extLst>
          </p:cNvPr>
          <p:cNvSpPr>
            <a:spLocks noGrp="1"/>
          </p:cNvSpPr>
          <p:nvPr>
            <p:ph type="sldNum" sz="quarter" idx="12"/>
          </p:nvPr>
        </p:nvSpPr>
        <p:spPr/>
        <p:txBody>
          <a:bodyPr/>
          <a:lstStyle/>
          <a:p>
            <a:pPr>
              <a:defRPr/>
            </a:pPr>
            <a:fld id="{EB375A14-3331-4DB5-A35A-2D0EB87AA5A3}" type="slidenum">
              <a:rPr lang="en-US" altLang="en-US" smtClean="0"/>
              <a:pPr>
                <a:defRPr/>
              </a:pPr>
              <a:t>211</a:t>
            </a:fld>
            <a:endParaRPr lang="en-US" altLang="en-US"/>
          </a:p>
        </p:txBody>
      </p:sp>
    </p:spTree>
    <p:extLst>
      <p:ext uri="{BB962C8B-B14F-4D97-AF65-F5344CB8AC3E}">
        <p14:creationId xmlns:p14="http://schemas.microsoft.com/office/powerpoint/2010/main" val="95481878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E25E5-B2E0-4967-BE98-41DB0AE42796}"/>
              </a:ext>
            </a:extLst>
          </p:cNvPr>
          <p:cNvSpPr>
            <a:spLocks noGrp="1"/>
          </p:cNvSpPr>
          <p:nvPr>
            <p:ph type="title"/>
          </p:nvPr>
        </p:nvSpPr>
        <p:spPr/>
        <p:txBody>
          <a:bodyPr/>
          <a:lstStyle/>
          <a:p>
            <a:r>
              <a:rPr lang="en-US" dirty="0"/>
              <a:t>That’s all Folks!</a:t>
            </a:r>
          </a:p>
        </p:txBody>
      </p:sp>
      <p:sp>
        <p:nvSpPr>
          <p:cNvPr id="3" name="Content Placeholder 2">
            <a:extLst>
              <a:ext uri="{FF2B5EF4-FFF2-40B4-BE49-F238E27FC236}">
                <a16:creationId xmlns:a16="http://schemas.microsoft.com/office/drawing/2014/main" id="{08E9C90E-07B5-4250-A84F-AC70137CFBE1}"/>
              </a:ext>
            </a:extLst>
          </p:cNvPr>
          <p:cNvSpPr>
            <a:spLocks noGrp="1"/>
          </p:cNvSpPr>
          <p:nvPr>
            <p:ph idx="1"/>
          </p:nvPr>
        </p:nvSpPr>
        <p:spPr>
          <a:xfrm>
            <a:off x="457200" y="5505450"/>
            <a:ext cx="8229600" cy="620713"/>
          </a:xfrm>
        </p:spPr>
        <p:txBody>
          <a:bodyPr/>
          <a:lstStyle/>
          <a:p>
            <a:r>
              <a:rPr lang="en-US" dirty="0"/>
              <a:t>Quiz: is this from a Looney Tune or Merrie Melody?</a:t>
            </a:r>
          </a:p>
        </p:txBody>
      </p:sp>
      <p:sp>
        <p:nvSpPr>
          <p:cNvPr id="4" name="Slide Number Placeholder 3">
            <a:extLst>
              <a:ext uri="{FF2B5EF4-FFF2-40B4-BE49-F238E27FC236}">
                <a16:creationId xmlns:a16="http://schemas.microsoft.com/office/drawing/2014/main" id="{E0911BA2-1776-494E-AE81-FB552D2988A6}"/>
              </a:ext>
            </a:extLst>
          </p:cNvPr>
          <p:cNvSpPr>
            <a:spLocks noGrp="1"/>
          </p:cNvSpPr>
          <p:nvPr>
            <p:ph type="sldNum" sz="quarter" idx="12"/>
          </p:nvPr>
        </p:nvSpPr>
        <p:spPr/>
        <p:txBody>
          <a:bodyPr/>
          <a:lstStyle/>
          <a:p>
            <a:pPr>
              <a:defRPr/>
            </a:pPr>
            <a:fld id="{EB375A14-3331-4DB5-A35A-2D0EB87AA5A3}" type="slidenum">
              <a:rPr lang="en-US" altLang="en-US" smtClean="0"/>
              <a:pPr>
                <a:defRPr/>
              </a:pPr>
              <a:t>212</a:t>
            </a:fld>
            <a:endParaRPr lang="en-US" altLang="en-US"/>
          </a:p>
        </p:txBody>
      </p:sp>
      <p:pic>
        <p:nvPicPr>
          <p:cNvPr id="5" name="Picture 4">
            <a:extLst>
              <a:ext uri="{FF2B5EF4-FFF2-40B4-BE49-F238E27FC236}">
                <a16:creationId xmlns:a16="http://schemas.microsoft.com/office/drawing/2014/main" id="{AF77D7E5-3B7D-4F25-8208-60667D4FDED6}"/>
              </a:ext>
            </a:extLst>
          </p:cNvPr>
          <p:cNvPicPr>
            <a:picLocks noChangeAspect="1"/>
          </p:cNvPicPr>
          <p:nvPr/>
        </p:nvPicPr>
        <p:blipFill>
          <a:blip r:embed="rId2"/>
          <a:stretch>
            <a:fillRect/>
          </a:stretch>
        </p:blipFill>
        <p:spPr>
          <a:xfrm>
            <a:off x="1038225" y="1016794"/>
            <a:ext cx="7181850" cy="4488656"/>
          </a:xfrm>
          <a:prstGeom prst="rect">
            <a:avLst/>
          </a:prstGeom>
        </p:spPr>
      </p:pic>
    </p:spTree>
    <p:extLst>
      <p:ext uri="{BB962C8B-B14F-4D97-AF65-F5344CB8AC3E}">
        <p14:creationId xmlns:p14="http://schemas.microsoft.com/office/powerpoint/2010/main" val="348557750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3"/>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75699310-9945-4ED1-834A-7B952FD62033}" type="slidenum">
              <a:rPr lang="en-US" altLang="en-US" smtClean="0"/>
              <a:pPr>
                <a:spcBef>
                  <a:spcPct val="0"/>
                </a:spcBef>
                <a:buClrTx/>
                <a:buFontTx/>
                <a:buNone/>
              </a:pPr>
              <a:t>213</a:t>
            </a:fld>
            <a:endParaRPr lang="en-US" altLang="en-US"/>
          </a:p>
        </p:txBody>
      </p:sp>
      <p:pic>
        <p:nvPicPr>
          <p:cNvPr id="82947" name="Picture 3" descr="http://www.webstrategiesinc.com/wp-content/uploads/2012/11/Ask_Questi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875" y="328613"/>
            <a:ext cx="6075363" cy="587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3272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Number Placeholder 5"/>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46CC4BC3-9051-401F-A2EF-CDEBAA04D306}" type="slidenum">
              <a:rPr lang="en-US" altLang="en-US" smtClean="0"/>
              <a:pPr>
                <a:spcBef>
                  <a:spcPct val="0"/>
                </a:spcBef>
                <a:buClrTx/>
                <a:buFontTx/>
                <a:buNone/>
              </a:pPr>
              <a:t>22</a:t>
            </a:fld>
            <a:endParaRPr lang="en-US" altLang="en-US"/>
          </a:p>
        </p:txBody>
      </p:sp>
      <p:sp>
        <p:nvSpPr>
          <p:cNvPr id="273411" name="Rectangle 2"/>
          <p:cNvSpPr>
            <a:spLocks noGrp="1" noChangeArrowheads="1"/>
          </p:cNvSpPr>
          <p:nvPr>
            <p:ph type="title"/>
          </p:nvPr>
        </p:nvSpPr>
        <p:spPr/>
        <p:txBody>
          <a:bodyPr/>
          <a:lstStyle/>
          <a:p>
            <a:r>
              <a:rPr lang="en-US" altLang="en-US"/>
              <a:t>Pre-Search</a:t>
            </a:r>
          </a:p>
        </p:txBody>
      </p:sp>
      <p:sp>
        <p:nvSpPr>
          <p:cNvPr id="273412" name="Rectangle 5"/>
          <p:cNvSpPr>
            <a:spLocks noGrp="1" noChangeArrowheads="1"/>
          </p:cNvSpPr>
          <p:nvPr>
            <p:ph type="body" idx="1"/>
          </p:nvPr>
        </p:nvSpPr>
        <p:spPr>
          <a:xfrm>
            <a:off x="5437188" y="982663"/>
            <a:ext cx="3481387" cy="5127625"/>
          </a:xfrm>
        </p:spPr>
        <p:txBody>
          <a:bodyPr/>
          <a:lstStyle/>
          <a:p>
            <a:r>
              <a:rPr lang="en-US" altLang="en-US"/>
              <a:t>Indirect measurements (loop contributions to m</a:t>
            </a:r>
            <a:r>
              <a:rPr lang="en-US" altLang="en-US" baseline="-25000"/>
              <a:t>W</a:t>
            </a:r>
            <a:r>
              <a:rPr lang="en-US" altLang="en-US"/>
              <a:t> and m</a:t>
            </a:r>
            <a:r>
              <a:rPr lang="en-US" altLang="en-US" baseline="-25000"/>
              <a:t>t</a:t>
            </a:r>
            <a:r>
              <a:rPr lang="en-US" altLang="en-US"/>
              <a:t>) suggest the Higgs is light.</a:t>
            </a:r>
            <a:br>
              <a:rPr lang="en-US" altLang="en-US"/>
            </a:br>
            <a:endParaRPr lang="en-US" altLang="en-US"/>
          </a:p>
          <a:p>
            <a:r>
              <a:rPr lang="en-US" altLang="en-US"/>
              <a:t>The assumption in these plots is that there are no other particles (e.g. supersymmetric ones) that also contribute to these loops.</a:t>
            </a:r>
            <a:br>
              <a:rPr lang="en-US" altLang="en-US"/>
            </a:br>
            <a:endParaRPr lang="en-US" altLang="en-US"/>
          </a:p>
          <a:p>
            <a:r>
              <a:rPr lang="en-US" altLang="en-US"/>
              <a:t>My conclusion (not universally held)</a:t>
            </a:r>
          </a:p>
          <a:p>
            <a:pPr lvl="1"/>
            <a:r>
              <a:rPr lang="en-US" altLang="en-US"/>
              <a:t>The Higgs can be anywhere between 114 GeV (experimental limit) and ~1 TeV (theoretical limit)</a:t>
            </a:r>
          </a:p>
        </p:txBody>
      </p:sp>
      <p:pic>
        <p:nvPicPr>
          <p:cNvPr id="273413" name="Picture 4" descr="http://scienceblogs.com/startswithabang/wp-content/blogs.dir/311/files/2012/04/i-2d7b3782af22667be37f8e7095bd8a6d-higgsMass_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833438"/>
            <a:ext cx="5276850" cy="53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9112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Number Placeholder 4"/>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06A7D2AF-A33F-47CA-9877-56529B23010F}" type="slidenum">
              <a:rPr lang="en-US" altLang="en-US" smtClean="0"/>
              <a:pPr>
                <a:spcBef>
                  <a:spcPct val="0"/>
                </a:spcBef>
                <a:buClrTx/>
                <a:buFontTx/>
                <a:buNone/>
              </a:pPr>
              <a:t>23</a:t>
            </a:fld>
            <a:endParaRPr lang="en-US" altLang="en-US"/>
          </a:p>
        </p:txBody>
      </p:sp>
      <p:sp>
        <p:nvSpPr>
          <p:cNvPr id="274435" name="Rectangle 1026"/>
          <p:cNvSpPr>
            <a:spLocks noGrp="1" noChangeArrowheads="1"/>
          </p:cNvSpPr>
          <p:nvPr>
            <p:ph type="title"/>
          </p:nvPr>
        </p:nvSpPr>
        <p:spPr/>
        <p:txBody>
          <a:bodyPr/>
          <a:lstStyle/>
          <a:p>
            <a:r>
              <a:rPr lang="en-US" altLang="en-US"/>
              <a:t>Pre-LHC Search</a:t>
            </a:r>
          </a:p>
        </p:txBody>
      </p:sp>
      <p:pic>
        <p:nvPicPr>
          <p:cNvPr id="274436" name="Picture 1027" descr="https://twiki.cern.ch/twiki/pub/AtlasPublic/PublicHGPlotsAtlPhysPub2011001/combinedvm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425" y="892175"/>
            <a:ext cx="6718300" cy="454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437" name="AutoShape 1030"/>
          <p:cNvSpPr>
            <a:spLocks noChangeArrowheads="1"/>
          </p:cNvSpPr>
          <p:nvPr/>
        </p:nvSpPr>
        <p:spPr bwMode="auto">
          <a:xfrm>
            <a:off x="1803400" y="4932363"/>
            <a:ext cx="473075" cy="385762"/>
          </a:xfrm>
          <a:prstGeom prst="upArrow">
            <a:avLst>
              <a:gd name="adj1" fmla="val 42954"/>
              <a:gd name="adj2" fmla="val 41977"/>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a:p>
        </p:txBody>
      </p:sp>
      <p:sp>
        <p:nvSpPr>
          <p:cNvPr id="274438" name="AutoShape 1031"/>
          <p:cNvSpPr>
            <a:spLocks noChangeArrowheads="1"/>
          </p:cNvSpPr>
          <p:nvPr/>
        </p:nvSpPr>
        <p:spPr bwMode="auto">
          <a:xfrm>
            <a:off x="3263900" y="4884738"/>
            <a:ext cx="473075" cy="385762"/>
          </a:xfrm>
          <a:prstGeom prst="upArrow">
            <a:avLst>
              <a:gd name="adj1" fmla="val 42954"/>
              <a:gd name="adj2" fmla="val 41977"/>
            </a:avLst>
          </a:prstGeom>
          <a:solidFill>
            <a:srgbClr val="9933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a:p>
        </p:txBody>
      </p:sp>
      <p:sp>
        <p:nvSpPr>
          <p:cNvPr id="274439" name="Text Box 1032"/>
          <p:cNvSpPr txBox="1">
            <a:spLocks noChangeArrowheads="1"/>
          </p:cNvSpPr>
          <p:nvPr/>
        </p:nvSpPr>
        <p:spPr bwMode="auto">
          <a:xfrm>
            <a:off x="1117600" y="5402263"/>
            <a:ext cx="1673225"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en-US" altLang="en-US"/>
              <a:t>Excluded by LEP</a:t>
            </a:r>
          </a:p>
        </p:txBody>
      </p:sp>
      <p:sp>
        <p:nvSpPr>
          <p:cNvPr id="274440" name="Text Box 1033"/>
          <p:cNvSpPr txBox="1">
            <a:spLocks noChangeArrowheads="1"/>
          </p:cNvSpPr>
          <p:nvPr/>
        </p:nvSpPr>
        <p:spPr bwMode="auto">
          <a:xfrm>
            <a:off x="3371850" y="5291138"/>
            <a:ext cx="25463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en-US" altLang="en-US"/>
              <a:t>Excluded by the Tevatron</a:t>
            </a:r>
          </a:p>
        </p:txBody>
      </p:sp>
    </p:spTree>
    <p:extLst>
      <p:ext uri="{BB962C8B-B14F-4D97-AF65-F5344CB8AC3E}">
        <p14:creationId xmlns:p14="http://schemas.microsoft.com/office/powerpoint/2010/main" val="8688264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Number Placeholder 4"/>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BAC9EDFC-D817-4D41-8A9D-5F87E297F293}" type="slidenum">
              <a:rPr lang="en-US" altLang="en-US" smtClean="0"/>
              <a:pPr>
                <a:spcBef>
                  <a:spcPct val="0"/>
                </a:spcBef>
                <a:buClrTx/>
                <a:buFontTx/>
                <a:buNone/>
              </a:pPr>
              <a:t>24</a:t>
            </a:fld>
            <a:endParaRPr lang="en-US" altLang="en-US"/>
          </a:p>
        </p:txBody>
      </p:sp>
      <p:sp>
        <p:nvSpPr>
          <p:cNvPr id="275459" name="Rectangle 2"/>
          <p:cNvSpPr>
            <a:spLocks noGrp="1" noChangeArrowheads="1"/>
          </p:cNvSpPr>
          <p:nvPr>
            <p:ph type="title"/>
          </p:nvPr>
        </p:nvSpPr>
        <p:spPr/>
        <p:txBody>
          <a:bodyPr/>
          <a:lstStyle/>
          <a:p>
            <a:r>
              <a:rPr lang="en-US" altLang="en-US"/>
              <a:t>Channel-by-Channel</a:t>
            </a:r>
          </a:p>
        </p:txBody>
      </p:sp>
      <p:pic>
        <p:nvPicPr>
          <p:cNvPr id="275460" name="Picture 3" descr="https://twiki.cern.ch/twiki/pub/AtlasPublic/PublicHGPlotsAtlPhysPub2011001/combinedvm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892175"/>
            <a:ext cx="6718300" cy="454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61" name="Rectangle 4"/>
          <p:cNvSpPr>
            <a:spLocks noChangeArrowheads="1"/>
          </p:cNvSpPr>
          <p:nvPr/>
        </p:nvSpPr>
        <p:spPr bwMode="auto">
          <a:xfrm>
            <a:off x="1885950" y="1000125"/>
            <a:ext cx="1252538" cy="3751263"/>
          </a:xfrm>
          <a:prstGeom prst="rect">
            <a:avLst/>
          </a:prstGeom>
          <a:solidFill>
            <a:srgbClr val="FF99CC">
              <a:alpha val="50195"/>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a:p>
        </p:txBody>
      </p:sp>
      <p:graphicFrame>
        <p:nvGraphicFramePr>
          <p:cNvPr id="275462" name="Object 5"/>
          <p:cNvGraphicFramePr>
            <a:graphicFrameLocks noChangeAspect="1"/>
          </p:cNvGraphicFramePr>
          <p:nvPr/>
        </p:nvGraphicFramePr>
        <p:xfrm>
          <a:off x="1576388" y="5027613"/>
          <a:ext cx="1352550" cy="503237"/>
        </p:xfrm>
        <a:graphic>
          <a:graphicData uri="http://schemas.openxmlformats.org/presentationml/2006/ole">
            <mc:AlternateContent xmlns:mc="http://schemas.openxmlformats.org/markup-compatibility/2006">
              <mc:Choice xmlns:v="urn:schemas-microsoft-com:vml" Requires="v">
                <p:oleObj spid="_x0000_s426064" name="Equation" r:id="rId4" imgW="545626" imgH="203024" progId="Equation.3">
                  <p:embed/>
                </p:oleObj>
              </mc:Choice>
              <mc:Fallback>
                <p:oleObj name="Equation" r:id="rId4" imgW="545626" imgH="203024"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6388" y="5027613"/>
                        <a:ext cx="1352550"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8918035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Number Placeholder 4"/>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38191FB9-1561-4461-A445-A79EAC7C5308}" type="slidenum">
              <a:rPr lang="en-US" altLang="en-US" smtClean="0"/>
              <a:pPr>
                <a:spcBef>
                  <a:spcPct val="0"/>
                </a:spcBef>
                <a:buClrTx/>
                <a:buFontTx/>
                <a:buNone/>
              </a:pPr>
              <a:t>25</a:t>
            </a:fld>
            <a:endParaRPr lang="en-US" altLang="en-US"/>
          </a:p>
        </p:txBody>
      </p:sp>
      <p:sp>
        <p:nvSpPr>
          <p:cNvPr id="276483" name="Rectangle 2"/>
          <p:cNvSpPr>
            <a:spLocks noGrp="1" noChangeArrowheads="1"/>
          </p:cNvSpPr>
          <p:nvPr>
            <p:ph type="title"/>
          </p:nvPr>
        </p:nvSpPr>
        <p:spPr/>
        <p:txBody>
          <a:bodyPr/>
          <a:lstStyle/>
          <a:p>
            <a:r>
              <a:rPr lang="en-US" altLang="en-US"/>
              <a:t>Channel-by-Channel</a:t>
            </a:r>
          </a:p>
        </p:txBody>
      </p:sp>
      <p:pic>
        <p:nvPicPr>
          <p:cNvPr id="276484" name="Picture 3" descr="https://twiki.cern.ch/twiki/pub/AtlasPublic/PublicHGPlotsAtlPhysPub2011001/combinedvm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892175"/>
            <a:ext cx="6718300" cy="454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85" name="Rectangle 4"/>
          <p:cNvSpPr>
            <a:spLocks noChangeArrowheads="1"/>
          </p:cNvSpPr>
          <p:nvPr/>
        </p:nvSpPr>
        <p:spPr bwMode="auto">
          <a:xfrm>
            <a:off x="1885950" y="1000125"/>
            <a:ext cx="1258888" cy="3751263"/>
          </a:xfrm>
          <a:prstGeom prst="rect">
            <a:avLst/>
          </a:prstGeom>
          <a:solidFill>
            <a:srgbClr val="FF99CC">
              <a:alpha val="50195"/>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a:p>
        </p:txBody>
      </p:sp>
      <p:graphicFrame>
        <p:nvGraphicFramePr>
          <p:cNvPr id="276486" name="Object 5"/>
          <p:cNvGraphicFramePr>
            <a:graphicFrameLocks noChangeAspect="1"/>
          </p:cNvGraphicFramePr>
          <p:nvPr/>
        </p:nvGraphicFramePr>
        <p:xfrm>
          <a:off x="1908175" y="5072063"/>
          <a:ext cx="2832100" cy="441325"/>
        </p:xfrm>
        <a:graphic>
          <a:graphicData uri="http://schemas.openxmlformats.org/presentationml/2006/ole">
            <mc:AlternateContent xmlns:mc="http://schemas.openxmlformats.org/markup-compatibility/2006">
              <mc:Choice xmlns:v="urn:schemas-microsoft-com:vml" Requires="v">
                <p:oleObj spid="_x0000_s427166" name="Equation" r:id="rId4" imgW="1142504" imgH="177723" progId="Equation.3">
                  <p:embed/>
                </p:oleObj>
              </mc:Choice>
              <mc:Fallback>
                <p:oleObj name="Equation" r:id="rId4" imgW="1142504" imgH="177723"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8175" y="5072063"/>
                        <a:ext cx="2832100"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6487" name="Rectangle 6"/>
          <p:cNvSpPr>
            <a:spLocks noChangeArrowheads="1"/>
          </p:cNvSpPr>
          <p:nvPr/>
        </p:nvSpPr>
        <p:spPr bwMode="auto">
          <a:xfrm>
            <a:off x="2101850" y="1025525"/>
            <a:ext cx="3386138" cy="3751263"/>
          </a:xfrm>
          <a:prstGeom prst="rect">
            <a:avLst/>
          </a:prstGeom>
          <a:solidFill>
            <a:schemeClr val="bg2">
              <a:alpha val="50195"/>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a:p>
        </p:txBody>
      </p:sp>
      <p:graphicFrame>
        <p:nvGraphicFramePr>
          <p:cNvPr id="276488" name="Object 7"/>
          <p:cNvGraphicFramePr>
            <a:graphicFrameLocks noChangeAspect="1"/>
          </p:cNvGraphicFramePr>
          <p:nvPr/>
        </p:nvGraphicFramePr>
        <p:xfrm>
          <a:off x="1806575" y="728663"/>
          <a:ext cx="758825" cy="282575"/>
        </p:xfrm>
        <a:graphic>
          <a:graphicData uri="http://schemas.openxmlformats.org/presentationml/2006/ole">
            <mc:AlternateContent xmlns:mc="http://schemas.openxmlformats.org/markup-compatibility/2006">
              <mc:Choice xmlns:v="urn:schemas-microsoft-com:vml" Requires="v">
                <p:oleObj spid="_x0000_s427167" name="Equation" r:id="rId6" imgW="545626" imgH="203024" progId="Equation.3">
                  <p:embed/>
                </p:oleObj>
              </mc:Choice>
              <mc:Fallback>
                <p:oleObj name="Equation" r:id="rId6" imgW="545626" imgH="203024"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6575" y="728663"/>
                        <a:ext cx="758825" cy="282575"/>
                      </a:xfrm>
                      <a:prstGeom prst="rect">
                        <a:avLst/>
                      </a:prstGeom>
                      <a:solidFill>
                        <a:srgbClr val="FF99CC"/>
                      </a:solidFill>
                      <a:ln>
                        <a:noFill/>
                      </a:ln>
                      <a:effectLst/>
                      <a:extLst>
                        <a:ext uri="{91240B29-F687-4F45-9708-019B960494DF}">
                          <a14:hiddenLine xmlns:a14="http://schemas.microsoft.com/office/drawing/2010/main" w="9525">
                            <a:solidFill>
                              <a:srgbClr val="FC0128"/>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6729722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Number Placeholder 4"/>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94149596-10A9-43E3-A14A-3B8B47C5778B}" type="slidenum">
              <a:rPr lang="en-US" altLang="en-US" smtClean="0"/>
              <a:pPr>
                <a:spcBef>
                  <a:spcPct val="0"/>
                </a:spcBef>
                <a:buClrTx/>
                <a:buFontTx/>
                <a:buNone/>
              </a:pPr>
              <a:t>26</a:t>
            </a:fld>
            <a:endParaRPr lang="en-US" altLang="en-US"/>
          </a:p>
        </p:txBody>
      </p:sp>
      <p:sp>
        <p:nvSpPr>
          <p:cNvPr id="277507" name="Rectangle 2"/>
          <p:cNvSpPr>
            <a:spLocks noGrp="1" noChangeArrowheads="1"/>
          </p:cNvSpPr>
          <p:nvPr>
            <p:ph type="title"/>
          </p:nvPr>
        </p:nvSpPr>
        <p:spPr/>
        <p:txBody>
          <a:bodyPr/>
          <a:lstStyle/>
          <a:p>
            <a:r>
              <a:rPr lang="en-US" altLang="en-US"/>
              <a:t>Channel-by-Channel</a:t>
            </a:r>
          </a:p>
        </p:txBody>
      </p:sp>
      <p:pic>
        <p:nvPicPr>
          <p:cNvPr id="277508" name="Picture 3" descr="https://twiki.cern.ch/twiki/pub/AtlasPublic/PublicHGPlotsAtlPhysPub2011001/combinedvm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892175"/>
            <a:ext cx="6718300" cy="454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509" name="Rectangle 4"/>
          <p:cNvSpPr>
            <a:spLocks noChangeArrowheads="1"/>
          </p:cNvSpPr>
          <p:nvPr/>
        </p:nvSpPr>
        <p:spPr bwMode="auto">
          <a:xfrm>
            <a:off x="1885950" y="1000125"/>
            <a:ext cx="642938" cy="3751263"/>
          </a:xfrm>
          <a:prstGeom prst="rect">
            <a:avLst/>
          </a:prstGeom>
          <a:solidFill>
            <a:srgbClr val="FF99CC">
              <a:alpha val="50195"/>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a:p>
        </p:txBody>
      </p:sp>
      <p:graphicFrame>
        <p:nvGraphicFramePr>
          <p:cNvPr id="277510" name="Object 5"/>
          <p:cNvGraphicFramePr>
            <a:graphicFrameLocks noChangeAspect="1"/>
          </p:cNvGraphicFramePr>
          <p:nvPr/>
        </p:nvGraphicFramePr>
        <p:xfrm>
          <a:off x="2608263" y="750888"/>
          <a:ext cx="1471612" cy="228600"/>
        </p:xfrm>
        <a:graphic>
          <a:graphicData uri="http://schemas.openxmlformats.org/presentationml/2006/ole">
            <mc:AlternateContent xmlns:mc="http://schemas.openxmlformats.org/markup-compatibility/2006">
              <mc:Choice xmlns:v="urn:schemas-microsoft-com:vml" Requires="v">
                <p:oleObj spid="_x0000_s428268" name="Equation" r:id="rId4" imgW="1142504" imgH="177723" progId="Equation.3">
                  <p:embed/>
                </p:oleObj>
              </mc:Choice>
              <mc:Fallback>
                <p:oleObj name="Equation" r:id="rId4" imgW="1142504" imgH="177723"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8263" y="750888"/>
                        <a:ext cx="1471612"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7511" name="Rectangle 6"/>
          <p:cNvSpPr>
            <a:spLocks noChangeArrowheads="1"/>
          </p:cNvSpPr>
          <p:nvPr/>
        </p:nvSpPr>
        <p:spPr bwMode="auto">
          <a:xfrm>
            <a:off x="2414588" y="1001713"/>
            <a:ext cx="1701800" cy="3751262"/>
          </a:xfrm>
          <a:prstGeom prst="rect">
            <a:avLst/>
          </a:prstGeom>
          <a:solidFill>
            <a:schemeClr val="bg2">
              <a:alpha val="50195"/>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a:p>
        </p:txBody>
      </p:sp>
      <p:graphicFrame>
        <p:nvGraphicFramePr>
          <p:cNvPr id="277512" name="Object 7"/>
          <p:cNvGraphicFramePr>
            <a:graphicFrameLocks noChangeAspect="1"/>
          </p:cNvGraphicFramePr>
          <p:nvPr/>
        </p:nvGraphicFramePr>
        <p:xfrm>
          <a:off x="1806575" y="728663"/>
          <a:ext cx="758825" cy="282575"/>
        </p:xfrm>
        <a:graphic>
          <a:graphicData uri="http://schemas.openxmlformats.org/presentationml/2006/ole">
            <mc:AlternateContent xmlns:mc="http://schemas.openxmlformats.org/markup-compatibility/2006">
              <mc:Choice xmlns:v="urn:schemas-microsoft-com:vml" Requires="v">
                <p:oleObj spid="_x0000_s428269" name="Equation" r:id="rId6" imgW="545626" imgH="203024" progId="Equation.3">
                  <p:embed/>
                </p:oleObj>
              </mc:Choice>
              <mc:Fallback>
                <p:oleObj name="Equation" r:id="rId6" imgW="545626" imgH="203024"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6575" y="728663"/>
                        <a:ext cx="758825" cy="282575"/>
                      </a:xfrm>
                      <a:prstGeom prst="rect">
                        <a:avLst/>
                      </a:prstGeom>
                      <a:solidFill>
                        <a:srgbClr val="FF99CC"/>
                      </a:solidFill>
                      <a:ln>
                        <a:noFill/>
                      </a:ln>
                      <a:effectLst/>
                      <a:extLst>
                        <a:ext uri="{91240B29-F687-4F45-9708-019B960494DF}">
                          <a14:hiddenLine xmlns:a14="http://schemas.microsoft.com/office/drawing/2010/main" w="9525">
                            <a:solidFill>
                              <a:srgbClr val="FF99CC"/>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7513" name="Rectangle 8"/>
          <p:cNvSpPr>
            <a:spLocks noChangeArrowheads="1"/>
          </p:cNvSpPr>
          <p:nvPr/>
        </p:nvSpPr>
        <p:spPr bwMode="auto">
          <a:xfrm>
            <a:off x="2136775" y="1052513"/>
            <a:ext cx="4049713" cy="3716337"/>
          </a:xfrm>
          <a:prstGeom prst="rect">
            <a:avLst/>
          </a:prstGeom>
          <a:solidFill>
            <a:srgbClr val="CCFFFF">
              <a:alpha val="50195"/>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a:p>
        </p:txBody>
      </p:sp>
      <p:graphicFrame>
        <p:nvGraphicFramePr>
          <p:cNvPr id="277514" name="Object 9"/>
          <p:cNvGraphicFramePr>
            <a:graphicFrameLocks noChangeAspect="1"/>
          </p:cNvGraphicFramePr>
          <p:nvPr/>
        </p:nvGraphicFramePr>
        <p:xfrm>
          <a:off x="2403475" y="5037138"/>
          <a:ext cx="2297113" cy="441325"/>
        </p:xfrm>
        <a:graphic>
          <a:graphicData uri="http://schemas.openxmlformats.org/presentationml/2006/ole">
            <mc:AlternateContent xmlns:mc="http://schemas.openxmlformats.org/markup-compatibility/2006">
              <mc:Choice xmlns:v="urn:schemas-microsoft-com:vml" Requires="v">
                <p:oleObj spid="_x0000_s428270" name="Equation" r:id="rId8" imgW="926698" imgH="177723" progId="Equation.3">
                  <p:embed/>
                </p:oleObj>
              </mc:Choice>
              <mc:Fallback>
                <p:oleObj name="Equation" r:id="rId8" imgW="926698" imgH="177723"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03475" y="5037138"/>
                        <a:ext cx="2297113"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479888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Number Placeholder 4"/>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3EF336F8-7688-46E3-A485-BC60530DDFBD}" type="slidenum">
              <a:rPr lang="en-US" altLang="en-US" smtClean="0"/>
              <a:pPr>
                <a:spcBef>
                  <a:spcPct val="0"/>
                </a:spcBef>
                <a:buClrTx/>
                <a:buFontTx/>
                <a:buNone/>
              </a:pPr>
              <a:t>27</a:t>
            </a:fld>
            <a:endParaRPr lang="en-US" altLang="en-US"/>
          </a:p>
        </p:txBody>
      </p:sp>
      <p:sp>
        <p:nvSpPr>
          <p:cNvPr id="278531" name="Rectangle 2"/>
          <p:cNvSpPr>
            <a:spLocks noGrp="1" noChangeArrowheads="1"/>
          </p:cNvSpPr>
          <p:nvPr>
            <p:ph type="title"/>
          </p:nvPr>
        </p:nvSpPr>
        <p:spPr/>
        <p:txBody>
          <a:bodyPr/>
          <a:lstStyle/>
          <a:p>
            <a:r>
              <a:rPr lang="en-US" altLang="en-US"/>
              <a:t>Channel-by-Channel</a:t>
            </a:r>
          </a:p>
        </p:txBody>
      </p:sp>
      <p:pic>
        <p:nvPicPr>
          <p:cNvPr id="278532" name="Picture 3" descr="https://twiki.cern.ch/twiki/pub/AtlasPublic/PublicHGPlotsAtlPhysPub2011001/combinedvm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892175"/>
            <a:ext cx="6718300" cy="454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533" name="Rectangle 4"/>
          <p:cNvSpPr>
            <a:spLocks noChangeArrowheads="1"/>
          </p:cNvSpPr>
          <p:nvPr/>
        </p:nvSpPr>
        <p:spPr bwMode="auto">
          <a:xfrm>
            <a:off x="1885950" y="1000125"/>
            <a:ext cx="1244600" cy="3751263"/>
          </a:xfrm>
          <a:prstGeom prst="rect">
            <a:avLst/>
          </a:prstGeom>
          <a:solidFill>
            <a:srgbClr val="FF99CC">
              <a:alpha val="50195"/>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a:p>
        </p:txBody>
      </p:sp>
      <p:graphicFrame>
        <p:nvGraphicFramePr>
          <p:cNvPr id="278534" name="Object 5"/>
          <p:cNvGraphicFramePr>
            <a:graphicFrameLocks noChangeAspect="1"/>
          </p:cNvGraphicFramePr>
          <p:nvPr/>
        </p:nvGraphicFramePr>
        <p:xfrm>
          <a:off x="2608263" y="750888"/>
          <a:ext cx="1471612" cy="228600"/>
        </p:xfrm>
        <a:graphic>
          <a:graphicData uri="http://schemas.openxmlformats.org/presentationml/2006/ole">
            <mc:AlternateContent xmlns:mc="http://schemas.openxmlformats.org/markup-compatibility/2006">
              <mc:Choice xmlns:v="urn:schemas-microsoft-com:vml" Requires="v">
                <p:oleObj spid="_x0000_s429526" name="Equation" r:id="rId4" imgW="1142504" imgH="177723" progId="Equation.3">
                  <p:embed/>
                </p:oleObj>
              </mc:Choice>
              <mc:Fallback>
                <p:oleObj name="Equation" r:id="rId4" imgW="1142504" imgH="177723"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8263" y="750888"/>
                        <a:ext cx="1471612"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8535" name="Rectangle 6"/>
          <p:cNvSpPr>
            <a:spLocks noChangeArrowheads="1"/>
          </p:cNvSpPr>
          <p:nvPr/>
        </p:nvSpPr>
        <p:spPr bwMode="auto">
          <a:xfrm>
            <a:off x="2551113" y="1001713"/>
            <a:ext cx="2905125" cy="3751262"/>
          </a:xfrm>
          <a:prstGeom prst="rect">
            <a:avLst/>
          </a:prstGeom>
          <a:solidFill>
            <a:schemeClr val="bg2">
              <a:alpha val="50195"/>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a:p>
        </p:txBody>
      </p:sp>
      <p:graphicFrame>
        <p:nvGraphicFramePr>
          <p:cNvPr id="278536" name="Object 7"/>
          <p:cNvGraphicFramePr>
            <a:graphicFrameLocks noChangeAspect="1"/>
          </p:cNvGraphicFramePr>
          <p:nvPr/>
        </p:nvGraphicFramePr>
        <p:xfrm>
          <a:off x="1806575" y="728663"/>
          <a:ext cx="758825" cy="282575"/>
        </p:xfrm>
        <a:graphic>
          <a:graphicData uri="http://schemas.openxmlformats.org/presentationml/2006/ole">
            <mc:AlternateContent xmlns:mc="http://schemas.openxmlformats.org/markup-compatibility/2006">
              <mc:Choice xmlns:v="urn:schemas-microsoft-com:vml" Requires="v">
                <p:oleObj spid="_x0000_s429527" name="Equation" r:id="rId6" imgW="545626" imgH="203024" progId="Equation.3">
                  <p:embed/>
                </p:oleObj>
              </mc:Choice>
              <mc:Fallback>
                <p:oleObj name="Equation" r:id="rId6" imgW="545626" imgH="203024"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6575" y="728663"/>
                        <a:ext cx="758825" cy="282575"/>
                      </a:xfrm>
                      <a:prstGeom prst="rect">
                        <a:avLst/>
                      </a:prstGeom>
                      <a:solidFill>
                        <a:srgbClr val="FF99CC"/>
                      </a:solidFill>
                      <a:ln>
                        <a:noFill/>
                      </a:ln>
                      <a:effectLst/>
                      <a:extLst>
                        <a:ext uri="{91240B29-F687-4F45-9708-019B960494DF}">
                          <a14:hiddenLine xmlns:a14="http://schemas.microsoft.com/office/drawing/2010/main" w="9525">
                            <a:solidFill>
                              <a:srgbClr val="FF99CC"/>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8537" name="Rectangle 8"/>
          <p:cNvSpPr>
            <a:spLocks noChangeArrowheads="1"/>
          </p:cNvSpPr>
          <p:nvPr/>
        </p:nvSpPr>
        <p:spPr bwMode="auto">
          <a:xfrm>
            <a:off x="2105025" y="1052513"/>
            <a:ext cx="3328988" cy="3716337"/>
          </a:xfrm>
          <a:prstGeom prst="rect">
            <a:avLst/>
          </a:prstGeom>
          <a:solidFill>
            <a:srgbClr val="CCFFFF">
              <a:alpha val="50195"/>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a:p>
        </p:txBody>
      </p:sp>
      <p:graphicFrame>
        <p:nvGraphicFramePr>
          <p:cNvPr id="278538" name="Object 9"/>
          <p:cNvGraphicFramePr>
            <a:graphicFrameLocks noChangeAspect="1"/>
          </p:cNvGraphicFramePr>
          <p:nvPr/>
        </p:nvGraphicFramePr>
        <p:xfrm>
          <a:off x="3225800" y="4973638"/>
          <a:ext cx="1181100" cy="227012"/>
        </p:xfrm>
        <a:graphic>
          <a:graphicData uri="http://schemas.openxmlformats.org/presentationml/2006/ole">
            <mc:AlternateContent xmlns:mc="http://schemas.openxmlformats.org/markup-compatibility/2006">
              <mc:Choice xmlns:v="urn:schemas-microsoft-com:vml" Requires="v">
                <p:oleObj spid="_x0000_s429528" name="Equation" r:id="rId8" imgW="926698" imgH="177723" progId="Equation.3">
                  <p:embed/>
                </p:oleObj>
              </mc:Choice>
              <mc:Fallback>
                <p:oleObj name="Equation" r:id="rId8" imgW="926698" imgH="177723"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25800" y="4973638"/>
                        <a:ext cx="1181100" cy="227012"/>
                      </a:xfrm>
                      <a:prstGeom prst="rect">
                        <a:avLst/>
                      </a:prstGeom>
                      <a:solidFill>
                        <a:srgbClr val="CC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8539" name="Object 10"/>
          <p:cNvGraphicFramePr>
            <a:graphicFrameLocks noChangeAspect="1"/>
          </p:cNvGraphicFramePr>
          <p:nvPr/>
        </p:nvGraphicFramePr>
        <p:xfrm>
          <a:off x="4786313" y="5387975"/>
          <a:ext cx="2643187" cy="441325"/>
        </p:xfrm>
        <a:graphic>
          <a:graphicData uri="http://schemas.openxmlformats.org/presentationml/2006/ole">
            <mc:AlternateContent xmlns:mc="http://schemas.openxmlformats.org/markup-compatibility/2006">
              <mc:Choice xmlns:v="urn:schemas-microsoft-com:vml" Requires="v">
                <p:oleObj spid="_x0000_s429529" name="Equation" r:id="rId10" imgW="1066337" imgH="177723" progId="Equation.3">
                  <p:embed/>
                </p:oleObj>
              </mc:Choice>
              <mc:Fallback>
                <p:oleObj name="Equation" r:id="rId10" imgW="1066337" imgH="177723"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86313" y="5387975"/>
                        <a:ext cx="2643187"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8540" name="Rectangle 11"/>
          <p:cNvSpPr>
            <a:spLocks noChangeArrowheads="1"/>
          </p:cNvSpPr>
          <p:nvPr/>
        </p:nvSpPr>
        <p:spPr bwMode="auto">
          <a:xfrm>
            <a:off x="4121150" y="1009650"/>
            <a:ext cx="3248025" cy="3751263"/>
          </a:xfrm>
          <a:prstGeom prst="rect">
            <a:avLst/>
          </a:prstGeom>
          <a:solidFill>
            <a:srgbClr val="CCFF99">
              <a:alpha val="50195"/>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a:p>
        </p:txBody>
      </p:sp>
      <p:graphicFrame>
        <p:nvGraphicFramePr>
          <p:cNvPr id="278541" name="Object 12"/>
          <p:cNvGraphicFramePr>
            <a:graphicFrameLocks noChangeAspect="1"/>
          </p:cNvGraphicFramePr>
          <p:nvPr/>
        </p:nvGraphicFramePr>
        <p:xfrm>
          <a:off x="4092575" y="5964238"/>
          <a:ext cx="1957388" cy="344487"/>
        </p:xfrm>
        <a:graphic>
          <a:graphicData uri="http://schemas.openxmlformats.org/presentationml/2006/ole">
            <mc:AlternateContent xmlns:mc="http://schemas.openxmlformats.org/markup-compatibility/2006">
              <mc:Choice xmlns:v="urn:schemas-microsoft-com:vml" Requires="v">
                <p:oleObj spid="_x0000_s429530" name="Equation" r:id="rId12" imgW="1155700" imgH="203200" progId="Equation.3">
                  <p:embed/>
                </p:oleObj>
              </mc:Choice>
              <mc:Fallback>
                <p:oleObj name="Equation" r:id="rId12" imgW="1155700" imgH="2032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92575" y="5964238"/>
                        <a:ext cx="1957388" cy="34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8542" name="Object 13"/>
          <p:cNvGraphicFramePr>
            <a:graphicFrameLocks noChangeAspect="1"/>
          </p:cNvGraphicFramePr>
          <p:nvPr/>
        </p:nvGraphicFramePr>
        <p:xfrm>
          <a:off x="6302375" y="5954713"/>
          <a:ext cx="1812925" cy="354012"/>
        </p:xfrm>
        <a:graphic>
          <a:graphicData uri="http://schemas.openxmlformats.org/presentationml/2006/ole">
            <mc:AlternateContent xmlns:mc="http://schemas.openxmlformats.org/markup-compatibility/2006">
              <mc:Choice xmlns:v="urn:schemas-microsoft-com:vml" Requires="v">
                <p:oleObj spid="_x0000_s429531" name="Equation" r:id="rId14" imgW="1040948" imgH="203112" progId="Equation.3">
                  <p:embed/>
                </p:oleObj>
              </mc:Choice>
              <mc:Fallback>
                <p:oleObj name="Equation" r:id="rId14" imgW="1040948" imgH="203112"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302375" y="5954713"/>
                        <a:ext cx="1812925" cy="354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8543" name="Text Box 14"/>
          <p:cNvSpPr txBox="1">
            <a:spLocks noChangeArrowheads="1"/>
          </p:cNvSpPr>
          <p:nvPr/>
        </p:nvSpPr>
        <p:spPr bwMode="auto">
          <a:xfrm>
            <a:off x="2851150" y="5926138"/>
            <a:ext cx="1122363"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en-US" altLang="en-US"/>
              <a:t>Plus some</a:t>
            </a:r>
          </a:p>
        </p:txBody>
      </p:sp>
    </p:spTree>
    <p:extLst>
      <p:ext uri="{BB962C8B-B14F-4D97-AF65-F5344CB8AC3E}">
        <p14:creationId xmlns:p14="http://schemas.microsoft.com/office/powerpoint/2010/main" val="3053695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DA4D97C2-5788-4835-9857-0D4923AD6197}" type="slidenum">
              <a:rPr lang="en-US" altLang="en-US" smtClean="0"/>
              <a:pPr>
                <a:spcBef>
                  <a:spcPct val="0"/>
                </a:spcBef>
                <a:buClrTx/>
                <a:buFontTx/>
                <a:buNone/>
              </a:pPr>
              <a:t>28</a:t>
            </a:fld>
            <a:endParaRPr lang="en-US" altLang="en-US"/>
          </a:p>
        </p:txBody>
      </p:sp>
      <p:sp>
        <p:nvSpPr>
          <p:cNvPr id="18435" name="Rectangle 2"/>
          <p:cNvSpPr>
            <a:spLocks noGrp="1" noChangeArrowheads="1"/>
          </p:cNvSpPr>
          <p:nvPr>
            <p:ph type="title"/>
          </p:nvPr>
        </p:nvSpPr>
        <p:spPr/>
        <p:txBody>
          <a:bodyPr/>
          <a:lstStyle/>
          <a:p>
            <a:pPr eaLnBrk="1" hangingPunct="1"/>
            <a:r>
              <a:rPr lang="en-US" altLang="en-US"/>
              <a:t>Where Are We After Step #0?</a:t>
            </a:r>
          </a:p>
        </p:txBody>
      </p:sp>
      <p:sp>
        <p:nvSpPr>
          <p:cNvPr id="18436" name="Rectangle 3"/>
          <p:cNvSpPr>
            <a:spLocks noGrp="1" noChangeArrowheads="1"/>
          </p:cNvSpPr>
          <p:nvPr>
            <p:ph type="body" idx="1"/>
          </p:nvPr>
        </p:nvSpPr>
        <p:spPr>
          <a:xfrm>
            <a:off x="457200" y="1138645"/>
            <a:ext cx="8229600" cy="4525963"/>
          </a:xfrm>
        </p:spPr>
        <p:txBody>
          <a:bodyPr/>
          <a:lstStyle/>
          <a:p>
            <a:pPr eaLnBrk="1" hangingPunct="1"/>
            <a:r>
              <a:rPr lang="en-US" altLang="en-US" dirty="0"/>
              <a:t>We will look at H </a:t>
            </a:r>
            <a:r>
              <a:rPr lang="en-US" altLang="en-US" dirty="0">
                <a:sym typeface="Wingdings" panose="05000000000000000000" pitchFamily="2" charset="2"/>
              </a:rPr>
              <a:t> </a:t>
            </a:r>
            <a:r>
              <a:rPr lang="en-US" altLang="en-US" dirty="0">
                <a:latin typeface="Symbol" panose="05050102010706020507" pitchFamily="18" charset="2"/>
                <a:sym typeface="Wingdings" panose="05000000000000000000" pitchFamily="2" charset="2"/>
              </a:rPr>
              <a:t>gg</a:t>
            </a:r>
            <a:r>
              <a:rPr lang="en-US" altLang="en-US" dirty="0">
                <a:sym typeface="Wingdings" panose="05000000000000000000" pitchFamily="2" charset="2"/>
              </a:rPr>
              <a:t>.  </a:t>
            </a:r>
          </a:p>
          <a:p>
            <a:pPr lvl="1" eaLnBrk="1" hangingPunct="1"/>
            <a:r>
              <a:rPr lang="en-US" altLang="en-US" dirty="0"/>
              <a:t>This favors the lowest possible range of Higgs masses.</a:t>
            </a:r>
          </a:p>
          <a:p>
            <a:pPr lvl="1" eaLnBrk="1" hangingPunct="1"/>
            <a:r>
              <a:rPr lang="en-US" altLang="en-US" dirty="0"/>
              <a:t>It’s produced 90% through gg-fusion and 10% through VBF</a:t>
            </a:r>
          </a:p>
          <a:p>
            <a:pPr lvl="1" eaLnBrk="1" hangingPunct="1"/>
            <a:r>
              <a:rPr lang="en-US" altLang="en-US" dirty="0"/>
              <a:t>Tiny branching fraction, but reasonable S/B ratio</a:t>
            </a:r>
          </a:p>
          <a:p>
            <a:pPr lvl="1" eaLnBrk="1" hangingPunct="1"/>
            <a:endParaRPr lang="en-US" altLang="en-US" dirty="0"/>
          </a:p>
          <a:p>
            <a:pPr eaLnBrk="1" hangingPunct="1"/>
            <a:r>
              <a:rPr lang="en-US" altLang="en-US" dirty="0"/>
              <a:t>Other people will look at H </a:t>
            </a:r>
            <a:r>
              <a:rPr lang="en-US" altLang="en-US" dirty="0">
                <a:sym typeface="Wingdings" panose="05000000000000000000" pitchFamily="2" charset="2"/>
              </a:rPr>
              <a:t> WW*</a:t>
            </a:r>
          </a:p>
          <a:p>
            <a:pPr eaLnBrk="1" hangingPunct="1"/>
            <a:r>
              <a:rPr lang="en-US" altLang="en-US" dirty="0">
                <a:sym typeface="Wingdings" panose="05000000000000000000" pitchFamily="2" charset="2"/>
              </a:rPr>
              <a:t>Still other people will look at H  ZZ*</a:t>
            </a:r>
          </a:p>
          <a:p>
            <a:pPr eaLnBrk="1" hangingPunct="1"/>
            <a:r>
              <a:rPr lang="en-US" altLang="en-US" dirty="0">
                <a:sym typeface="Wingdings" panose="05000000000000000000" pitchFamily="2" charset="2"/>
              </a:rPr>
              <a:t>And still other people will look for “specialized” Higgs decays</a:t>
            </a:r>
          </a:p>
          <a:p>
            <a:pPr lvl="1" eaLnBrk="1" hangingPunct="1"/>
            <a:r>
              <a:rPr lang="en-US" altLang="en-US" dirty="0"/>
              <a:t>Heavy Higgs</a:t>
            </a:r>
          </a:p>
          <a:p>
            <a:pPr lvl="1" eaLnBrk="1" hangingPunct="1"/>
            <a:r>
              <a:rPr lang="en-US" altLang="en-US" dirty="0"/>
              <a:t>Charged Higgs</a:t>
            </a:r>
          </a:p>
          <a:p>
            <a:pPr lvl="1" eaLnBrk="1" hangingPunct="1"/>
            <a:r>
              <a:rPr lang="en-US" altLang="en-US" dirty="0"/>
              <a:t>Supersymmetric Higgs</a:t>
            </a:r>
          </a:p>
        </p:txBody>
      </p:sp>
      <p:sp>
        <p:nvSpPr>
          <p:cNvPr id="2" name="TextBox 1"/>
          <p:cNvSpPr txBox="1"/>
          <p:nvPr/>
        </p:nvSpPr>
        <p:spPr>
          <a:xfrm>
            <a:off x="3751716" y="4075611"/>
            <a:ext cx="5050971" cy="1477328"/>
          </a:xfrm>
          <a:prstGeom prst="rect">
            <a:avLst/>
          </a:prstGeom>
          <a:solidFill>
            <a:schemeClr val="accent1">
              <a:alpha val="50000"/>
            </a:schemeClr>
          </a:solidFill>
        </p:spPr>
        <p:txBody>
          <a:bodyPr wrap="square" rtlCol="0">
            <a:spAutoFit/>
          </a:bodyPr>
          <a:lstStyle/>
          <a:p>
            <a:r>
              <a:rPr lang="en-US" dirty="0"/>
              <a:t>Step #0 is a critical part to an analysis – doing the spadework of thinking about what one is doing, why one is doing, what the strategy is, how that strategy is informed by what we already know (sometimes mistakenly called “theory”).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4"/>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9E0B011E-696B-4FB0-8167-D74E384808E6}" type="slidenum">
              <a:rPr lang="en-US" altLang="en-US" smtClean="0"/>
              <a:pPr>
                <a:spcBef>
                  <a:spcPct val="0"/>
                </a:spcBef>
                <a:buClrTx/>
                <a:buFontTx/>
                <a:buNone/>
              </a:pPr>
              <a:t>29</a:t>
            </a:fld>
            <a:endParaRPr lang="en-US" altLang="en-US"/>
          </a:p>
        </p:txBody>
      </p:sp>
      <p:sp>
        <p:nvSpPr>
          <p:cNvPr id="19459" name="Rectangle 2"/>
          <p:cNvSpPr>
            <a:spLocks noGrp="1" noChangeArrowheads="1"/>
          </p:cNvSpPr>
          <p:nvPr>
            <p:ph type="title"/>
          </p:nvPr>
        </p:nvSpPr>
        <p:spPr/>
        <p:txBody>
          <a:bodyPr/>
          <a:lstStyle/>
          <a:p>
            <a:pPr eaLnBrk="1" hangingPunct="1"/>
            <a:r>
              <a:rPr lang="en-US" altLang="en-US"/>
              <a:t>Identifying Photons</a:t>
            </a:r>
          </a:p>
        </p:txBody>
      </p:sp>
      <p:pic>
        <p:nvPicPr>
          <p:cNvPr id="19460" name="Picture 3" descr="https://atlas.web.cern.ch/Atlas/GROUPS/PHYSICS/CONFNOTES/ATLAS-CONF-2012-091/fig_3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63" y="1116013"/>
            <a:ext cx="4195762"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4" descr="https://atlas.web.cern.ch/Atlas/GROUPS/PHYSICS/CONFNOTES/ATLAS-CONF-2011-047/fig_3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6588" y="2713038"/>
            <a:ext cx="451485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 Box 5"/>
          <p:cNvSpPr txBox="1">
            <a:spLocks noChangeArrowheads="1"/>
          </p:cNvSpPr>
          <p:nvPr/>
        </p:nvSpPr>
        <p:spPr bwMode="auto">
          <a:xfrm>
            <a:off x="4449763" y="1000125"/>
            <a:ext cx="26860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en-US" altLang="en-US"/>
              <a:t>We need to separate this…</a:t>
            </a:r>
          </a:p>
        </p:txBody>
      </p:sp>
      <p:sp>
        <p:nvSpPr>
          <p:cNvPr id="19463" name="Text Box 6"/>
          <p:cNvSpPr txBox="1">
            <a:spLocks noChangeArrowheads="1"/>
          </p:cNvSpPr>
          <p:nvPr/>
        </p:nvSpPr>
        <p:spPr bwMode="auto">
          <a:xfrm>
            <a:off x="7185025" y="1628775"/>
            <a:ext cx="12192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en-US" altLang="en-US"/>
              <a:t>From this…</a:t>
            </a:r>
          </a:p>
        </p:txBody>
      </p:sp>
      <p:sp>
        <p:nvSpPr>
          <p:cNvPr id="19464" name="AutoShape 7"/>
          <p:cNvSpPr>
            <a:spLocks noChangeArrowheads="1"/>
          </p:cNvSpPr>
          <p:nvPr/>
        </p:nvSpPr>
        <p:spPr bwMode="auto">
          <a:xfrm>
            <a:off x="4459288" y="1392238"/>
            <a:ext cx="417512" cy="396875"/>
          </a:xfrm>
          <a:prstGeom prst="leftArrow">
            <a:avLst>
              <a:gd name="adj1" fmla="val 54398"/>
              <a:gd name="adj2" fmla="val 57198"/>
            </a:avLst>
          </a:prstGeom>
          <a:solidFill>
            <a:srgbClr val="FF66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19465" name="AutoShape 8"/>
          <p:cNvSpPr>
            <a:spLocks noChangeArrowheads="1"/>
          </p:cNvSpPr>
          <p:nvPr/>
        </p:nvSpPr>
        <p:spPr bwMode="auto">
          <a:xfrm>
            <a:off x="4459288" y="1789113"/>
            <a:ext cx="417512" cy="396875"/>
          </a:xfrm>
          <a:prstGeom prst="leftArrow">
            <a:avLst>
              <a:gd name="adj1" fmla="val 54398"/>
              <a:gd name="adj2" fmla="val 57198"/>
            </a:avLst>
          </a:prstGeom>
          <a:solidFill>
            <a:srgbClr val="FF66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19466" name="AutoShape 9"/>
          <p:cNvSpPr>
            <a:spLocks noChangeArrowheads="1"/>
          </p:cNvSpPr>
          <p:nvPr/>
        </p:nvSpPr>
        <p:spPr bwMode="auto">
          <a:xfrm>
            <a:off x="4479925" y="2205038"/>
            <a:ext cx="417513" cy="396875"/>
          </a:xfrm>
          <a:prstGeom prst="leftArrow">
            <a:avLst>
              <a:gd name="adj1" fmla="val 54398"/>
              <a:gd name="adj2" fmla="val 57198"/>
            </a:avLst>
          </a:prstGeom>
          <a:solidFill>
            <a:srgbClr val="FF66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19467" name="AutoShape 10"/>
          <p:cNvSpPr>
            <a:spLocks noChangeArrowheads="1"/>
          </p:cNvSpPr>
          <p:nvPr/>
        </p:nvSpPr>
        <p:spPr bwMode="auto">
          <a:xfrm rot="-5400000">
            <a:off x="7152481" y="2166144"/>
            <a:ext cx="417513" cy="396875"/>
          </a:xfrm>
          <a:prstGeom prst="leftArrow">
            <a:avLst>
              <a:gd name="adj1" fmla="val 54398"/>
              <a:gd name="adj2" fmla="val 57198"/>
            </a:avLst>
          </a:prstGeom>
          <a:solidFill>
            <a:srgbClr val="0000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19468" name="AutoShape 11"/>
          <p:cNvSpPr>
            <a:spLocks noChangeArrowheads="1"/>
          </p:cNvSpPr>
          <p:nvPr/>
        </p:nvSpPr>
        <p:spPr bwMode="auto">
          <a:xfrm rot="-5400000">
            <a:off x="7709694" y="2162969"/>
            <a:ext cx="417513" cy="396875"/>
          </a:xfrm>
          <a:prstGeom prst="leftArrow">
            <a:avLst>
              <a:gd name="adj1" fmla="val 54398"/>
              <a:gd name="adj2" fmla="val 57198"/>
            </a:avLst>
          </a:prstGeom>
          <a:solidFill>
            <a:srgbClr val="0000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19469" name="AutoShape 12"/>
          <p:cNvSpPr>
            <a:spLocks noChangeArrowheads="1"/>
          </p:cNvSpPr>
          <p:nvPr/>
        </p:nvSpPr>
        <p:spPr bwMode="auto">
          <a:xfrm rot="-5400000">
            <a:off x="8330407" y="2155031"/>
            <a:ext cx="417512" cy="396875"/>
          </a:xfrm>
          <a:prstGeom prst="leftArrow">
            <a:avLst>
              <a:gd name="adj1" fmla="val 54398"/>
              <a:gd name="adj2" fmla="val 57198"/>
            </a:avLst>
          </a:prstGeom>
          <a:solidFill>
            <a:srgbClr val="0000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19470" name="Text Box 13"/>
          <p:cNvSpPr txBox="1">
            <a:spLocks noChangeArrowheads="1"/>
          </p:cNvSpPr>
          <p:nvPr/>
        </p:nvSpPr>
        <p:spPr bwMode="auto">
          <a:xfrm>
            <a:off x="344489" y="5525294"/>
            <a:ext cx="8393112" cy="366712"/>
          </a:xfrm>
          <a:prstGeom prst="rect">
            <a:avLst/>
          </a:prstGeom>
          <a:solidFill>
            <a:srgbClr val="CC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spcBef>
                <a:spcPct val="50000"/>
              </a:spcBef>
              <a:buClrTx/>
              <a:buFontTx/>
              <a:buNone/>
            </a:pPr>
            <a:r>
              <a:rPr lang="en-US" altLang="en-US" dirty="0"/>
              <a:t>Only a small fraction of jets* can mimic a photon – but there are a lot of jets!</a:t>
            </a:r>
          </a:p>
        </p:txBody>
      </p:sp>
      <p:sp>
        <p:nvSpPr>
          <p:cNvPr id="2" name="TextBox 1"/>
          <p:cNvSpPr txBox="1"/>
          <p:nvPr/>
        </p:nvSpPr>
        <p:spPr>
          <a:xfrm>
            <a:off x="3181232" y="6153150"/>
            <a:ext cx="5188408" cy="369332"/>
          </a:xfrm>
          <a:prstGeom prst="rect">
            <a:avLst/>
          </a:prstGeom>
          <a:noFill/>
        </p:spPr>
        <p:txBody>
          <a:bodyPr wrap="none" rtlCol="0">
            <a:spAutoFit/>
          </a:bodyPr>
          <a:lstStyle/>
          <a:p>
            <a:r>
              <a:rPr lang="en-US" dirty="0"/>
              <a:t>* A jet is a collimated “spray” of hadrons – more later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altLang="en-US"/>
              <a:t>Syllabus</a:t>
            </a:r>
          </a:p>
        </p:txBody>
      </p:sp>
      <p:sp>
        <p:nvSpPr>
          <p:cNvPr id="7171" name="Content Placeholder 2"/>
          <p:cNvSpPr>
            <a:spLocks noGrp="1"/>
          </p:cNvSpPr>
          <p:nvPr>
            <p:ph idx="1"/>
          </p:nvPr>
        </p:nvSpPr>
        <p:spPr>
          <a:xfrm>
            <a:off x="457200" y="3924300"/>
            <a:ext cx="8229600" cy="2201863"/>
          </a:xfrm>
        </p:spPr>
        <p:txBody>
          <a:bodyPr/>
          <a:lstStyle/>
          <a:p>
            <a:pPr eaLnBrk="1" hangingPunct="1"/>
            <a:r>
              <a:rPr lang="en-US" altLang="en-US" sz="2400" dirty="0"/>
              <a:t>Higgs Discovery</a:t>
            </a:r>
          </a:p>
          <a:p>
            <a:pPr eaLnBrk="1" hangingPunct="1"/>
            <a:r>
              <a:rPr lang="en-US" altLang="en-US" sz="2400" dirty="0"/>
              <a:t>Hadron Colliders and Detectors</a:t>
            </a:r>
          </a:p>
          <a:p>
            <a:pPr eaLnBrk="1" hangingPunct="1"/>
            <a:r>
              <a:rPr lang="en-US" altLang="en-US" sz="2400" dirty="0"/>
              <a:t>Electron Colliders</a:t>
            </a:r>
          </a:p>
          <a:p>
            <a:pPr eaLnBrk="1" hangingPunct="1"/>
            <a:r>
              <a:rPr lang="en-US" altLang="en-US" sz="2400" dirty="0"/>
              <a:t>What Did We Learn from the LHC?</a:t>
            </a:r>
          </a:p>
          <a:p>
            <a:pPr eaLnBrk="1" hangingPunct="1"/>
            <a:r>
              <a:rPr lang="en-US" altLang="en-US" sz="2400" dirty="0"/>
              <a:t>Future Colliders</a:t>
            </a:r>
          </a:p>
        </p:txBody>
      </p:sp>
      <p:sp>
        <p:nvSpPr>
          <p:cNvPr id="7172" name="Slide Number Placeholder 3"/>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96DFB87D-ADA1-4F08-BAD2-6AB64F5A5E26}" type="slidenum">
              <a:rPr lang="en-US" altLang="en-US" smtClean="0"/>
              <a:pPr>
                <a:spcBef>
                  <a:spcPct val="0"/>
                </a:spcBef>
                <a:buClrTx/>
                <a:buFontTx/>
                <a:buNone/>
              </a:pPr>
              <a:t>3</a:t>
            </a:fld>
            <a:endParaRPr lang="en-US" altLang="en-US"/>
          </a:p>
        </p:txBody>
      </p:sp>
      <p:pic>
        <p:nvPicPr>
          <p:cNvPr id="717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33888" y="312738"/>
            <a:ext cx="4424362"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Box 5"/>
          <p:cNvSpPr txBox="1">
            <a:spLocks noChangeArrowheads="1"/>
          </p:cNvSpPr>
          <p:nvPr/>
        </p:nvSpPr>
        <p:spPr bwMode="auto">
          <a:xfrm>
            <a:off x="457200" y="1238250"/>
            <a:ext cx="3771900" cy="12001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en-US" altLang="en-US">
                <a:solidFill>
                  <a:schemeClr val="bg1"/>
                </a:solidFill>
              </a:rPr>
              <a:t>These lectures will be backwards.  I plan to start with something specific and then work my way to the more general.</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4"/>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3426D065-4A5F-4DFA-B3BF-108E2B3A20C3}" type="slidenum">
              <a:rPr lang="en-US" altLang="en-US" smtClean="0"/>
              <a:pPr>
                <a:spcBef>
                  <a:spcPct val="0"/>
                </a:spcBef>
                <a:buClrTx/>
                <a:buFontTx/>
                <a:buNone/>
              </a:pPr>
              <a:t>30</a:t>
            </a:fld>
            <a:endParaRPr lang="en-US" altLang="en-US"/>
          </a:p>
        </p:txBody>
      </p:sp>
      <p:sp>
        <p:nvSpPr>
          <p:cNvPr id="20483" name="Rectangle 2"/>
          <p:cNvSpPr>
            <a:spLocks noGrp="1" noChangeArrowheads="1"/>
          </p:cNvSpPr>
          <p:nvPr>
            <p:ph type="title"/>
          </p:nvPr>
        </p:nvSpPr>
        <p:spPr/>
        <p:txBody>
          <a:bodyPr/>
          <a:lstStyle/>
          <a:p>
            <a:pPr eaLnBrk="1" hangingPunct="1"/>
            <a:r>
              <a:rPr lang="en-US" altLang="en-US" dirty="0"/>
              <a:t>Identifying Photons – Basics of Calorimeter Design</a:t>
            </a:r>
          </a:p>
        </p:txBody>
      </p:sp>
      <p:graphicFrame>
        <p:nvGraphicFramePr>
          <p:cNvPr id="20484" name="Object 3"/>
          <p:cNvGraphicFramePr>
            <a:graphicFrameLocks noChangeAspect="1"/>
          </p:cNvGraphicFramePr>
          <p:nvPr/>
        </p:nvGraphicFramePr>
        <p:xfrm>
          <a:off x="3613150" y="1482725"/>
          <a:ext cx="2982913" cy="4064000"/>
        </p:xfrm>
        <a:graphic>
          <a:graphicData uri="http://schemas.openxmlformats.org/presentationml/2006/ole">
            <mc:AlternateContent xmlns:mc="http://schemas.openxmlformats.org/markup-compatibility/2006">
              <mc:Choice xmlns:v="urn:schemas-microsoft-com:vml" Requires="v">
                <p:oleObj spid="_x0000_s20612" name="Bitmap Image" r:id="rId3" imgW="5200000" imgH="7085714" progId="Paint.Picture">
                  <p:embed/>
                </p:oleObj>
              </mc:Choice>
              <mc:Fallback>
                <p:oleObj name="Bitmap Image" r:id="rId3" imgW="5200000" imgH="7085714"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3150" y="1482725"/>
                        <a:ext cx="2982913"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485" name="Picture 4" descr="The image “http://www.gae.ucm.es/~marcos/tesina/html/img117.png” cannot be displayed, because it contains erro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0" y="1609725"/>
            <a:ext cx="3438525"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 Box 5"/>
          <p:cNvSpPr txBox="1">
            <a:spLocks noChangeArrowheads="1"/>
          </p:cNvSpPr>
          <p:nvPr/>
        </p:nvSpPr>
        <p:spPr bwMode="auto">
          <a:xfrm>
            <a:off x="361950" y="5305425"/>
            <a:ext cx="2771775" cy="641350"/>
          </a:xfrm>
          <a:prstGeom prst="rect">
            <a:avLst/>
          </a:prstGeom>
          <a:solidFill>
            <a:srgbClr val="0071BC">
              <a:alpha val="50195"/>
            </a:srgb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50000"/>
              </a:spcBef>
              <a:buClrTx/>
              <a:buFontTx/>
              <a:buNone/>
            </a:pPr>
            <a:r>
              <a:rPr lang="en-US" altLang="en-US">
                <a:latin typeface="Arial" panose="020B0604020202020204" pitchFamily="34" charset="0"/>
                <a:ea typeface="MS PGothic" panose="020B0600070205080204" pitchFamily="34" charset="-128"/>
              </a:rPr>
              <a:t>A schematic of an electromagnetic shower</a:t>
            </a:r>
          </a:p>
        </p:txBody>
      </p:sp>
      <p:sp>
        <p:nvSpPr>
          <p:cNvPr id="20487" name="Text Box 6"/>
          <p:cNvSpPr txBox="1">
            <a:spLocks noChangeArrowheads="1"/>
          </p:cNvSpPr>
          <p:nvPr/>
        </p:nvSpPr>
        <p:spPr bwMode="auto">
          <a:xfrm>
            <a:off x="3705225" y="5715000"/>
            <a:ext cx="2971800" cy="641350"/>
          </a:xfrm>
          <a:prstGeom prst="rect">
            <a:avLst/>
          </a:prstGeom>
          <a:solidFill>
            <a:srgbClr val="0071BC">
              <a:alpha val="50195"/>
            </a:srgb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50000"/>
              </a:spcBef>
              <a:buClrTx/>
              <a:buFontTx/>
              <a:buNone/>
            </a:pPr>
            <a:r>
              <a:rPr lang="en-US" altLang="en-US">
                <a:latin typeface="Arial" panose="020B0604020202020204" pitchFamily="34" charset="0"/>
                <a:ea typeface="MS PGothic" panose="020B0600070205080204" pitchFamily="34" charset="-128"/>
              </a:rPr>
              <a:t>A GEANT simulationof an electromagnetic shower</a:t>
            </a:r>
          </a:p>
        </p:txBody>
      </p:sp>
      <p:sp>
        <p:nvSpPr>
          <p:cNvPr id="20488" name="AutoShape 7"/>
          <p:cNvSpPr>
            <a:spLocks/>
          </p:cNvSpPr>
          <p:nvPr/>
        </p:nvSpPr>
        <p:spPr bwMode="auto">
          <a:xfrm>
            <a:off x="6686550" y="1789113"/>
            <a:ext cx="96838" cy="434975"/>
          </a:xfrm>
          <a:prstGeom prst="rightBrace">
            <a:avLst>
              <a:gd name="adj1" fmla="val 37432"/>
              <a:gd name="adj2" fmla="val 50000"/>
            </a:avLst>
          </a:prstGeom>
          <a:noFill/>
          <a:ln w="12700">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20489" name="AutoShape 8"/>
          <p:cNvSpPr>
            <a:spLocks/>
          </p:cNvSpPr>
          <p:nvPr/>
        </p:nvSpPr>
        <p:spPr bwMode="auto">
          <a:xfrm>
            <a:off x="6670675" y="4105275"/>
            <a:ext cx="112713" cy="1414463"/>
          </a:xfrm>
          <a:prstGeom prst="rightBrace">
            <a:avLst>
              <a:gd name="adj1" fmla="val 104577"/>
              <a:gd name="adj2" fmla="val 50000"/>
            </a:avLst>
          </a:prstGeom>
          <a:noFill/>
          <a:ln w="12700">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20490" name="AutoShape 9"/>
          <p:cNvSpPr>
            <a:spLocks/>
          </p:cNvSpPr>
          <p:nvPr/>
        </p:nvSpPr>
        <p:spPr bwMode="auto">
          <a:xfrm>
            <a:off x="6678613" y="3095625"/>
            <a:ext cx="120650" cy="331788"/>
          </a:xfrm>
          <a:prstGeom prst="rightBrace">
            <a:avLst>
              <a:gd name="adj1" fmla="val 22917"/>
              <a:gd name="adj2" fmla="val 50000"/>
            </a:avLst>
          </a:prstGeom>
          <a:noFill/>
          <a:ln w="12700">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20491" name="Text Box 10"/>
          <p:cNvSpPr txBox="1">
            <a:spLocks noChangeArrowheads="1"/>
          </p:cNvSpPr>
          <p:nvPr/>
        </p:nvSpPr>
        <p:spPr bwMode="auto">
          <a:xfrm>
            <a:off x="6926263" y="1630363"/>
            <a:ext cx="2090737" cy="593725"/>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50000"/>
              </a:spcBef>
              <a:buClrTx/>
              <a:buFontTx/>
              <a:buNone/>
            </a:pPr>
            <a:r>
              <a:rPr lang="en-US" altLang="en-US" sz="1600">
                <a:latin typeface="Arial" panose="020B0604020202020204" pitchFamily="34" charset="0"/>
                <a:ea typeface="MS PGothic" panose="020B0600070205080204" pitchFamily="34" charset="-128"/>
              </a:rPr>
              <a:t>Not too much or too little energy here.</a:t>
            </a:r>
            <a:endParaRPr lang="en-US" altLang="en-US" sz="2400">
              <a:latin typeface="Arial" panose="020B0604020202020204" pitchFamily="34" charset="0"/>
              <a:ea typeface="MS PGothic" panose="020B0600070205080204" pitchFamily="34" charset="-128"/>
            </a:endParaRPr>
          </a:p>
        </p:txBody>
      </p:sp>
      <p:sp>
        <p:nvSpPr>
          <p:cNvPr id="20492" name="Text Box 11"/>
          <p:cNvSpPr txBox="1">
            <a:spLocks noChangeArrowheads="1"/>
          </p:cNvSpPr>
          <p:nvPr/>
        </p:nvSpPr>
        <p:spPr bwMode="auto">
          <a:xfrm>
            <a:off x="6950075" y="3070225"/>
            <a:ext cx="2090738" cy="349250"/>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50000"/>
              </a:spcBef>
              <a:buClrTx/>
              <a:buFontTx/>
              <a:buNone/>
            </a:pPr>
            <a:r>
              <a:rPr lang="en-US" altLang="en-US" sz="1600">
                <a:latin typeface="Arial" panose="020B0604020202020204" pitchFamily="34" charset="0"/>
                <a:ea typeface="MS PGothic" panose="020B0600070205080204" pitchFamily="34" charset="-128"/>
              </a:rPr>
              <a:t>Not too wide here.</a:t>
            </a:r>
            <a:endParaRPr lang="en-US" altLang="en-US" sz="2400">
              <a:latin typeface="Arial" panose="020B0604020202020204" pitchFamily="34" charset="0"/>
              <a:ea typeface="MS PGothic" panose="020B0600070205080204" pitchFamily="34" charset="-128"/>
            </a:endParaRPr>
          </a:p>
        </p:txBody>
      </p:sp>
      <p:sp>
        <p:nvSpPr>
          <p:cNvPr id="20493" name="Text Box 12"/>
          <p:cNvSpPr txBox="1">
            <a:spLocks noChangeArrowheads="1"/>
          </p:cNvSpPr>
          <p:nvPr/>
        </p:nvSpPr>
        <p:spPr bwMode="auto">
          <a:xfrm>
            <a:off x="6878638" y="4573588"/>
            <a:ext cx="2090737" cy="593725"/>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50000"/>
              </a:spcBef>
              <a:buClrTx/>
              <a:buFontTx/>
              <a:buNone/>
            </a:pPr>
            <a:r>
              <a:rPr lang="en-US" altLang="en-US" sz="1600">
                <a:latin typeface="Arial" panose="020B0604020202020204" pitchFamily="34" charset="0"/>
                <a:ea typeface="MS PGothic" panose="020B0600070205080204" pitchFamily="34" charset="-128"/>
              </a:rPr>
              <a:t>Not too much energy here.</a:t>
            </a:r>
            <a:endParaRPr lang="en-US" altLang="en-US" sz="2400">
              <a:latin typeface="Arial" panose="020B0604020202020204" pitchFamily="34" charset="0"/>
              <a:ea typeface="MS PGothic" panose="020B0600070205080204" pitchFamily="34" charset="-128"/>
            </a:endParaRPr>
          </a:p>
        </p:txBody>
      </p:sp>
      <p:sp>
        <p:nvSpPr>
          <p:cNvPr id="20494" name="Text Box 13"/>
          <p:cNvSpPr txBox="1">
            <a:spLocks noChangeArrowheads="1"/>
          </p:cNvSpPr>
          <p:nvPr/>
        </p:nvSpPr>
        <p:spPr bwMode="auto">
          <a:xfrm>
            <a:off x="6926263" y="2225675"/>
            <a:ext cx="2058987"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50000"/>
              </a:spcBef>
              <a:buClrTx/>
              <a:buFontTx/>
              <a:buNone/>
            </a:pPr>
            <a:r>
              <a:rPr lang="en-US" altLang="en-US" sz="1400">
                <a:latin typeface="Arial" panose="020B0604020202020204" pitchFamily="34" charset="0"/>
                <a:ea typeface="MS PGothic" panose="020B0600070205080204" pitchFamily="34" charset="-128"/>
              </a:rPr>
              <a:t>You want exactly one photon – not 0 (a likely hadron) or 2 (likely </a:t>
            </a:r>
            <a:r>
              <a:rPr lang="en-US" altLang="en-US" sz="1400">
                <a:latin typeface="Symbol" panose="05050102010706020507" pitchFamily="18" charset="2"/>
                <a:ea typeface="MS PGothic" panose="020B0600070205080204" pitchFamily="34" charset="-128"/>
              </a:rPr>
              <a:t>p</a:t>
            </a:r>
            <a:r>
              <a:rPr lang="en-US" altLang="en-US" sz="1400" baseline="30000">
                <a:latin typeface="Arial" panose="020B0604020202020204" pitchFamily="34" charset="0"/>
                <a:ea typeface="MS PGothic" panose="020B0600070205080204" pitchFamily="34" charset="-128"/>
              </a:rPr>
              <a:t>0</a:t>
            </a:r>
            <a:r>
              <a:rPr lang="en-US" altLang="en-US" sz="1400">
                <a:latin typeface="Arial" panose="020B0604020202020204" pitchFamily="34" charset="0"/>
                <a:ea typeface="MS PGothic" panose="020B0600070205080204" pitchFamily="34" charset="-128"/>
              </a:rPr>
              <a:t>)</a:t>
            </a:r>
          </a:p>
        </p:txBody>
      </p:sp>
      <p:sp>
        <p:nvSpPr>
          <p:cNvPr id="20495" name="Text Box 14"/>
          <p:cNvSpPr txBox="1">
            <a:spLocks noChangeArrowheads="1"/>
          </p:cNvSpPr>
          <p:nvPr/>
        </p:nvSpPr>
        <p:spPr bwMode="auto">
          <a:xfrm>
            <a:off x="6967538" y="3475038"/>
            <a:ext cx="2058987"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50000"/>
              </a:spcBef>
              <a:buClrTx/>
              <a:buFontTx/>
              <a:buNone/>
            </a:pPr>
            <a:r>
              <a:rPr lang="en-US" altLang="en-US" sz="1400">
                <a:latin typeface="Arial" panose="020B0604020202020204" pitchFamily="34" charset="0"/>
                <a:ea typeface="MS PGothic" panose="020B0600070205080204" pitchFamily="34" charset="-128"/>
              </a:rPr>
              <a:t>One photon  and not two nearby ones (again, a likely </a:t>
            </a:r>
            <a:r>
              <a:rPr lang="en-US" altLang="en-US" sz="1400">
                <a:latin typeface="Symbol" panose="05050102010706020507" pitchFamily="18" charset="2"/>
                <a:ea typeface="MS PGothic" panose="020B0600070205080204" pitchFamily="34" charset="-128"/>
              </a:rPr>
              <a:t>p</a:t>
            </a:r>
            <a:r>
              <a:rPr lang="en-US" altLang="en-US" sz="1400" baseline="30000">
                <a:latin typeface="Arial" panose="020B0604020202020204" pitchFamily="34" charset="0"/>
                <a:ea typeface="MS PGothic" panose="020B0600070205080204" pitchFamily="34" charset="-128"/>
              </a:rPr>
              <a:t>0</a:t>
            </a:r>
            <a:r>
              <a:rPr lang="en-US" altLang="en-US" sz="1400">
                <a:latin typeface="Arial" panose="020B0604020202020204" pitchFamily="34" charset="0"/>
                <a:ea typeface="MS PGothic" panose="020B0600070205080204" pitchFamily="34" charset="-128"/>
              </a:rPr>
              <a:t>)</a:t>
            </a:r>
          </a:p>
        </p:txBody>
      </p:sp>
      <p:sp>
        <p:nvSpPr>
          <p:cNvPr id="20496" name="Text Box 15"/>
          <p:cNvSpPr txBox="1">
            <a:spLocks noChangeArrowheads="1"/>
          </p:cNvSpPr>
          <p:nvPr/>
        </p:nvSpPr>
        <p:spPr bwMode="auto">
          <a:xfrm>
            <a:off x="6904038" y="5208588"/>
            <a:ext cx="2058987"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50000"/>
              </a:spcBef>
              <a:buClrTx/>
              <a:buFontTx/>
              <a:buNone/>
            </a:pPr>
            <a:r>
              <a:rPr lang="en-US" altLang="en-US" sz="1400">
                <a:latin typeface="Arial" panose="020B0604020202020204" pitchFamily="34" charset="0"/>
                <a:ea typeface="MS PGothic" panose="020B0600070205080204" pitchFamily="34" charset="-128"/>
              </a:rPr>
              <a:t>Indicative of a hadronic shower: probably a neutron or K</a:t>
            </a:r>
            <a:r>
              <a:rPr lang="en-US" altLang="en-US" sz="1400" baseline="-25000">
                <a:latin typeface="Arial" panose="020B0604020202020204" pitchFamily="34" charset="0"/>
                <a:ea typeface="MS PGothic" panose="020B0600070205080204" pitchFamily="34" charset="-128"/>
              </a:rPr>
              <a:t>L</a:t>
            </a:r>
            <a:r>
              <a:rPr lang="en-US" altLang="en-US" sz="1400">
                <a:latin typeface="Arial" panose="020B0604020202020204" pitchFamily="34" charset="0"/>
                <a:ea typeface="MS PGothic" panose="020B0600070205080204" pitchFamily="34" charset="-128"/>
              </a:rPr>
              <a:t>.</a:t>
            </a:r>
          </a:p>
        </p:txBody>
      </p:sp>
      <p:sp>
        <p:nvSpPr>
          <p:cNvPr id="2" name="TextBox 1">
            <a:extLst>
              <a:ext uri="{FF2B5EF4-FFF2-40B4-BE49-F238E27FC236}">
                <a16:creationId xmlns:a16="http://schemas.microsoft.com/office/drawing/2014/main" id="{1DA75C6B-7159-4ED1-BEEE-FAA53EBADC2D}"/>
              </a:ext>
            </a:extLst>
          </p:cNvPr>
          <p:cNvSpPr txBox="1"/>
          <p:nvPr/>
        </p:nvSpPr>
        <p:spPr>
          <a:xfrm>
            <a:off x="918368" y="959128"/>
            <a:ext cx="7015163" cy="369332"/>
          </a:xfrm>
          <a:prstGeom prst="rect">
            <a:avLst/>
          </a:prstGeom>
          <a:noFill/>
        </p:spPr>
        <p:txBody>
          <a:bodyPr wrap="square" rtlCol="0">
            <a:spAutoFit/>
          </a:bodyPr>
          <a:lstStyle/>
          <a:p>
            <a:r>
              <a:rPr lang="en-US" dirty="0" err="1"/>
              <a:t>n.b.</a:t>
            </a:r>
            <a:r>
              <a:rPr lang="en-US" dirty="0"/>
              <a:t> these are the very same showers Francis was talking about Monday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4"/>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991187B5-4042-45F7-9AF8-F5D9C41515A5}" type="slidenum">
              <a:rPr lang="en-US" altLang="en-US" smtClean="0"/>
              <a:pPr>
                <a:spcBef>
                  <a:spcPct val="0"/>
                </a:spcBef>
                <a:buClrTx/>
                <a:buFontTx/>
                <a:buNone/>
              </a:pPr>
              <a:t>31</a:t>
            </a:fld>
            <a:endParaRPr lang="en-US" altLang="en-US"/>
          </a:p>
        </p:txBody>
      </p:sp>
      <p:sp>
        <p:nvSpPr>
          <p:cNvPr id="21507" name="Rectangle 2"/>
          <p:cNvSpPr>
            <a:spLocks noGrp="1" noChangeArrowheads="1"/>
          </p:cNvSpPr>
          <p:nvPr>
            <p:ph type="title"/>
          </p:nvPr>
        </p:nvSpPr>
        <p:spPr/>
        <p:txBody>
          <a:bodyPr/>
          <a:lstStyle/>
          <a:p>
            <a:pPr eaLnBrk="1" hangingPunct="1"/>
            <a:r>
              <a:rPr lang="en-US" altLang="en-US"/>
              <a:t>Identifying Photons – Basics of Calorimeter Design</a:t>
            </a:r>
          </a:p>
        </p:txBody>
      </p:sp>
      <p:graphicFrame>
        <p:nvGraphicFramePr>
          <p:cNvPr id="21508" name="Object 3"/>
          <p:cNvGraphicFramePr>
            <a:graphicFrameLocks noChangeAspect="1"/>
          </p:cNvGraphicFramePr>
          <p:nvPr/>
        </p:nvGraphicFramePr>
        <p:xfrm>
          <a:off x="3613150" y="1482725"/>
          <a:ext cx="2982913" cy="4064000"/>
        </p:xfrm>
        <a:graphic>
          <a:graphicData uri="http://schemas.openxmlformats.org/presentationml/2006/ole">
            <mc:AlternateContent xmlns:mc="http://schemas.openxmlformats.org/markup-compatibility/2006">
              <mc:Choice xmlns:v="urn:schemas-microsoft-com:vml" Requires="v">
                <p:oleObj spid="_x0000_s21629" name="Bitmap Image" r:id="rId3" imgW="5200000" imgH="7085714" progId="Paint.Picture">
                  <p:embed/>
                </p:oleObj>
              </mc:Choice>
              <mc:Fallback>
                <p:oleObj name="Bitmap Image" r:id="rId3" imgW="5200000" imgH="7085714"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3150" y="1482725"/>
                        <a:ext cx="2982913"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1509" name="Picture 4" descr="The image “http://www.gae.ucm.es/~marcos/tesina/html/img117.png” cannot be displayed, because it contains erro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0" y="1609725"/>
            <a:ext cx="3438525"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 Box 5"/>
          <p:cNvSpPr txBox="1">
            <a:spLocks noChangeArrowheads="1"/>
          </p:cNvSpPr>
          <p:nvPr/>
        </p:nvSpPr>
        <p:spPr bwMode="auto">
          <a:xfrm>
            <a:off x="361950" y="5305425"/>
            <a:ext cx="2771775" cy="641350"/>
          </a:xfrm>
          <a:prstGeom prst="rect">
            <a:avLst/>
          </a:prstGeom>
          <a:solidFill>
            <a:srgbClr val="0071BC">
              <a:alpha val="50195"/>
            </a:srgb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50000"/>
              </a:spcBef>
              <a:buClrTx/>
              <a:buFontTx/>
              <a:buNone/>
            </a:pPr>
            <a:r>
              <a:rPr lang="en-US" altLang="en-US">
                <a:latin typeface="Arial" panose="020B0604020202020204" pitchFamily="34" charset="0"/>
                <a:ea typeface="MS PGothic" panose="020B0600070205080204" pitchFamily="34" charset="-128"/>
              </a:rPr>
              <a:t>A schematic of an electromagnetic shower</a:t>
            </a:r>
          </a:p>
        </p:txBody>
      </p:sp>
      <p:sp>
        <p:nvSpPr>
          <p:cNvPr id="21511" name="Text Box 6"/>
          <p:cNvSpPr txBox="1">
            <a:spLocks noChangeArrowheads="1"/>
          </p:cNvSpPr>
          <p:nvPr/>
        </p:nvSpPr>
        <p:spPr bwMode="auto">
          <a:xfrm>
            <a:off x="3705225" y="5715000"/>
            <a:ext cx="2971800" cy="641350"/>
          </a:xfrm>
          <a:prstGeom prst="rect">
            <a:avLst/>
          </a:prstGeom>
          <a:solidFill>
            <a:srgbClr val="0071BC">
              <a:alpha val="50195"/>
            </a:srgb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50000"/>
              </a:spcBef>
              <a:buClrTx/>
              <a:buFontTx/>
              <a:buNone/>
            </a:pPr>
            <a:r>
              <a:rPr lang="en-US" altLang="en-US">
                <a:latin typeface="Arial" panose="020B0604020202020204" pitchFamily="34" charset="0"/>
                <a:ea typeface="MS PGothic" panose="020B0600070205080204" pitchFamily="34" charset="-128"/>
              </a:rPr>
              <a:t>A GEANT simulationof an electromagnetic shower</a:t>
            </a:r>
          </a:p>
        </p:txBody>
      </p:sp>
      <p:sp>
        <p:nvSpPr>
          <p:cNvPr id="21512" name="Rectangle 7"/>
          <p:cNvSpPr>
            <a:spLocks noChangeArrowheads="1"/>
          </p:cNvSpPr>
          <p:nvPr/>
        </p:nvSpPr>
        <p:spPr bwMode="auto">
          <a:xfrm>
            <a:off x="6697663" y="788988"/>
            <a:ext cx="2162175" cy="354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r>
              <a:rPr lang="en-US" altLang="en-US"/>
              <a:t>EM showers all look the same</a:t>
            </a:r>
            <a:br>
              <a:rPr lang="en-US" altLang="en-US"/>
            </a:br>
            <a:br>
              <a:rPr lang="en-US" altLang="en-US"/>
            </a:br>
            <a:r>
              <a:rPr lang="en-US" altLang="en-US"/>
              <a:t> </a:t>
            </a:r>
            <a:br>
              <a:rPr lang="en-US" altLang="en-US"/>
            </a:br>
            <a:br>
              <a:rPr lang="en-US" altLang="en-US"/>
            </a:br>
            <a:endParaRPr lang="en-US" altLang="en-US"/>
          </a:p>
          <a:p>
            <a:pPr eaLnBrk="1" hangingPunct="1"/>
            <a:endParaRPr lang="en-US" altLang="en-US"/>
          </a:p>
          <a:p>
            <a:pPr eaLnBrk="1" hangingPunct="1"/>
            <a:r>
              <a:rPr lang="en-US" altLang="en-US"/>
              <a:t>Hadronic showers – and jets - are like snowflakes</a:t>
            </a:r>
          </a:p>
          <a:p>
            <a:pPr lvl="1" eaLnBrk="1" hangingPunct="1"/>
            <a:r>
              <a:rPr lang="en-US" altLang="en-US"/>
              <a:t>Every one is unique</a:t>
            </a:r>
          </a:p>
        </p:txBody>
      </p:sp>
      <p:pic>
        <p:nvPicPr>
          <p:cNvPr id="21513" name="Picture 8" descr="http://www.its.caltech.edu/~atomic/book/snowflake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0425" y="4675188"/>
            <a:ext cx="144303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9" descr="http://content.answers.com/main/content/wp/en/thumb/a/ac/180px-Mcdonalds_golden_arches_sig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6450" y="1427163"/>
            <a:ext cx="1290638"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4"/>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3AF17312-4554-4948-944D-E7D9C09F9F4A}" type="slidenum">
              <a:rPr lang="en-US" altLang="en-US" smtClean="0"/>
              <a:pPr>
                <a:spcBef>
                  <a:spcPct val="0"/>
                </a:spcBef>
                <a:buClrTx/>
                <a:buFontTx/>
                <a:buNone/>
              </a:pPr>
              <a:t>32</a:t>
            </a:fld>
            <a:endParaRPr lang="en-US" altLang="en-US"/>
          </a:p>
        </p:txBody>
      </p:sp>
      <p:sp>
        <p:nvSpPr>
          <p:cNvPr id="22531" name="Rectangle 2"/>
          <p:cNvSpPr>
            <a:spLocks noGrp="1" noChangeArrowheads="1"/>
          </p:cNvSpPr>
          <p:nvPr>
            <p:ph type="title"/>
          </p:nvPr>
        </p:nvSpPr>
        <p:spPr/>
        <p:txBody>
          <a:bodyPr/>
          <a:lstStyle/>
          <a:p>
            <a:pPr eaLnBrk="1" hangingPunct="1"/>
            <a:r>
              <a:rPr lang="en-US" altLang="en-US"/>
              <a:t>ATLAS Electromagnetic Calorimeter</a:t>
            </a:r>
          </a:p>
        </p:txBody>
      </p:sp>
      <p:pic>
        <p:nvPicPr>
          <p:cNvPr id="2253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3" y="1004888"/>
            <a:ext cx="8515350" cy="37068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2533" name="Object 4"/>
          <p:cNvGraphicFramePr>
            <a:graphicFrameLocks noChangeAspect="1"/>
          </p:cNvGraphicFramePr>
          <p:nvPr/>
        </p:nvGraphicFramePr>
        <p:xfrm>
          <a:off x="393700" y="5232400"/>
          <a:ext cx="3076575" cy="700088"/>
        </p:xfrm>
        <a:graphic>
          <a:graphicData uri="http://schemas.openxmlformats.org/presentationml/2006/ole">
            <mc:AlternateContent xmlns:mc="http://schemas.openxmlformats.org/markup-compatibility/2006">
              <mc:Choice xmlns:v="urn:schemas-microsoft-com:vml" Requires="v">
                <p:oleObj spid="_x0000_s22650" name="Equation" r:id="rId4" imgW="1841500" imgH="419100" progId="Equation.3">
                  <p:embed/>
                </p:oleObj>
              </mc:Choice>
              <mc:Fallback>
                <p:oleObj name="Equation" r:id="rId4" imgW="1841500" imgH="4191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700" y="5232400"/>
                        <a:ext cx="3076575" cy="700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534" name="Text Box 5"/>
          <p:cNvSpPr txBox="1">
            <a:spLocks noChangeArrowheads="1"/>
          </p:cNvSpPr>
          <p:nvPr/>
        </p:nvSpPr>
        <p:spPr bwMode="auto">
          <a:xfrm>
            <a:off x="309563" y="4675188"/>
            <a:ext cx="3687762" cy="3667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50000"/>
              </a:spcBef>
              <a:spcAft>
                <a:spcPct val="10000"/>
              </a:spcAft>
              <a:buClr>
                <a:schemeClr val="tx2"/>
              </a:buClr>
              <a:buFontTx/>
              <a:buNone/>
            </a:pPr>
            <a:r>
              <a:rPr lang="en-US" altLang="en-US">
                <a:latin typeface="Arial" panose="020B0604020202020204" pitchFamily="34" charset="0"/>
              </a:rPr>
              <a:t>Design resolution:</a:t>
            </a:r>
          </a:p>
        </p:txBody>
      </p:sp>
      <p:sp>
        <p:nvSpPr>
          <p:cNvPr id="22535" name="Text Box 6"/>
          <p:cNvSpPr txBox="1">
            <a:spLocks noChangeArrowheads="1"/>
          </p:cNvSpPr>
          <p:nvPr/>
        </p:nvSpPr>
        <p:spPr bwMode="auto">
          <a:xfrm>
            <a:off x="4460875" y="4808538"/>
            <a:ext cx="4491038" cy="119062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50000"/>
              </a:spcBef>
              <a:spcAft>
                <a:spcPct val="10000"/>
              </a:spcAft>
              <a:buClr>
                <a:schemeClr val="tx2"/>
              </a:buClr>
              <a:buFontTx/>
              <a:buNone/>
            </a:pPr>
            <a:r>
              <a:rPr lang="en-US" altLang="en-US">
                <a:latin typeface="Arial" panose="020B0604020202020204" pitchFamily="34" charset="0"/>
              </a:rPr>
              <a:t>Technology: uses lead as an absorber and liquid argon as an ionization medium.  Energy deposited in the calorimeter is converted to an electrical signal.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5"/>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91066591-0EB3-4A65-A45F-7E45A2F19A5F}" type="slidenum">
              <a:rPr lang="en-US" altLang="en-US" smtClean="0"/>
              <a:pPr>
                <a:spcBef>
                  <a:spcPct val="0"/>
                </a:spcBef>
                <a:buClrTx/>
                <a:buFontTx/>
                <a:buNone/>
              </a:pPr>
              <a:t>33</a:t>
            </a:fld>
            <a:endParaRPr lang="en-US" altLang="en-US"/>
          </a:p>
        </p:txBody>
      </p:sp>
      <p:pic>
        <p:nvPicPr>
          <p:cNvPr id="23555" name="Picture 409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1688" y="746125"/>
            <a:ext cx="5802312" cy="53213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6" name="Rectangle 4099"/>
          <p:cNvSpPr>
            <a:spLocks noGrp="1" noChangeArrowheads="1"/>
          </p:cNvSpPr>
          <p:nvPr>
            <p:ph type="title"/>
          </p:nvPr>
        </p:nvSpPr>
        <p:spPr/>
        <p:txBody>
          <a:bodyPr/>
          <a:lstStyle/>
          <a:p>
            <a:pPr eaLnBrk="1" hangingPunct="1"/>
            <a:r>
              <a:rPr lang="en-US" altLang="en-US"/>
              <a:t>ATLAS Liquid Argon Calorimeter Module</a:t>
            </a:r>
          </a:p>
        </p:txBody>
      </p:sp>
      <p:sp>
        <p:nvSpPr>
          <p:cNvPr id="23557" name="Rectangle 4100"/>
          <p:cNvSpPr>
            <a:spLocks noGrp="1" noChangeArrowheads="1"/>
          </p:cNvSpPr>
          <p:nvPr>
            <p:ph type="body" idx="1"/>
          </p:nvPr>
        </p:nvSpPr>
        <p:spPr>
          <a:xfrm>
            <a:off x="171450" y="849313"/>
            <a:ext cx="3659188" cy="4040187"/>
          </a:xfrm>
        </p:spPr>
        <p:txBody>
          <a:bodyPr/>
          <a:lstStyle/>
          <a:p>
            <a:pPr eaLnBrk="1" hangingPunct="1"/>
            <a:r>
              <a:rPr lang="en-US" altLang="en-US"/>
              <a:t>Highly segmented</a:t>
            </a:r>
          </a:p>
          <a:p>
            <a:pPr lvl="1" eaLnBrk="1" hangingPunct="1"/>
            <a:r>
              <a:rPr lang="en-US" altLang="en-US"/>
              <a:t>Allows measurement of shower development</a:t>
            </a:r>
          </a:p>
          <a:p>
            <a:pPr lvl="2" eaLnBrk="1" hangingPunct="1"/>
            <a:r>
              <a:rPr lang="en-US" altLang="en-US"/>
              <a:t>Rejects background</a:t>
            </a:r>
          </a:p>
          <a:p>
            <a:pPr lvl="1" eaLnBrk="1" hangingPunct="1"/>
            <a:r>
              <a:rPr lang="en-US" altLang="en-US"/>
              <a:t>Has some pointing ability</a:t>
            </a:r>
            <a:br>
              <a:rPr lang="en-US" altLang="en-US"/>
            </a:br>
            <a:endParaRPr lang="en-US" altLang="en-US"/>
          </a:p>
          <a:p>
            <a:pPr eaLnBrk="1" hangingPunct="1"/>
            <a:r>
              <a:rPr lang="en-US" altLang="en-US"/>
              <a:t>Very good (but not as good as CMS) energy resolution</a:t>
            </a:r>
            <a:br>
              <a:rPr lang="en-US" altLang="en-US"/>
            </a:br>
            <a:endParaRPr lang="en-US" altLang="en-US"/>
          </a:p>
          <a:p>
            <a:pPr eaLnBrk="1" hangingPunct="1"/>
            <a:r>
              <a:rPr lang="en-US" altLang="en-US"/>
              <a:t>“Accordion” faster than </a:t>
            </a:r>
            <a:br>
              <a:rPr lang="en-US" altLang="en-US"/>
            </a:br>
            <a:r>
              <a:rPr lang="en-US" altLang="en-US"/>
              <a:t>other LAr calorimeters</a:t>
            </a:r>
          </a:p>
          <a:p>
            <a:pPr lvl="1" eaLnBrk="1" hangingPunct="1"/>
            <a:r>
              <a:rPr lang="en-US" altLang="en-US"/>
              <a:t>Still slower than crystals</a:t>
            </a:r>
          </a:p>
          <a:p>
            <a:pPr eaLnBrk="1" hangingPunct="1"/>
            <a:endParaRPr lang="en-US"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4"/>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E0B2B658-83A8-466B-B9F3-16AC7E2B1D26}" type="slidenum">
              <a:rPr lang="en-US" altLang="en-US" smtClean="0"/>
              <a:pPr>
                <a:spcBef>
                  <a:spcPct val="0"/>
                </a:spcBef>
                <a:buClrTx/>
                <a:buFontTx/>
                <a:buNone/>
              </a:pPr>
              <a:t>34</a:t>
            </a:fld>
            <a:endParaRPr lang="en-US" altLang="en-US"/>
          </a:p>
        </p:txBody>
      </p:sp>
      <p:sp>
        <p:nvSpPr>
          <p:cNvPr id="24579" name="Rectangle 2"/>
          <p:cNvSpPr>
            <a:spLocks noGrp="1" noChangeArrowheads="1"/>
          </p:cNvSpPr>
          <p:nvPr>
            <p:ph type="title"/>
          </p:nvPr>
        </p:nvSpPr>
        <p:spPr/>
        <p:txBody>
          <a:bodyPr/>
          <a:lstStyle/>
          <a:p>
            <a:pPr eaLnBrk="1" hangingPunct="1"/>
            <a:r>
              <a:rPr lang="en-US" altLang="en-US"/>
              <a:t>ATLAS Calorimeter in Real Life</a:t>
            </a:r>
          </a:p>
        </p:txBody>
      </p:sp>
      <p:pic>
        <p:nvPicPr>
          <p:cNvPr id="24580" name="Picture 3" descr="http://atlas.ch/atlas_photos/liqargcal/liqargcal_barrel/barr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363" y="944563"/>
            <a:ext cx="5859462"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4"/>
          <p:cNvSpPr txBox="1">
            <a:spLocks noChangeArrowheads="1"/>
          </p:cNvSpPr>
          <p:nvPr/>
        </p:nvSpPr>
        <p:spPr bwMode="auto">
          <a:xfrm>
            <a:off x="6669088" y="2124075"/>
            <a:ext cx="2152650" cy="11906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50000"/>
              </a:spcBef>
              <a:spcAft>
                <a:spcPct val="10000"/>
              </a:spcAft>
              <a:buClr>
                <a:schemeClr val="tx2"/>
              </a:buClr>
              <a:buFontTx/>
              <a:buNone/>
            </a:pPr>
            <a:r>
              <a:rPr lang="en-US" altLang="en-US">
                <a:latin typeface="Arial" panose="020B0604020202020204" pitchFamily="34" charset="0"/>
              </a:rPr>
              <a:t>Before installation – it’s now in a cryostat and impossible to see.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5"/>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630887FD-DEDB-4E38-8B28-A245A20EED3D}" type="slidenum">
              <a:rPr lang="en-US" altLang="en-US" smtClean="0"/>
              <a:pPr>
                <a:spcBef>
                  <a:spcPct val="0"/>
                </a:spcBef>
                <a:buClrTx/>
                <a:buFontTx/>
                <a:buNone/>
              </a:pPr>
              <a:t>35</a:t>
            </a:fld>
            <a:endParaRPr lang="en-US" altLang="en-US"/>
          </a:p>
        </p:txBody>
      </p:sp>
      <p:sp>
        <p:nvSpPr>
          <p:cNvPr id="25603" name="Rectangle 2"/>
          <p:cNvSpPr>
            <a:spLocks noGrp="1" noChangeArrowheads="1"/>
          </p:cNvSpPr>
          <p:nvPr>
            <p:ph type="title"/>
          </p:nvPr>
        </p:nvSpPr>
        <p:spPr/>
        <p:txBody>
          <a:bodyPr/>
          <a:lstStyle/>
          <a:p>
            <a:pPr eaLnBrk="1" hangingPunct="1"/>
            <a:r>
              <a:rPr lang="en-US" altLang="en-US"/>
              <a:t>CMS Calorimeter Crystals</a:t>
            </a:r>
          </a:p>
        </p:txBody>
      </p:sp>
      <p:sp>
        <p:nvSpPr>
          <p:cNvPr id="25604" name="Rectangle 3"/>
          <p:cNvSpPr>
            <a:spLocks noGrp="1" noChangeArrowheads="1"/>
          </p:cNvSpPr>
          <p:nvPr>
            <p:ph type="body" idx="1"/>
          </p:nvPr>
        </p:nvSpPr>
        <p:spPr>
          <a:xfrm>
            <a:off x="5392738" y="847725"/>
            <a:ext cx="3656012" cy="4427538"/>
          </a:xfrm>
        </p:spPr>
        <p:txBody>
          <a:bodyPr/>
          <a:lstStyle/>
          <a:p>
            <a:pPr eaLnBrk="1" hangingPunct="1"/>
            <a:r>
              <a:rPr lang="en-US" altLang="en-US"/>
              <a:t>CMS uses Lead Tungstate crystals</a:t>
            </a:r>
          </a:p>
          <a:p>
            <a:pPr lvl="1" eaLnBrk="1" hangingPunct="1"/>
            <a:r>
              <a:rPr lang="en-US" altLang="en-US"/>
              <a:t>Scintillator: energy is converted to light</a:t>
            </a:r>
          </a:p>
          <a:p>
            <a:pPr lvl="1" eaLnBrk="1" hangingPunct="1"/>
            <a:r>
              <a:rPr lang="en-US" altLang="en-US" b="1"/>
              <a:t>Exceptional</a:t>
            </a:r>
            <a:r>
              <a:rPr lang="en-US" altLang="en-US"/>
              <a:t> energy resolution, because there are no inert absorbers</a:t>
            </a:r>
            <a:br>
              <a:rPr lang="en-US" altLang="en-US"/>
            </a:br>
            <a:endParaRPr lang="en-US" altLang="en-US"/>
          </a:p>
          <a:p>
            <a:pPr eaLnBrk="1" hangingPunct="1"/>
            <a:r>
              <a:rPr lang="en-US" altLang="en-US"/>
              <a:t>The focus is to get the best possible energy resolution, no matter what it takes</a:t>
            </a:r>
          </a:p>
          <a:p>
            <a:pPr lvl="1" eaLnBrk="1" hangingPunct="1"/>
            <a:r>
              <a:rPr lang="en-US" altLang="en-US"/>
              <a:t>Ultimate energy resolution is ~2x better than ATLAS’ in the region where Higgs decay is important</a:t>
            </a:r>
          </a:p>
        </p:txBody>
      </p:sp>
      <p:pic>
        <p:nvPicPr>
          <p:cNvPr id="25605" name="Picture 4"/>
          <p:cNvPicPr>
            <a:picLocks noChangeAspect="1" noChangeArrowheads="1"/>
          </p:cNvPicPr>
          <p:nvPr/>
        </p:nvPicPr>
        <p:blipFill>
          <a:blip r:embed="rId3">
            <a:extLst>
              <a:ext uri="{28A0092B-C50C-407E-A947-70E740481C1C}">
                <a14:useLocalDpi xmlns:a14="http://schemas.microsoft.com/office/drawing/2010/main" val="0"/>
              </a:ext>
            </a:extLst>
          </a:blip>
          <a:srcRect r="38167"/>
          <a:stretch>
            <a:fillRect/>
          </a:stretch>
        </p:blipFill>
        <p:spPr bwMode="auto">
          <a:xfrm>
            <a:off x="141288" y="781050"/>
            <a:ext cx="5232400" cy="31146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6" name="Text Box 5"/>
          <p:cNvSpPr txBox="1">
            <a:spLocks noChangeArrowheads="1"/>
          </p:cNvSpPr>
          <p:nvPr/>
        </p:nvSpPr>
        <p:spPr bwMode="auto">
          <a:xfrm>
            <a:off x="214313" y="5848350"/>
            <a:ext cx="4187825" cy="3048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50000"/>
              </a:spcBef>
              <a:spcAft>
                <a:spcPct val="10000"/>
              </a:spcAft>
              <a:buClr>
                <a:schemeClr val="tx2"/>
              </a:buClr>
              <a:buFontTx/>
              <a:buNone/>
            </a:pPr>
            <a:r>
              <a:rPr lang="en-US" altLang="en-US" sz="1400">
                <a:latin typeface="Arial" panose="020B0604020202020204" pitchFamily="34" charset="0"/>
              </a:rPr>
              <a:t>Photo: Ren-yuan Zhu, Caltech</a:t>
            </a:r>
          </a:p>
        </p:txBody>
      </p:sp>
      <p:graphicFrame>
        <p:nvGraphicFramePr>
          <p:cNvPr id="25607" name="Object 6"/>
          <p:cNvGraphicFramePr>
            <a:graphicFrameLocks noChangeAspect="1"/>
          </p:cNvGraphicFramePr>
          <p:nvPr/>
        </p:nvGraphicFramePr>
        <p:xfrm>
          <a:off x="304800" y="4664075"/>
          <a:ext cx="3436938" cy="700088"/>
        </p:xfrm>
        <a:graphic>
          <a:graphicData uri="http://schemas.openxmlformats.org/presentationml/2006/ole">
            <mc:AlternateContent xmlns:mc="http://schemas.openxmlformats.org/markup-compatibility/2006">
              <mc:Choice xmlns:v="urn:schemas-microsoft-com:vml" Requires="v">
                <p:oleObj spid="_x0000_s25727" name="Equation" r:id="rId4" imgW="2057400" imgH="419100" progId="Equation.3">
                  <p:embed/>
                </p:oleObj>
              </mc:Choice>
              <mc:Fallback>
                <p:oleObj name="Equation" r:id="rId4" imgW="2057400" imgH="419100"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664075"/>
                        <a:ext cx="3436938" cy="700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608" name="Text Box 7"/>
          <p:cNvSpPr txBox="1">
            <a:spLocks noChangeArrowheads="1"/>
          </p:cNvSpPr>
          <p:nvPr/>
        </p:nvSpPr>
        <p:spPr bwMode="auto">
          <a:xfrm>
            <a:off x="436563" y="4144963"/>
            <a:ext cx="3687762" cy="3667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50000"/>
              </a:spcBef>
              <a:spcAft>
                <a:spcPct val="10000"/>
              </a:spcAft>
              <a:buClr>
                <a:schemeClr val="tx2"/>
              </a:buClr>
              <a:buFontTx/>
              <a:buNone/>
            </a:pPr>
            <a:r>
              <a:rPr lang="en-US" altLang="en-US">
                <a:latin typeface="Arial" panose="020B0604020202020204" pitchFamily="34" charset="0"/>
              </a:rPr>
              <a:t>Design resolution:</a:t>
            </a:r>
          </a:p>
        </p:txBody>
      </p:sp>
      <p:sp>
        <p:nvSpPr>
          <p:cNvPr id="25609" name="Text Box 8"/>
          <p:cNvSpPr txBox="1">
            <a:spLocks noChangeArrowheads="1"/>
          </p:cNvSpPr>
          <p:nvPr/>
        </p:nvSpPr>
        <p:spPr bwMode="auto">
          <a:xfrm>
            <a:off x="4495800" y="868363"/>
            <a:ext cx="788988" cy="274637"/>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50000"/>
              </a:spcBef>
              <a:spcAft>
                <a:spcPct val="10000"/>
              </a:spcAft>
              <a:buClr>
                <a:schemeClr val="tx2"/>
              </a:buClr>
              <a:buFontTx/>
              <a:buNone/>
            </a:pPr>
            <a:r>
              <a:rPr lang="en-US" altLang="en-US" sz="1200">
                <a:solidFill>
                  <a:schemeClr val="bg1"/>
                </a:solidFill>
                <a:latin typeface="Arial" panose="020B0604020202020204" pitchFamily="34" charset="0"/>
              </a:rPr>
              <a:t>16X</a:t>
            </a:r>
            <a:r>
              <a:rPr lang="en-US" altLang="en-US" sz="1200" baseline="-25000">
                <a:solidFill>
                  <a:schemeClr val="bg1"/>
                </a:solidFill>
                <a:latin typeface="Arial" panose="020B0604020202020204" pitchFamily="34" charset="0"/>
              </a:rPr>
              <a:t>0</a:t>
            </a:r>
          </a:p>
        </p:txBody>
      </p:sp>
      <p:sp>
        <p:nvSpPr>
          <p:cNvPr id="25610" name="Text Box 9"/>
          <p:cNvSpPr txBox="1">
            <a:spLocks noChangeArrowheads="1"/>
          </p:cNvSpPr>
          <p:nvPr/>
        </p:nvSpPr>
        <p:spPr bwMode="auto">
          <a:xfrm>
            <a:off x="4318000" y="2341563"/>
            <a:ext cx="788988" cy="274637"/>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50000"/>
              </a:spcBef>
              <a:spcAft>
                <a:spcPct val="10000"/>
              </a:spcAft>
              <a:buClr>
                <a:schemeClr val="tx2"/>
              </a:buClr>
              <a:buFontTx/>
              <a:buNone/>
            </a:pPr>
            <a:r>
              <a:rPr lang="en-US" altLang="en-US" sz="1200">
                <a:solidFill>
                  <a:schemeClr val="bg1"/>
                </a:solidFill>
                <a:latin typeface="Arial" panose="020B0604020202020204" pitchFamily="34" charset="0"/>
              </a:rPr>
              <a:t>22X</a:t>
            </a:r>
            <a:r>
              <a:rPr lang="en-US" altLang="en-US" sz="1200" baseline="-25000">
                <a:solidFill>
                  <a:schemeClr val="bg1"/>
                </a:solidFill>
                <a:latin typeface="Arial" panose="020B0604020202020204" pitchFamily="34" charset="0"/>
              </a:rPr>
              <a:t>0</a:t>
            </a:r>
          </a:p>
        </p:txBody>
      </p:sp>
      <p:sp>
        <p:nvSpPr>
          <p:cNvPr id="25611" name="Text Box 10"/>
          <p:cNvSpPr txBox="1">
            <a:spLocks noChangeArrowheads="1"/>
          </p:cNvSpPr>
          <p:nvPr/>
        </p:nvSpPr>
        <p:spPr bwMode="auto">
          <a:xfrm>
            <a:off x="4097338" y="3181350"/>
            <a:ext cx="788987" cy="274638"/>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50000"/>
              </a:spcBef>
              <a:spcAft>
                <a:spcPct val="10000"/>
              </a:spcAft>
              <a:buClr>
                <a:schemeClr val="tx2"/>
              </a:buClr>
              <a:buFontTx/>
              <a:buNone/>
            </a:pPr>
            <a:r>
              <a:rPr lang="en-US" altLang="en-US" sz="1200">
                <a:solidFill>
                  <a:schemeClr val="bg1"/>
                </a:solidFill>
                <a:latin typeface="Arial" panose="020B0604020202020204" pitchFamily="34" charset="0"/>
              </a:rPr>
              <a:t>26X</a:t>
            </a:r>
            <a:r>
              <a:rPr lang="en-US" altLang="en-US" sz="1200" baseline="-25000">
                <a:solidFill>
                  <a:schemeClr val="bg1"/>
                </a:solidFill>
                <a:latin typeface="Arial" panose="020B0604020202020204" pitchFamily="34" charset="0"/>
              </a:rPr>
              <a:t>0</a:t>
            </a:r>
          </a:p>
        </p:txBody>
      </p:sp>
      <p:sp>
        <p:nvSpPr>
          <p:cNvPr id="25612" name="Text Box 11"/>
          <p:cNvSpPr txBox="1">
            <a:spLocks noChangeArrowheads="1"/>
          </p:cNvSpPr>
          <p:nvPr/>
        </p:nvSpPr>
        <p:spPr bwMode="auto">
          <a:xfrm>
            <a:off x="5464175" y="5692775"/>
            <a:ext cx="3392488" cy="33655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50000"/>
              </a:spcBef>
              <a:spcAft>
                <a:spcPct val="10000"/>
              </a:spcAft>
              <a:buClr>
                <a:schemeClr val="tx2"/>
              </a:buClr>
              <a:buFontTx/>
              <a:buNone/>
            </a:pPr>
            <a:r>
              <a:rPr lang="en-US" altLang="en-US" sz="1600">
                <a:latin typeface="Arial" panose="020B0604020202020204" pitchFamily="34" charset="0"/>
              </a:rPr>
              <a:t>Another nice feature – low noise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4"/>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5AABC908-2BB6-4A49-B409-388B1F80BE0E}" type="slidenum">
              <a:rPr lang="en-US" altLang="en-US" smtClean="0"/>
              <a:pPr>
                <a:spcBef>
                  <a:spcPct val="0"/>
                </a:spcBef>
                <a:buClrTx/>
                <a:buFontTx/>
                <a:buNone/>
              </a:pPr>
              <a:t>36</a:t>
            </a:fld>
            <a:endParaRPr lang="en-US" altLang="en-US"/>
          </a:p>
        </p:txBody>
      </p:sp>
      <p:sp>
        <p:nvSpPr>
          <p:cNvPr id="26627" name="Rectangle 2"/>
          <p:cNvSpPr>
            <a:spLocks noGrp="1" noChangeArrowheads="1"/>
          </p:cNvSpPr>
          <p:nvPr>
            <p:ph type="title"/>
          </p:nvPr>
        </p:nvSpPr>
        <p:spPr/>
        <p:txBody>
          <a:bodyPr/>
          <a:lstStyle/>
          <a:p>
            <a:pPr eaLnBrk="1" hangingPunct="1"/>
            <a:r>
              <a:rPr lang="en-US" altLang="en-US"/>
              <a:t>CMS EM Calorimeter</a:t>
            </a:r>
          </a:p>
        </p:txBody>
      </p:sp>
      <p:pic>
        <p:nvPicPr>
          <p:cNvPr id="2662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688" y="668338"/>
            <a:ext cx="8034337" cy="50403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9" name="Text Box 4"/>
          <p:cNvSpPr txBox="1">
            <a:spLocks noChangeArrowheads="1"/>
          </p:cNvSpPr>
          <p:nvPr/>
        </p:nvSpPr>
        <p:spPr bwMode="auto">
          <a:xfrm>
            <a:off x="214313" y="5848350"/>
            <a:ext cx="4187825" cy="3048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50000"/>
              </a:spcBef>
              <a:spcAft>
                <a:spcPct val="10000"/>
              </a:spcAft>
              <a:buClr>
                <a:schemeClr val="tx2"/>
              </a:buClr>
              <a:buFontTx/>
              <a:buNone/>
            </a:pPr>
            <a:r>
              <a:rPr lang="en-US" altLang="en-US" sz="1400">
                <a:latin typeface="Arial" panose="020B0604020202020204" pitchFamily="34" charset="0"/>
              </a:rPr>
              <a:t>Figure: Ren-yuan Zhu, Caltech</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5"/>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2FD84764-181A-41A4-8A56-E72E0C115723}" type="slidenum">
              <a:rPr lang="en-US" altLang="en-US" smtClean="0"/>
              <a:pPr>
                <a:spcBef>
                  <a:spcPct val="0"/>
                </a:spcBef>
                <a:buClrTx/>
                <a:buFontTx/>
                <a:buNone/>
              </a:pPr>
              <a:t>37</a:t>
            </a:fld>
            <a:endParaRPr lang="en-US" altLang="en-US"/>
          </a:p>
        </p:txBody>
      </p:sp>
      <p:sp>
        <p:nvSpPr>
          <p:cNvPr id="27651" name="Rectangle 2"/>
          <p:cNvSpPr>
            <a:spLocks noGrp="1" noChangeArrowheads="1"/>
          </p:cNvSpPr>
          <p:nvPr>
            <p:ph type="title"/>
          </p:nvPr>
        </p:nvSpPr>
        <p:spPr/>
        <p:txBody>
          <a:bodyPr/>
          <a:lstStyle/>
          <a:p>
            <a:pPr eaLnBrk="1" hangingPunct="1"/>
            <a:r>
              <a:rPr lang="en-US" altLang="en-US"/>
              <a:t>Comparing Design Philosophies</a:t>
            </a:r>
          </a:p>
        </p:txBody>
      </p:sp>
      <p:sp>
        <p:nvSpPr>
          <p:cNvPr id="27652" name="Rectangle 3"/>
          <p:cNvSpPr>
            <a:spLocks noGrp="1" noChangeArrowheads="1"/>
          </p:cNvSpPr>
          <p:nvPr>
            <p:ph type="body" idx="1"/>
          </p:nvPr>
        </p:nvSpPr>
        <p:spPr>
          <a:xfrm>
            <a:off x="276407" y="1008289"/>
            <a:ext cx="7935913" cy="4330700"/>
          </a:xfrm>
        </p:spPr>
        <p:txBody>
          <a:bodyPr/>
          <a:lstStyle/>
          <a:p>
            <a:pPr eaLnBrk="1" hangingPunct="1"/>
            <a:r>
              <a:rPr lang="en-US" altLang="en-US" sz="2000" dirty="0"/>
              <a:t>CMS emphasizes energy resolution</a:t>
            </a:r>
          </a:p>
          <a:p>
            <a:pPr lvl="1" eaLnBrk="1" hangingPunct="1"/>
            <a:r>
              <a:rPr lang="en-US" altLang="en-US" sz="1800" dirty="0"/>
              <a:t>Use PWO crystals</a:t>
            </a:r>
          </a:p>
          <a:p>
            <a:pPr lvl="2" eaLnBrk="1" hangingPunct="1"/>
            <a:r>
              <a:rPr lang="en-US" altLang="en-US" sz="1600" dirty="0"/>
              <a:t>Expensive – means go to small </a:t>
            </a:r>
            <a:br>
              <a:rPr lang="en-US" altLang="en-US" sz="1600" dirty="0"/>
            </a:br>
            <a:r>
              <a:rPr lang="en-US" altLang="en-US" sz="1600" dirty="0"/>
              <a:t>radius to keep the detector within budget </a:t>
            </a:r>
            <a:r>
              <a:rPr lang="en-US" altLang="en-US" sz="1600" b="1" i="1" dirty="0"/>
              <a:t>and schedule</a:t>
            </a:r>
            <a:r>
              <a:rPr lang="en-US" altLang="en-US" sz="1600" dirty="0"/>
              <a:t>.</a:t>
            </a:r>
          </a:p>
          <a:p>
            <a:pPr lvl="2" eaLnBrk="1" hangingPunct="1"/>
            <a:r>
              <a:rPr lang="en-US" altLang="en-US" sz="1600" dirty="0"/>
              <a:t>Only handful of vendors worldwide</a:t>
            </a:r>
            <a:br>
              <a:rPr lang="en-US" altLang="en-US" sz="1600" dirty="0"/>
            </a:br>
            <a:endParaRPr lang="en-US" altLang="en-US" sz="1600" dirty="0"/>
          </a:p>
          <a:p>
            <a:pPr eaLnBrk="1" hangingPunct="1"/>
            <a:r>
              <a:rPr lang="en-US" altLang="en-US" sz="2000" dirty="0"/>
              <a:t>ATLAS emphasizes background rejection</a:t>
            </a:r>
          </a:p>
          <a:p>
            <a:pPr lvl="1" eaLnBrk="1" hangingPunct="1"/>
            <a:r>
              <a:rPr lang="en-US" altLang="en-US" sz="1800" dirty="0"/>
              <a:t>Able to go to larger radius: separates showers better</a:t>
            </a:r>
          </a:p>
          <a:p>
            <a:pPr lvl="1" eaLnBrk="1" hangingPunct="1"/>
            <a:r>
              <a:rPr lang="en-US" altLang="en-US" sz="1800" dirty="0"/>
              <a:t>Highly segmented calorimeter allows measurement of shower development</a:t>
            </a:r>
          </a:p>
          <a:p>
            <a:pPr lvl="2" eaLnBrk="1" hangingPunct="1"/>
            <a:r>
              <a:rPr lang="en-US" altLang="en-US" sz="1600" dirty="0"/>
              <a:t>One photon?  Two?  A hadron masquerading as a photon?</a:t>
            </a:r>
            <a:br>
              <a:rPr lang="en-US" altLang="en-US" sz="1600" dirty="0"/>
            </a:br>
            <a:endParaRPr lang="en-US" altLang="en-US" sz="1600" dirty="0"/>
          </a:p>
          <a:p>
            <a:pPr eaLnBrk="1" hangingPunct="1"/>
            <a:r>
              <a:rPr lang="en-US" altLang="en-US" sz="2000" dirty="0"/>
              <a:t>Both calorimeters are quite thick</a:t>
            </a:r>
          </a:p>
          <a:p>
            <a:pPr lvl="1" eaLnBrk="1" hangingPunct="1"/>
            <a:r>
              <a:rPr lang="en-US" altLang="en-US" sz="1800" dirty="0"/>
              <a:t>Improves resolution (showers are contained)</a:t>
            </a:r>
          </a:p>
          <a:p>
            <a:pPr lvl="1" eaLnBrk="1" hangingPunct="1"/>
            <a:r>
              <a:rPr lang="en-US" altLang="en-US" sz="1800" dirty="0"/>
              <a:t>Degrades electron-hadron separation</a:t>
            </a:r>
          </a:p>
          <a:p>
            <a:pPr lvl="2" eaLnBrk="1" hangingPunct="1"/>
            <a:r>
              <a:rPr lang="en-US" altLang="en-US" sz="1600" dirty="0"/>
              <a:t>ATLAS measurement of shower development is intended to compensate</a:t>
            </a:r>
          </a:p>
          <a:p>
            <a:pPr lvl="1" eaLnBrk="1" hangingPunct="1"/>
            <a:endParaRPr lang="en-US" altLang="en-US" dirty="0"/>
          </a:p>
        </p:txBody>
      </p:sp>
      <p:pic>
        <p:nvPicPr>
          <p:cNvPr id="2" name="Picture 1"/>
          <p:cNvPicPr>
            <a:picLocks noChangeAspect="1"/>
          </p:cNvPicPr>
          <p:nvPr/>
        </p:nvPicPr>
        <p:blipFill>
          <a:blip r:embed="rId2"/>
          <a:stretch>
            <a:fillRect/>
          </a:stretch>
        </p:blipFill>
        <p:spPr>
          <a:xfrm>
            <a:off x="6347763" y="274638"/>
            <a:ext cx="2519830" cy="1822677"/>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4"/>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61401801-DE5A-4D36-ACE2-5DEB2BCC3291}" type="slidenum">
              <a:rPr lang="en-US" altLang="en-US" smtClean="0"/>
              <a:pPr>
                <a:spcBef>
                  <a:spcPct val="0"/>
                </a:spcBef>
                <a:buClrTx/>
                <a:buFontTx/>
                <a:buNone/>
              </a:pPr>
              <a:t>38</a:t>
            </a:fld>
            <a:endParaRPr lang="en-US" altLang="en-US"/>
          </a:p>
        </p:txBody>
      </p:sp>
      <p:sp>
        <p:nvSpPr>
          <p:cNvPr id="28675" name="Rectangle 2"/>
          <p:cNvSpPr>
            <a:spLocks noGrp="1" noChangeArrowheads="1"/>
          </p:cNvSpPr>
          <p:nvPr>
            <p:ph type="title"/>
          </p:nvPr>
        </p:nvSpPr>
        <p:spPr/>
        <p:txBody>
          <a:bodyPr/>
          <a:lstStyle/>
          <a:p>
            <a:pPr eaLnBrk="1" hangingPunct="1"/>
            <a:r>
              <a:rPr lang="en-US" altLang="en-US" dirty="0"/>
              <a:t>ATLAS</a:t>
            </a:r>
          </a:p>
        </p:txBody>
      </p:sp>
      <p:pic>
        <p:nvPicPr>
          <p:cNvPr id="28676" name="Picture 3" descr="The image “http://www.scifun.ed.ac.uk/pages/pp4ss/images/CERN/atlas-model-large.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713" y="712788"/>
            <a:ext cx="7727950" cy="540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5"/>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0AC74681-B88E-4CEC-BB14-081F425BED52}" type="slidenum">
              <a:rPr lang="en-US" altLang="en-US" smtClean="0"/>
              <a:pPr>
                <a:spcBef>
                  <a:spcPct val="0"/>
                </a:spcBef>
                <a:buClrTx/>
                <a:buFontTx/>
                <a:buNone/>
              </a:pPr>
              <a:t>39</a:t>
            </a:fld>
            <a:endParaRPr lang="en-US" altLang="en-US"/>
          </a:p>
        </p:txBody>
      </p:sp>
      <p:sp>
        <p:nvSpPr>
          <p:cNvPr id="29699" name="Rectangle 2"/>
          <p:cNvSpPr>
            <a:spLocks noGrp="1" noChangeArrowheads="1"/>
          </p:cNvSpPr>
          <p:nvPr>
            <p:ph type="title"/>
          </p:nvPr>
        </p:nvSpPr>
        <p:spPr/>
        <p:txBody>
          <a:bodyPr/>
          <a:lstStyle/>
          <a:p>
            <a:pPr eaLnBrk="1" hangingPunct="1"/>
            <a:r>
              <a:rPr lang="en-US" altLang="en-US"/>
              <a:t>CMS: The Other LHC “Large” Detector</a:t>
            </a:r>
          </a:p>
        </p:txBody>
      </p:sp>
      <p:pic>
        <p:nvPicPr>
          <p:cNvPr id="29700" name="Picture 3" descr="http://www.phys.ufl.edu/hee/cms/images/CMS_3D_Detector_5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1036638"/>
            <a:ext cx="5872162"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4"/>
          <p:cNvSpPr txBox="1">
            <a:spLocks noChangeArrowheads="1"/>
          </p:cNvSpPr>
          <p:nvPr/>
        </p:nvSpPr>
        <p:spPr bwMode="auto">
          <a:xfrm>
            <a:off x="350838" y="5200650"/>
            <a:ext cx="5114925"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50000"/>
              </a:spcBef>
              <a:spcAft>
                <a:spcPct val="10000"/>
              </a:spcAft>
              <a:buClr>
                <a:schemeClr val="tx2"/>
              </a:buClr>
              <a:buFontTx/>
              <a:buNone/>
            </a:pPr>
            <a:endParaRPr lang="en-US" altLang="en-US">
              <a:latin typeface="Arial" panose="020B0604020202020204" pitchFamily="34" charset="0"/>
            </a:endParaRPr>
          </a:p>
        </p:txBody>
      </p:sp>
      <p:sp>
        <p:nvSpPr>
          <p:cNvPr id="29702" name="Text Box 5"/>
          <p:cNvSpPr txBox="1">
            <a:spLocks noChangeArrowheads="1"/>
          </p:cNvSpPr>
          <p:nvPr/>
        </p:nvSpPr>
        <p:spPr bwMode="auto">
          <a:xfrm>
            <a:off x="942975" y="5534025"/>
            <a:ext cx="3155950" cy="64135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10000"/>
              </a:spcBef>
              <a:spcAft>
                <a:spcPct val="10000"/>
              </a:spcAft>
              <a:buClr>
                <a:schemeClr val="tx2"/>
              </a:buClr>
              <a:buFontTx/>
              <a:buNone/>
            </a:pPr>
            <a:r>
              <a:rPr lang="en-US" altLang="en-US">
                <a:latin typeface="Arial" panose="020B0604020202020204" pitchFamily="34" charset="0"/>
              </a:rPr>
              <a:t>Similar in concept to ATLAS, </a:t>
            </a:r>
            <a:br>
              <a:rPr lang="en-US" altLang="en-US">
                <a:latin typeface="Arial" panose="020B0604020202020204" pitchFamily="34" charset="0"/>
              </a:rPr>
            </a:br>
            <a:r>
              <a:rPr lang="en-US" altLang="en-US">
                <a:latin typeface="Arial" panose="020B0604020202020204" pitchFamily="34" charset="0"/>
              </a:rPr>
              <a:t>but with a different execution.</a:t>
            </a:r>
          </a:p>
        </p:txBody>
      </p:sp>
      <p:sp>
        <p:nvSpPr>
          <p:cNvPr id="29703" name="Rectangle 6"/>
          <p:cNvSpPr>
            <a:spLocks noGrp="1" noChangeArrowheads="1"/>
          </p:cNvSpPr>
          <p:nvPr>
            <p:ph type="body" idx="1"/>
          </p:nvPr>
        </p:nvSpPr>
        <p:spPr>
          <a:xfrm>
            <a:off x="6121400" y="1400175"/>
            <a:ext cx="2900363" cy="4683125"/>
          </a:xfrm>
        </p:spPr>
        <p:txBody>
          <a:bodyPr/>
          <a:lstStyle/>
          <a:p>
            <a:pPr eaLnBrk="1" hangingPunct="1"/>
            <a:r>
              <a:rPr lang="en-US" altLang="en-US" sz="1600"/>
              <a:t>Different detector technologies</a:t>
            </a:r>
          </a:p>
          <a:p>
            <a:pPr lvl="1" eaLnBrk="1" hangingPunct="1"/>
            <a:r>
              <a:rPr lang="en-US" altLang="en-US" sz="1400"/>
              <a:t>e.g. iron core muon spectrometer vs. air core</a:t>
            </a:r>
          </a:p>
          <a:p>
            <a:pPr lvl="1" eaLnBrk="1" hangingPunct="1"/>
            <a:r>
              <a:rPr lang="en-US" altLang="en-US" sz="1400"/>
              <a:t>Crystal calorimeter vs. liquid argon</a:t>
            </a:r>
            <a:br>
              <a:rPr lang="en-US" altLang="en-US" sz="1400"/>
            </a:br>
            <a:endParaRPr lang="en-US" altLang="en-US" sz="1400"/>
          </a:p>
          <a:p>
            <a:pPr eaLnBrk="1" hangingPunct="1"/>
            <a:r>
              <a:rPr lang="en-US" altLang="en-US" sz="1600"/>
              <a:t>Different design emphasis</a:t>
            </a:r>
          </a:p>
          <a:p>
            <a:pPr lvl="1" eaLnBrk="1" hangingPunct="1"/>
            <a:r>
              <a:rPr lang="en-US" altLang="en-US" sz="1400"/>
              <a:t>e.g. their EM calorimeter is optimized more towards precise measurement of the signal; ATLAS is optimized more towards background rejection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654A6-2F2B-4B52-A53F-5ED13FF58A22}"/>
              </a:ext>
            </a:extLst>
          </p:cNvPr>
          <p:cNvSpPr>
            <a:spLocks noGrp="1"/>
          </p:cNvSpPr>
          <p:nvPr>
            <p:ph type="title"/>
          </p:nvPr>
        </p:nvSpPr>
        <p:spPr/>
        <p:txBody>
          <a:bodyPr/>
          <a:lstStyle/>
          <a:p>
            <a:r>
              <a:rPr lang="en-US" dirty="0"/>
              <a:t>Thanks to the Organizers</a:t>
            </a:r>
          </a:p>
        </p:txBody>
      </p:sp>
      <p:sp>
        <p:nvSpPr>
          <p:cNvPr id="3" name="Content Placeholder 2">
            <a:extLst>
              <a:ext uri="{FF2B5EF4-FFF2-40B4-BE49-F238E27FC236}">
                <a16:creationId xmlns:a16="http://schemas.microsoft.com/office/drawing/2014/main" id="{0B29315E-8C07-4A0E-8939-B2D8F8436945}"/>
              </a:ext>
            </a:extLst>
          </p:cNvPr>
          <p:cNvSpPr>
            <a:spLocks noGrp="1"/>
          </p:cNvSpPr>
          <p:nvPr>
            <p:ph idx="1"/>
          </p:nvPr>
        </p:nvSpPr>
        <p:spPr>
          <a:xfrm>
            <a:off x="457200" y="846138"/>
            <a:ext cx="3561184" cy="2114776"/>
          </a:xfrm>
        </p:spPr>
        <p:txBody>
          <a:bodyPr/>
          <a:lstStyle/>
          <a:p>
            <a:r>
              <a:rPr lang="en-US" dirty="0"/>
              <a:t>Thanks for the opportunity to talk about physics near and dear to my heart, and…</a:t>
            </a:r>
            <a:br>
              <a:rPr lang="en-US" dirty="0"/>
            </a:br>
            <a:endParaRPr lang="en-US" dirty="0"/>
          </a:p>
          <a:p>
            <a:r>
              <a:rPr lang="en-US" dirty="0"/>
              <a:t>Thanks for the opportunity to return to the land of my ancestors</a:t>
            </a:r>
          </a:p>
        </p:txBody>
      </p:sp>
      <p:sp>
        <p:nvSpPr>
          <p:cNvPr id="4" name="Slide Number Placeholder 3">
            <a:extLst>
              <a:ext uri="{FF2B5EF4-FFF2-40B4-BE49-F238E27FC236}">
                <a16:creationId xmlns:a16="http://schemas.microsoft.com/office/drawing/2014/main" id="{221BE522-9495-4AA3-80CE-A88DE7C1EC76}"/>
              </a:ext>
            </a:extLst>
          </p:cNvPr>
          <p:cNvSpPr>
            <a:spLocks noGrp="1"/>
          </p:cNvSpPr>
          <p:nvPr>
            <p:ph type="sldNum" sz="quarter" idx="12"/>
          </p:nvPr>
        </p:nvSpPr>
        <p:spPr/>
        <p:txBody>
          <a:bodyPr/>
          <a:lstStyle/>
          <a:p>
            <a:pPr>
              <a:defRPr/>
            </a:pPr>
            <a:fld id="{EB375A14-3331-4DB5-A35A-2D0EB87AA5A3}" type="slidenum">
              <a:rPr lang="en-US" altLang="en-US" smtClean="0"/>
              <a:pPr>
                <a:defRPr/>
              </a:pPr>
              <a:t>4</a:t>
            </a:fld>
            <a:endParaRPr lang="en-US" altLang="en-US"/>
          </a:p>
        </p:txBody>
      </p:sp>
      <p:pic>
        <p:nvPicPr>
          <p:cNvPr id="7" name="Picture 6">
            <a:extLst>
              <a:ext uri="{FF2B5EF4-FFF2-40B4-BE49-F238E27FC236}">
                <a16:creationId xmlns:a16="http://schemas.microsoft.com/office/drawing/2014/main" id="{CE7504C6-CD7B-4858-9E2F-17AA666677CC}"/>
              </a:ext>
            </a:extLst>
          </p:cNvPr>
          <p:cNvPicPr>
            <a:picLocks noChangeAspect="1"/>
          </p:cNvPicPr>
          <p:nvPr/>
        </p:nvPicPr>
        <p:blipFill>
          <a:blip r:embed="rId2"/>
          <a:stretch>
            <a:fillRect/>
          </a:stretch>
        </p:blipFill>
        <p:spPr>
          <a:xfrm>
            <a:off x="5590720" y="731837"/>
            <a:ext cx="3211967" cy="4083556"/>
          </a:xfrm>
          <a:prstGeom prst="rect">
            <a:avLst/>
          </a:prstGeom>
        </p:spPr>
      </p:pic>
      <p:sp>
        <p:nvSpPr>
          <p:cNvPr id="8" name="TextBox 7">
            <a:extLst>
              <a:ext uri="{FF2B5EF4-FFF2-40B4-BE49-F238E27FC236}">
                <a16:creationId xmlns:a16="http://schemas.microsoft.com/office/drawing/2014/main" id="{1766006A-D742-45A8-A39B-55DD95AF2A41}"/>
              </a:ext>
            </a:extLst>
          </p:cNvPr>
          <p:cNvSpPr txBox="1"/>
          <p:nvPr/>
        </p:nvSpPr>
        <p:spPr>
          <a:xfrm>
            <a:off x="2873828" y="4068148"/>
            <a:ext cx="2861387" cy="307777"/>
          </a:xfrm>
          <a:prstGeom prst="rect">
            <a:avLst/>
          </a:prstGeom>
          <a:noFill/>
        </p:spPr>
        <p:txBody>
          <a:bodyPr wrap="square" rtlCol="0">
            <a:spAutoFit/>
          </a:bodyPr>
          <a:lstStyle/>
          <a:p>
            <a:r>
              <a:rPr lang="en-US" sz="1400" dirty="0"/>
              <a:t>The part with a sensible climate</a:t>
            </a:r>
          </a:p>
        </p:txBody>
      </p:sp>
      <p:sp>
        <p:nvSpPr>
          <p:cNvPr id="9" name="TextBox 8">
            <a:extLst>
              <a:ext uri="{FF2B5EF4-FFF2-40B4-BE49-F238E27FC236}">
                <a16:creationId xmlns:a16="http://schemas.microsoft.com/office/drawing/2014/main" id="{72A52A89-893A-4BB0-ACF1-169A6D96BA27}"/>
              </a:ext>
            </a:extLst>
          </p:cNvPr>
          <p:cNvSpPr txBox="1"/>
          <p:nvPr/>
        </p:nvSpPr>
        <p:spPr>
          <a:xfrm>
            <a:off x="2067444" y="3558851"/>
            <a:ext cx="3121089" cy="307777"/>
          </a:xfrm>
          <a:prstGeom prst="rect">
            <a:avLst/>
          </a:prstGeom>
          <a:noFill/>
        </p:spPr>
        <p:txBody>
          <a:bodyPr wrap="square" rtlCol="0">
            <a:spAutoFit/>
          </a:bodyPr>
          <a:lstStyle/>
          <a:p>
            <a:r>
              <a:rPr lang="en-US" sz="1400" dirty="0"/>
              <a:t>The part where the </a:t>
            </a:r>
            <a:r>
              <a:rPr lang="en-US" sz="1400" dirty="0" err="1"/>
              <a:t>LeComptes</a:t>
            </a:r>
            <a:r>
              <a:rPr lang="en-US" sz="1400" dirty="0"/>
              <a:t> are from</a:t>
            </a:r>
          </a:p>
        </p:txBody>
      </p:sp>
      <p:sp>
        <p:nvSpPr>
          <p:cNvPr id="12" name="Arrow: Right 11">
            <a:extLst>
              <a:ext uri="{FF2B5EF4-FFF2-40B4-BE49-F238E27FC236}">
                <a16:creationId xmlns:a16="http://schemas.microsoft.com/office/drawing/2014/main" id="{58060328-5E05-4A3E-B7C8-99A58F014081}"/>
              </a:ext>
            </a:extLst>
          </p:cNvPr>
          <p:cNvSpPr/>
          <p:nvPr/>
        </p:nvSpPr>
        <p:spPr bwMode="auto">
          <a:xfrm>
            <a:off x="5393095" y="4128422"/>
            <a:ext cx="895738" cy="187227"/>
          </a:xfrm>
          <a:prstGeom prst="rightArrow">
            <a:avLst/>
          </a:prstGeom>
          <a:solidFill>
            <a:schemeClr val="bg2">
              <a:lumMod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anose="020F0502020204030204" pitchFamily="34" charset="0"/>
            </a:endParaRPr>
          </a:p>
        </p:txBody>
      </p:sp>
      <p:sp>
        <p:nvSpPr>
          <p:cNvPr id="13" name="Arrow: Right 12">
            <a:extLst>
              <a:ext uri="{FF2B5EF4-FFF2-40B4-BE49-F238E27FC236}">
                <a16:creationId xmlns:a16="http://schemas.microsoft.com/office/drawing/2014/main" id="{2EF688BF-82DA-4C6C-B5CD-9E90DF3635CB}"/>
              </a:ext>
            </a:extLst>
          </p:cNvPr>
          <p:cNvSpPr/>
          <p:nvPr/>
        </p:nvSpPr>
        <p:spPr bwMode="auto">
          <a:xfrm>
            <a:off x="5287346" y="3628678"/>
            <a:ext cx="895738" cy="187227"/>
          </a:xfrm>
          <a:prstGeom prst="rightArrow">
            <a:avLst/>
          </a:prstGeom>
          <a:solidFill>
            <a:schemeClr val="bg2">
              <a:lumMod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anose="020F0502020204030204" pitchFamily="34" charset="0"/>
            </a:endParaRPr>
          </a:p>
        </p:txBody>
      </p:sp>
      <p:pic>
        <p:nvPicPr>
          <p:cNvPr id="14" name="Picture 13">
            <a:extLst>
              <a:ext uri="{FF2B5EF4-FFF2-40B4-BE49-F238E27FC236}">
                <a16:creationId xmlns:a16="http://schemas.microsoft.com/office/drawing/2014/main" id="{A4C6D246-7EE2-4EDA-8A75-E426A42786D7}"/>
              </a:ext>
            </a:extLst>
          </p:cNvPr>
          <p:cNvPicPr>
            <a:picLocks noChangeAspect="1"/>
          </p:cNvPicPr>
          <p:nvPr/>
        </p:nvPicPr>
        <p:blipFill>
          <a:blip r:embed="rId3"/>
          <a:stretch>
            <a:fillRect/>
          </a:stretch>
        </p:blipFill>
        <p:spPr>
          <a:xfrm flipH="1">
            <a:off x="2580756" y="4628166"/>
            <a:ext cx="3303036" cy="1581150"/>
          </a:xfrm>
          <a:prstGeom prst="rect">
            <a:avLst/>
          </a:prstGeom>
        </p:spPr>
      </p:pic>
    </p:spTree>
    <p:extLst>
      <p:ext uri="{BB962C8B-B14F-4D97-AF65-F5344CB8AC3E}">
        <p14:creationId xmlns:p14="http://schemas.microsoft.com/office/powerpoint/2010/main" val="14658807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4"/>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EBA2B097-58E8-4463-9370-6A14120194C3}" type="slidenum">
              <a:rPr lang="en-US" altLang="en-US" smtClean="0"/>
              <a:pPr>
                <a:spcBef>
                  <a:spcPct val="0"/>
                </a:spcBef>
                <a:buClrTx/>
                <a:buFontTx/>
                <a:buNone/>
              </a:pPr>
              <a:t>40</a:t>
            </a:fld>
            <a:endParaRPr lang="en-US" altLang="en-US"/>
          </a:p>
        </p:txBody>
      </p:sp>
      <p:sp>
        <p:nvSpPr>
          <p:cNvPr id="30723" name="Rectangle 2"/>
          <p:cNvSpPr>
            <a:spLocks noGrp="1" noChangeArrowheads="1"/>
          </p:cNvSpPr>
          <p:nvPr>
            <p:ph type="title"/>
          </p:nvPr>
        </p:nvSpPr>
        <p:spPr/>
        <p:txBody>
          <a:bodyPr/>
          <a:lstStyle/>
          <a:p>
            <a:pPr eaLnBrk="1" hangingPunct="1"/>
            <a:r>
              <a:rPr lang="en-US" altLang="en-US"/>
              <a:t>I Like Working at the LHC…</a:t>
            </a:r>
          </a:p>
        </p:txBody>
      </p:sp>
      <p:pic>
        <p:nvPicPr>
          <p:cNvPr id="30724" name="Picture 3" descr="https://atlas.web.cern.ch/Atlas/GROUPS/DATAPREPARATION/PublicPlots/2012/DataSummary/figs/sumLumiByDa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475" y="841375"/>
            <a:ext cx="7388225"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4"/>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47923F53-87AF-4142-B07E-E07A8865E98B}" type="slidenum">
              <a:rPr lang="en-US" altLang="en-US" smtClean="0"/>
              <a:pPr>
                <a:spcBef>
                  <a:spcPct val="0"/>
                </a:spcBef>
                <a:buClrTx/>
                <a:buFontTx/>
                <a:buNone/>
              </a:pPr>
              <a:t>41</a:t>
            </a:fld>
            <a:endParaRPr lang="en-US" altLang="en-US"/>
          </a:p>
        </p:txBody>
      </p:sp>
      <p:sp>
        <p:nvSpPr>
          <p:cNvPr id="31747" name="Rectangle 2"/>
          <p:cNvSpPr>
            <a:spLocks noGrp="1" noChangeArrowheads="1"/>
          </p:cNvSpPr>
          <p:nvPr>
            <p:ph type="title"/>
          </p:nvPr>
        </p:nvSpPr>
        <p:spPr/>
        <p:txBody>
          <a:bodyPr/>
          <a:lstStyle/>
          <a:p>
            <a:pPr eaLnBrk="1" hangingPunct="1"/>
            <a:r>
              <a:rPr lang="en-US" altLang="en-US"/>
              <a:t>…But I Miss Working At The Tevatron</a:t>
            </a:r>
          </a:p>
        </p:txBody>
      </p:sp>
      <p:pic>
        <p:nvPicPr>
          <p:cNvPr id="31748" name="Picture 3" descr="https://twiki.cern.ch/twiki/pub/AtlasPublic/EventDisplayPublicResults/zpileup_alltrack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9663" y="973138"/>
            <a:ext cx="5287962"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4"/>
          <p:cNvSpPr txBox="1">
            <a:spLocks noChangeArrowheads="1"/>
          </p:cNvSpPr>
          <p:nvPr/>
        </p:nvSpPr>
        <p:spPr bwMode="auto">
          <a:xfrm>
            <a:off x="496888" y="1154113"/>
            <a:ext cx="2943225" cy="915987"/>
          </a:xfrm>
          <a:prstGeom prst="rect">
            <a:avLst/>
          </a:prstGeom>
          <a:solidFill>
            <a:srgbClr val="C0C0C0">
              <a:alpha val="50195"/>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a:t>This is a Z event (into muons) with </a:t>
            </a:r>
            <a:r>
              <a:rPr lang="en-US" altLang="en-US" b="1" i="1"/>
              <a:t>only</a:t>
            </a:r>
            <a:r>
              <a:rPr lang="en-US" altLang="en-US"/>
              <a:t> 11 primary vertices.</a:t>
            </a:r>
          </a:p>
        </p:txBody>
      </p:sp>
      <p:sp>
        <p:nvSpPr>
          <p:cNvPr id="31750" name="Text Box 5"/>
          <p:cNvSpPr txBox="1">
            <a:spLocks noChangeArrowheads="1"/>
          </p:cNvSpPr>
          <p:nvPr/>
        </p:nvSpPr>
        <p:spPr bwMode="auto">
          <a:xfrm>
            <a:off x="581819" y="4570871"/>
            <a:ext cx="2943225" cy="641350"/>
          </a:xfrm>
          <a:prstGeom prst="rect">
            <a:avLst/>
          </a:prstGeom>
          <a:solidFill>
            <a:srgbClr val="FFFF99">
              <a:alpha val="50195"/>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dirty="0"/>
              <a:t>Not a showstopper, but it is work.</a:t>
            </a:r>
          </a:p>
        </p:txBody>
      </p:sp>
      <p:pic>
        <p:nvPicPr>
          <p:cNvPr id="2" name="Picture 1"/>
          <p:cNvPicPr>
            <a:picLocks noChangeAspect="1"/>
          </p:cNvPicPr>
          <p:nvPr/>
        </p:nvPicPr>
        <p:blipFill>
          <a:blip r:embed="rId3"/>
          <a:stretch>
            <a:fillRect/>
          </a:stretch>
        </p:blipFill>
        <p:spPr>
          <a:xfrm>
            <a:off x="496888" y="2273528"/>
            <a:ext cx="2913062" cy="209391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5A4194A7-EDE9-4769-B37D-C1C44EB9F73E}" type="slidenum">
              <a:rPr lang="en-US" altLang="en-US" smtClean="0"/>
              <a:pPr>
                <a:spcBef>
                  <a:spcPct val="0"/>
                </a:spcBef>
                <a:buClrTx/>
                <a:buFontTx/>
                <a:buNone/>
              </a:pPr>
              <a:t>42</a:t>
            </a:fld>
            <a:endParaRPr lang="en-US" altLang="en-US"/>
          </a:p>
        </p:txBody>
      </p:sp>
      <p:sp>
        <p:nvSpPr>
          <p:cNvPr id="32771" name="Rectangle 2"/>
          <p:cNvSpPr>
            <a:spLocks noGrp="1" noChangeArrowheads="1"/>
          </p:cNvSpPr>
          <p:nvPr>
            <p:ph type="title"/>
          </p:nvPr>
        </p:nvSpPr>
        <p:spPr/>
        <p:txBody>
          <a:bodyPr/>
          <a:lstStyle/>
          <a:p>
            <a:pPr eaLnBrk="1" hangingPunct="1"/>
            <a:r>
              <a:rPr lang="en-US" altLang="en-US"/>
              <a:t>Where Are We After Step #1?</a:t>
            </a:r>
          </a:p>
        </p:txBody>
      </p:sp>
      <p:sp>
        <p:nvSpPr>
          <p:cNvPr id="32772" name="Rectangle 3"/>
          <p:cNvSpPr>
            <a:spLocks noGrp="1" noChangeArrowheads="1"/>
          </p:cNvSpPr>
          <p:nvPr>
            <p:ph type="body" idx="1"/>
          </p:nvPr>
        </p:nvSpPr>
        <p:spPr/>
        <p:txBody>
          <a:bodyPr/>
          <a:lstStyle/>
          <a:p>
            <a:pPr eaLnBrk="1" hangingPunct="1"/>
            <a:r>
              <a:rPr lang="en-US" altLang="en-US" sz="2400"/>
              <a:t>We’ve identified the problem:</a:t>
            </a:r>
            <a:br>
              <a:rPr lang="en-US" altLang="en-US" sz="2400"/>
            </a:br>
            <a:endParaRPr lang="en-US" altLang="en-US" sz="2400"/>
          </a:p>
          <a:p>
            <a:pPr eaLnBrk="1" hangingPunct="1"/>
            <a:r>
              <a:rPr lang="en-US" altLang="en-US" sz="2400"/>
              <a:t>We need to identify Higgs </a:t>
            </a:r>
            <a:r>
              <a:rPr lang="en-US" altLang="en-US" sz="2400">
                <a:latin typeface="Symbol" panose="05050102010706020507" pitchFamily="18" charset="2"/>
              </a:rPr>
              <a:t>gg</a:t>
            </a:r>
            <a:r>
              <a:rPr lang="en-US" altLang="en-US" sz="2400"/>
              <a:t> events over three backgrounds…</a:t>
            </a:r>
          </a:p>
          <a:p>
            <a:pPr lvl="1" eaLnBrk="1" hangingPunct="1"/>
            <a:r>
              <a:rPr lang="en-US" altLang="en-US" sz="2000"/>
              <a:t>Other </a:t>
            </a:r>
            <a:r>
              <a:rPr lang="en-US" altLang="en-US" sz="2000">
                <a:latin typeface="Symbol" panose="05050102010706020507" pitchFamily="18" charset="2"/>
              </a:rPr>
              <a:t>gg</a:t>
            </a:r>
            <a:r>
              <a:rPr lang="en-US" altLang="en-US" sz="2000"/>
              <a:t> events</a:t>
            </a:r>
          </a:p>
          <a:p>
            <a:pPr lvl="1" eaLnBrk="1" hangingPunct="1"/>
            <a:r>
              <a:rPr lang="en-US" altLang="en-US" sz="2000"/>
              <a:t>Jet+</a:t>
            </a:r>
            <a:r>
              <a:rPr lang="en-US" altLang="en-US" sz="2000">
                <a:latin typeface="Symbol" panose="05050102010706020507" pitchFamily="18" charset="2"/>
              </a:rPr>
              <a:t>g</a:t>
            </a:r>
            <a:r>
              <a:rPr lang="en-US" altLang="en-US" sz="2000"/>
              <a:t> events misidentified as </a:t>
            </a:r>
            <a:r>
              <a:rPr lang="en-US" altLang="en-US" sz="2000">
                <a:latin typeface="Symbol" panose="05050102010706020507" pitchFamily="18" charset="2"/>
              </a:rPr>
              <a:t>gg</a:t>
            </a:r>
            <a:r>
              <a:rPr lang="en-US" altLang="en-US" sz="2000"/>
              <a:t> </a:t>
            </a:r>
          </a:p>
          <a:p>
            <a:pPr lvl="2" eaLnBrk="1" hangingPunct="1"/>
            <a:r>
              <a:rPr lang="en-US" altLang="en-US" sz="1800"/>
              <a:t>About 1000x larger</a:t>
            </a:r>
          </a:p>
          <a:p>
            <a:pPr lvl="1" eaLnBrk="1" hangingPunct="1"/>
            <a:r>
              <a:rPr lang="en-US" altLang="en-US" sz="2000"/>
              <a:t>Dijet events misidentified as </a:t>
            </a:r>
            <a:r>
              <a:rPr lang="en-US" altLang="en-US" sz="2000">
                <a:latin typeface="Symbol" panose="05050102010706020507" pitchFamily="18" charset="2"/>
              </a:rPr>
              <a:t>gg</a:t>
            </a:r>
            <a:r>
              <a:rPr lang="en-US" altLang="en-US" sz="2000"/>
              <a:t> </a:t>
            </a:r>
          </a:p>
          <a:p>
            <a:pPr lvl="2" eaLnBrk="1" hangingPunct="1"/>
            <a:r>
              <a:rPr lang="en-US" altLang="en-US" sz="1800"/>
              <a:t>About 1000000x larger</a:t>
            </a:r>
          </a:p>
          <a:p>
            <a:pPr eaLnBrk="1" hangingPunct="1"/>
            <a:r>
              <a:rPr lang="en-US" altLang="en-US" sz="2400"/>
              <a:t>… in the face of a large number of pile-up events</a:t>
            </a:r>
          </a:p>
        </p:txBody>
      </p:sp>
      <p:sp>
        <p:nvSpPr>
          <p:cNvPr id="32773" name="Text Box 4"/>
          <p:cNvSpPr txBox="1">
            <a:spLocks noChangeArrowheads="1"/>
          </p:cNvSpPr>
          <p:nvPr/>
        </p:nvSpPr>
        <p:spPr bwMode="auto">
          <a:xfrm>
            <a:off x="5076825" y="3063875"/>
            <a:ext cx="3473450" cy="1314450"/>
          </a:xfrm>
          <a:prstGeom prst="rect">
            <a:avLst/>
          </a:prstGeom>
          <a:solidFill>
            <a:srgbClr val="CCFF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sz="1600"/>
              <a:t>QCD kinda-sorta predicts these rates: well enough that we can tell we are on the right path, but nowhere near well enough to discover the Higgs by looking at total rates.</a:t>
            </a:r>
          </a:p>
        </p:txBody>
      </p:sp>
      <p:sp>
        <p:nvSpPr>
          <p:cNvPr id="32774" name="Text Box 5"/>
          <p:cNvSpPr txBox="1">
            <a:spLocks noChangeArrowheads="1"/>
          </p:cNvSpPr>
          <p:nvPr/>
        </p:nvSpPr>
        <p:spPr bwMode="auto">
          <a:xfrm>
            <a:off x="3471863" y="5807075"/>
            <a:ext cx="5349875" cy="366713"/>
          </a:xfrm>
          <a:prstGeom prst="rect">
            <a:avLst/>
          </a:prstGeom>
          <a:solidFill>
            <a:schemeClr val="tx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a:solidFill>
                  <a:schemeClr val="bg1"/>
                </a:solidFill>
              </a:rPr>
              <a:t>The tool that lest us solve this is the “ABCD Method”</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6"/>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669057D3-9234-41BF-B38D-36E3F7A190B1}" type="slidenum">
              <a:rPr lang="en-US" altLang="en-US" smtClean="0"/>
              <a:pPr>
                <a:spcBef>
                  <a:spcPct val="0"/>
                </a:spcBef>
                <a:buClrTx/>
                <a:buFontTx/>
                <a:buNone/>
              </a:pPr>
              <a:t>43</a:t>
            </a:fld>
            <a:endParaRPr lang="en-US" altLang="en-US"/>
          </a:p>
        </p:txBody>
      </p:sp>
      <p:sp>
        <p:nvSpPr>
          <p:cNvPr id="33795" name="Rectangle 2"/>
          <p:cNvSpPr>
            <a:spLocks noGrp="1" noChangeArrowheads="1"/>
          </p:cNvSpPr>
          <p:nvPr>
            <p:ph type="title"/>
          </p:nvPr>
        </p:nvSpPr>
        <p:spPr/>
        <p:txBody>
          <a:bodyPr/>
          <a:lstStyle/>
          <a:p>
            <a:pPr eaLnBrk="1" hangingPunct="1"/>
            <a:r>
              <a:rPr lang="en-US" altLang="en-US"/>
              <a:t>The ABCD Method</a:t>
            </a:r>
          </a:p>
        </p:txBody>
      </p:sp>
      <p:sp>
        <p:nvSpPr>
          <p:cNvPr id="33796" name="Rectangle 3"/>
          <p:cNvSpPr>
            <a:spLocks noGrp="1" noChangeArrowheads="1"/>
          </p:cNvSpPr>
          <p:nvPr>
            <p:ph type="body" sz="half" idx="2"/>
          </p:nvPr>
        </p:nvSpPr>
        <p:spPr>
          <a:xfrm>
            <a:off x="4632325" y="1223963"/>
            <a:ext cx="4038600" cy="4005262"/>
          </a:xfrm>
        </p:spPr>
        <p:txBody>
          <a:bodyPr/>
          <a:lstStyle/>
          <a:p>
            <a:pPr eaLnBrk="1" hangingPunct="1"/>
            <a:r>
              <a:rPr lang="en-US" altLang="en-US"/>
              <a:t>Requires two variables that are </a:t>
            </a:r>
            <a:r>
              <a:rPr lang="en-US" altLang="en-US" i="1"/>
              <a:t>uncorrelated</a:t>
            </a:r>
            <a:r>
              <a:rPr lang="en-US" altLang="en-US"/>
              <a:t> for the </a:t>
            </a:r>
            <a:r>
              <a:rPr lang="en-US" altLang="en-US" i="1"/>
              <a:t>background</a:t>
            </a:r>
            <a:r>
              <a:rPr lang="en-US" altLang="en-US"/>
              <a:t>.</a:t>
            </a:r>
          </a:p>
          <a:p>
            <a:pPr lvl="1" eaLnBrk="1" hangingPunct="1"/>
            <a:r>
              <a:rPr lang="en-US" altLang="en-US"/>
              <a:t>Signal can be and often is correlated.</a:t>
            </a:r>
          </a:p>
          <a:p>
            <a:pPr lvl="1" eaLnBrk="1" hangingPunct="1"/>
            <a:r>
              <a:rPr lang="en-US" altLang="en-US"/>
              <a:t>If the variables are not exactly uncorrelated, this becomes an approximation.</a:t>
            </a:r>
            <a:br>
              <a:rPr lang="en-US" altLang="en-US"/>
            </a:br>
            <a:endParaRPr lang="en-US" altLang="en-US"/>
          </a:p>
          <a:p>
            <a:pPr eaLnBrk="1" hangingPunct="1"/>
            <a:r>
              <a:rPr lang="en-US" altLang="en-US"/>
              <a:t>Requires that regions B,C and D all be dominated by the background</a:t>
            </a:r>
            <a:br>
              <a:rPr lang="en-US" altLang="en-US"/>
            </a:br>
            <a:endParaRPr lang="en-US" altLang="en-US"/>
          </a:p>
          <a:p>
            <a:pPr eaLnBrk="1" hangingPunct="1"/>
            <a:r>
              <a:rPr lang="en-US" altLang="en-US"/>
              <a:t>This doesn’t say anything about how much signal “leaks” into B and C</a:t>
            </a:r>
          </a:p>
          <a:p>
            <a:pPr lvl="1" eaLnBrk="1" hangingPunct="1"/>
            <a:r>
              <a:rPr lang="en-US" altLang="en-US"/>
              <a:t>Usually this is done with Monte Carlo</a:t>
            </a:r>
          </a:p>
        </p:txBody>
      </p:sp>
      <p:pic>
        <p:nvPicPr>
          <p:cNvPr id="33797" name="Picture 4" descr="https://atlas.web.cern.ch/Atlas/GROUPS/PHYSICS/PAPERS/EXOT-2011-27/fig_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968375"/>
            <a:ext cx="3563938"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 Box 5"/>
          <p:cNvSpPr txBox="1">
            <a:spLocks noChangeArrowheads="1"/>
          </p:cNvSpPr>
          <p:nvPr/>
        </p:nvSpPr>
        <p:spPr bwMode="auto">
          <a:xfrm>
            <a:off x="674688" y="4010025"/>
            <a:ext cx="3608387" cy="1069975"/>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buFont typeface="Wingdings" panose="05000000000000000000" pitchFamily="2" charset="2"/>
              <a:buNone/>
            </a:pPr>
            <a:r>
              <a:rPr lang="en-US" altLang="en-US" sz="1600"/>
              <a:t>A general method (the above plot has nothing to do with the Higgs) to answer the question “how much background is inside signal region A”?</a:t>
            </a:r>
            <a:endParaRPr lang="en-US" altLang="en-US"/>
          </a:p>
        </p:txBody>
      </p:sp>
      <p:graphicFrame>
        <p:nvGraphicFramePr>
          <p:cNvPr id="33799" name="Object 6"/>
          <p:cNvGraphicFramePr>
            <a:graphicFrameLocks noChangeAspect="1"/>
          </p:cNvGraphicFramePr>
          <p:nvPr/>
        </p:nvGraphicFramePr>
        <p:xfrm>
          <a:off x="1114425" y="5260975"/>
          <a:ext cx="2786063" cy="909638"/>
        </p:xfrm>
        <a:graphic>
          <a:graphicData uri="http://schemas.openxmlformats.org/presentationml/2006/ole">
            <mc:AlternateContent xmlns:mc="http://schemas.openxmlformats.org/markup-compatibility/2006">
              <mc:Choice xmlns:v="urn:schemas-microsoft-com:vml" Requires="v">
                <p:oleObj spid="_x0000_s33914" name="Equation" r:id="rId4" imgW="1205977" imgH="393529" progId="Equation.3">
                  <p:embed/>
                </p:oleObj>
              </mc:Choice>
              <mc:Fallback>
                <p:oleObj name="Equation" r:id="rId4" imgW="1205977" imgH="393529"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4425" y="5260975"/>
                        <a:ext cx="2786063" cy="909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5"/>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49A96B31-FAEC-4E71-A787-365AF7D65335}" type="slidenum">
              <a:rPr lang="en-US" altLang="en-US" smtClean="0"/>
              <a:pPr>
                <a:spcBef>
                  <a:spcPct val="0"/>
                </a:spcBef>
                <a:buClrTx/>
                <a:buFontTx/>
                <a:buNone/>
              </a:pPr>
              <a:t>44</a:t>
            </a:fld>
            <a:endParaRPr lang="en-US" altLang="en-US"/>
          </a:p>
        </p:txBody>
      </p:sp>
      <p:sp>
        <p:nvSpPr>
          <p:cNvPr id="34819" name="Rectangle 2"/>
          <p:cNvSpPr>
            <a:spLocks noGrp="1" noChangeArrowheads="1"/>
          </p:cNvSpPr>
          <p:nvPr>
            <p:ph type="title"/>
          </p:nvPr>
        </p:nvSpPr>
        <p:spPr/>
        <p:txBody>
          <a:bodyPr/>
          <a:lstStyle/>
          <a:p>
            <a:pPr eaLnBrk="1" hangingPunct="1"/>
            <a:r>
              <a:rPr lang="en-US" altLang="en-US"/>
              <a:t>ABCD for Diphotons</a:t>
            </a:r>
          </a:p>
        </p:txBody>
      </p:sp>
      <p:sp>
        <p:nvSpPr>
          <p:cNvPr id="34820" name="Rectangle 3"/>
          <p:cNvSpPr>
            <a:spLocks noGrp="1" noChangeArrowheads="1"/>
          </p:cNvSpPr>
          <p:nvPr>
            <p:ph type="body" idx="1"/>
          </p:nvPr>
        </p:nvSpPr>
        <p:spPr>
          <a:xfrm>
            <a:off x="4322763" y="790575"/>
            <a:ext cx="4364037" cy="5335588"/>
          </a:xfrm>
        </p:spPr>
        <p:txBody>
          <a:bodyPr/>
          <a:lstStyle/>
          <a:p>
            <a:pPr eaLnBrk="1" hangingPunct="1"/>
            <a:r>
              <a:rPr lang="en-US" altLang="en-US"/>
              <a:t>Here the two uncorrelated variables are:</a:t>
            </a:r>
          </a:p>
          <a:p>
            <a:pPr lvl="1" eaLnBrk="1" hangingPunct="1"/>
            <a:r>
              <a:rPr lang="en-US" altLang="en-US" u="sng"/>
              <a:t>Photon identification:</a:t>
            </a:r>
            <a:r>
              <a:rPr lang="en-US" altLang="en-US"/>
              <a:t> the shower shape variables I discussed ~10 slides back plus the absence of a track pointing at the shower.</a:t>
            </a:r>
          </a:p>
          <a:p>
            <a:pPr lvl="1" eaLnBrk="1" hangingPunct="1"/>
            <a:r>
              <a:rPr lang="en-US" altLang="en-US" u="sng"/>
              <a:t>Isolation:</a:t>
            </a:r>
            <a:r>
              <a:rPr lang="en-US" altLang="en-US"/>
              <a:t> how much energy is around the photon.   If the photon came from a jet, odds are that there is some remnant nearby that we can detect.</a:t>
            </a:r>
          </a:p>
          <a:p>
            <a:pPr lvl="2" eaLnBrk="1" hangingPunct="1"/>
            <a:r>
              <a:rPr lang="en-US" altLang="en-US"/>
              <a:t>Isolation energy is directly affected by pileup, so we want to make this area as small as possible.  </a:t>
            </a:r>
            <a:br>
              <a:rPr lang="en-US" altLang="en-US"/>
            </a:br>
            <a:endParaRPr lang="en-US" altLang="en-US"/>
          </a:p>
          <a:p>
            <a:pPr eaLnBrk="1" hangingPunct="1"/>
            <a:r>
              <a:rPr lang="en-US" altLang="en-US"/>
              <a:t>We can apply this to both photons, so at the end of the process we know how many events have zero, one or two real photons.</a:t>
            </a:r>
          </a:p>
        </p:txBody>
      </p:sp>
      <p:pic>
        <p:nvPicPr>
          <p:cNvPr id="34821" name="Picture 4" descr="https://atlas.web.cern.ch/Atlas/GROUPS/PHYSICS/CONFNOTES/ATLAS-CONF-2011-004/fig_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0" y="958850"/>
            <a:ext cx="3702050"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5"/>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74B5A717-A2EF-4745-BD46-113C801A791D}" type="slidenum">
              <a:rPr lang="en-US" altLang="en-US" smtClean="0"/>
              <a:pPr>
                <a:spcBef>
                  <a:spcPct val="0"/>
                </a:spcBef>
                <a:buClrTx/>
                <a:buFontTx/>
                <a:buNone/>
              </a:pPr>
              <a:t>45</a:t>
            </a:fld>
            <a:endParaRPr lang="en-US" altLang="en-US"/>
          </a:p>
        </p:txBody>
      </p:sp>
      <p:sp>
        <p:nvSpPr>
          <p:cNvPr id="35843" name="Rectangle 2"/>
          <p:cNvSpPr>
            <a:spLocks noGrp="1" noChangeArrowheads="1"/>
          </p:cNvSpPr>
          <p:nvPr>
            <p:ph type="title"/>
          </p:nvPr>
        </p:nvSpPr>
        <p:spPr/>
        <p:txBody>
          <a:bodyPr/>
          <a:lstStyle/>
          <a:p>
            <a:pPr eaLnBrk="1" hangingPunct="1"/>
            <a:r>
              <a:rPr lang="en-US" altLang="en-US"/>
              <a:t>What Are We Searching For?</a:t>
            </a:r>
          </a:p>
        </p:txBody>
      </p:sp>
      <p:sp>
        <p:nvSpPr>
          <p:cNvPr id="35844" name="Rectangle 3"/>
          <p:cNvSpPr>
            <a:spLocks noGrp="1" noChangeArrowheads="1"/>
          </p:cNvSpPr>
          <p:nvPr>
            <p:ph type="body" idx="1"/>
          </p:nvPr>
        </p:nvSpPr>
        <p:spPr/>
        <p:txBody>
          <a:bodyPr/>
          <a:lstStyle/>
          <a:p>
            <a:pPr eaLnBrk="1" hangingPunct="1"/>
            <a:r>
              <a:rPr lang="en-US" altLang="en-US"/>
              <a:t>We cannot avoid this question any more.</a:t>
            </a:r>
          </a:p>
          <a:p>
            <a:pPr lvl="1" eaLnBrk="1" hangingPunct="1"/>
            <a:r>
              <a:rPr lang="en-US" altLang="en-US"/>
              <a:t>Are we looking for a generic particle that decays to </a:t>
            </a:r>
            <a:r>
              <a:rPr lang="en-US" altLang="en-US">
                <a:latin typeface="Symbol" panose="05050102010706020507" pitchFamily="18" charset="2"/>
              </a:rPr>
              <a:t>gg</a:t>
            </a:r>
            <a:r>
              <a:rPr lang="en-US" altLang="en-US"/>
              <a:t>?</a:t>
            </a:r>
          </a:p>
          <a:p>
            <a:pPr lvl="1" eaLnBrk="1" hangingPunct="1"/>
            <a:r>
              <a:rPr lang="en-US" altLang="en-US"/>
              <a:t>Or are we looking for the SM Higgs?</a:t>
            </a:r>
            <a:br>
              <a:rPr lang="en-US" altLang="en-US"/>
            </a:br>
            <a:endParaRPr lang="en-US" altLang="en-US"/>
          </a:p>
          <a:p>
            <a:pPr eaLnBrk="1" hangingPunct="1"/>
            <a:r>
              <a:rPr lang="en-US" altLang="en-US"/>
              <a:t>This matters:</a:t>
            </a:r>
          </a:p>
          <a:p>
            <a:pPr lvl="1" eaLnBrk="1" hangingPunct="1"/>
            <a:r>
              <a:rPr lang="en-US" altLang="en-US"/>
              <a:t>Are we allowed to use Higgs production models in this analysis?</a:t>
            </a:r>
          </a:p>
          <a:p>
            <a:pPr lvl="1" eaLnBrk="1" hangingPunct="1"/>
            <a:r>
              <a:rPr lang="en-US" altLang="en-US"/>
              <a:t>What about assuming its spin-0?  (Isotropic decays in any frame)</a:t>
            </a:r>
            <a:br>
              <a:rPr lang="en-US" altLang="en-US"/>
            </a:br>
            <a:endParaRPr lang="en-US" altLang="en-US"/>
          </a:p>
          <a:p>
            <a:pPr eaLnBrk="1" hangingPunct="1"/>
            <a:r>
              <a:rPr lang="en-US" altLang="en-US"/>
              <a:t>Both experiments have decided to design the search around the SM Higgs</a:t>
            </a:r>
          </a:p>
          <a:p>
            <a:pPr lvl="1" eaLnBrk="1" hangingPunct="1"/>
            <a:r>
              <a:rPr lang="en-US" altLang="en-US"/>
              <a:t>For exclusion, this is obviously the right thing to do</a:t>
            </a:r>
          </a:p>
          <a:p>
            <a:pPr lvl="1" eaLnBrk="1" hangingPunct="1"/>
            <a:r>
              <a:rPr lang="en-US" altLang="en-US"/>
              <a:t>For a search, we have decided matching the exclusion strategy was best</a:t>
            </a:r>
          </a:p>
        </p:txBody>
      </p:sp>
      <p:pic>
        <p:nvPicPr>
          <p:cNvPr id="35845" name="Picture 4" descr="http://upload.wikimedia.org/wikipedia/en/thumb/7/79/Lochnessmonster.jpg/220px-Lochnessmons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7738" y="220663"/>
            <a:ext cx="1608137"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5"/>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AA7AD890-FBA0-44BE-BB77-FBE223B110EF}" type="slidenum">
              <a:rPr lang="en-US" altLang="en-US" smtClean="0"/>
              <a:pPr>
                <a:spcBef>
                  <a:spcPct val="0"/>
                </a:spcBef>
                <a:buClrTx/>
                <a:buFontTx/>
                <a:buNone/>
              </a:pPr>
              <a:t>46</a:t>
            </a:fld>
            <a:endParaRPr lang="en-US" altLang="en-US"/>
          </a:p>
        </p:txBody>
      </p:sp>
      <p:sp>
        <p:nvSpPr>
          <p:cNvPr id="36867" name="Rectangle 2"/>
          <p:cNvSpPr>
            <a:spLocks noGrp="1" noChangeArrowheads="1"/>
          </p:cNvSpPr>
          <p:nvPr>
            <p:ph type="title"/>
          </p:nvPr>
        </p:nvSpPr>
        <p:spPr/>
        <p:txBody>
          <a:bodyPr/>
          <a:lstStyle/>
          <a:p>
            <a:pPr eaLnBrk="1" hangingPunct="1"/>
            <a:r>
              <a:rPr lang="en-US" altLang="en-US"/>
              <a:t>A Typical Pretty Two Photon Event</a:t>
            </a:r>
          </a:p>
        </p:txBody>
      </p:sp>
      <p:sp>
        <p:nvSpPr>
          <p:cNvPr id="36868" name="Rectangle 3"/>
          <p:cNvSpPr>
            <a:spLocks noGrp="1" noChangeArrowheads="1"/>
          </p:cNvSpPr>
          <p:nvPr>
            <p:ph type="body" idx="1"/>
          </p:nvPr>
        </p:nvSpPr>
        <p:spPr>
          <a:xfrm>
            <a:off x="5722938" y="1047750"/>
            <a:ext cx="2963862" cy="5078413"/>
          </a:xfrm>
        </p:spPr>
        <p:txBody>
          <a:bodyPr/>
          <a:lstStyle/>
          <a:p>
            <a:pPr eaLnBrk="1" hangingPunct="1"/>
            <a:r>
              <a:rPr lang="en-US" altLang="en-US" sz="1600"/>
              <a:t>Photons are obvious, even with pile-up</a:t>
            </a:r>
          </a:p>
          <a:p>
            <a:pPr lvl="1" eaLnBrk="1" hangingPunct="1"/>
            <a:r>
              <a:rPr lang="en-US" altLang="en-US" sz="1400"/>
              <a:t>Note that low p</a:t>
            </a:r>
            <a:r>
              <a:rPr lang="en-US" altLang="en-US" sz="1400" baseline="-25000"/>
              <a:t>T</a:t>
            </a:r>
            <a:r>
              <a:rPr lang="en-US" altLang="en-US" sz="1400"/>
              <a:t> tracks are suppressed in the display</a:t>
            </a:r>
            <a:br>
              <a:rPr lang="en-US" altLang="en-US" sz="1400"/>
            </a:br>
            <a:endParaRPr lang="en-US" altLang="en-US" sz="1400"/>
          </a:p>
          <a:p>
            <a:pPr eaLnBrk="1" hangingPunct="1"/>
            <a:r>
              <a:rPr lang="en-US" altLang="en-US" sz="1600"/>
              <a:t>One can see how the EM showers can be used to point back to the primary vertex</a:t>
            </a:r>
          </a:p>
          <a:p>
            <a:pPr lvl="1" eaLnBrk="1" hangingPunct="1"/>
            <a:r>
              <a:rPr lang="en-US" altLang="en-US" sz="1400"/>
              <a:t>Usually points to within ±1 interaction of the correct vertex </a:t>
            </a:r>
          </a:p>
          <a:p>
            <a:pPr lvl="1" eaLnBrk="1" hangingPunct="1"/>
            <a:r>
              <a:rPr lang="en-US" altLang="en-US" sz="1400"/>
              <a:t>This is as good as it needs to be; beyond this it’s diminishing returns</a:t>
            </a:r>
            <a:br>
              <a:rPr lang="en-US" altLang="en-US" sz="1400"/>
            </a:br>
            <a:endParaRPr lang="en-US" altLang="en-US" sz="1400"/>
          </a:p>
          <a:p>
            <a:pPr eaLnBrk="1" hangingPunct="1"/>
            <a:r>
              <a:rPr lang="en-US" altLang="en-US" sz="1600"/>
              <a:t>Three photon regions: central, endcap, transition</a:t>
            </a:r>
          </a:p>
          <a:p>
            <a:pPr lvl="1" eaLnBrk="1" hangingPunct="1"/>
            <a:r>
              <a:rPr lang="en-US" altLang="en-US" sz="1400"/>
              <a:t>The transition region is difficult</a:t>
            </a:r>
          </a:p>
        </p:txBody>
      </p:sp>
      <p:pic>
        <p:nvPicPr>
          <p:cNvPr id="36869" name="Picture 4" descr="E:\fig_32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00" y="1092200"/>
            <a:ext cx="5087938" cy="508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Line 5"/>
          <p:cNvSpPr>
            <a:spLocks noChangeShapeType="1"/>
          </p:cNvSpPr>
          <p:nvPr/>
        </p:nvSpPr>
        <p:spPr bwMode="auto">
          <a:xfrm>
            <a:off x="844550" y="512763"/>
            <a:ext cx="1216025" cy="1905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4"/>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57F50E06-3CBF-4A46-84A7-A950DCE4DF9B}" type="slidenum">
              <a:rPr lang="en-US" altLang="en-US" smtClean="0"/>
              <a:pPr>
                <a:spcBef>
                  <a:spcPct val="0"/>
                </a:spcBef>
                <a:buClrTx/>
                <a:buFontTx/>
                <a:buNone/>
              </a:pPr>
              <a:t>47</a:t>
            </a:fld>
            <a:endParaRPr lang="en-US" altLang="en-US"/>
          </a:p>
        </p:txBody>
      </p:sp>
      <p:sp>
        <p:nvSpPr>
          <p:cNvPr id="37891" name="Rectangle 2"/>
          <p:cNvSpPr>
            <a:spLocks noGrp="1" noChangeArrowheads="1"/>
          </p:cNvSpPr>
          <p:nvPr>
            <p:ph type="title"/>
          </p:nvPr>
        </p:nvSpPr>
        <p:spPr/>
        <p:txBody>
          <a:bodyPr/>
          <a:lstStyle/>
          <a:p>
            <a:pPr eaLnBrk="1" hangingPunct="1"/>
            <a:r>
              <a:rPr lang="en-US" altLang="en-US"/>
              <a:t>The Data</a:t>
            </a:r>
          </a:p>
        </p:txBody>
      </p:sp>
      <p:pic>
        <p:nvPicPr>
          <p:cNvPr id="37892" name="Picture 3" descr="https://atlas.web.cern.ch/Atlas/GROUPS/PHYSICS/PAPERS/HIGG-2012-27/figaux_06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5075" y="992188"/>
            <a:ext cx="6356350" cy="456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4"/>
          <p:cNvSpPr txBox="1">
            <a:spLocks noChangeArrowheads="1"/>
          </p:cNvSpPr>
          <p:nvPr/>
        </p:nvSpPr>
        <p:spPr bwMode="auto">
          <a:xfrm>
            <a:off x="1063625" y="5653088"/>
            <a:ext cx="70104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en-US" altLang="en-US"/>
              <a:t>This plot, shown in many places, is actually not really used in the analysis.</a:t>
            </a:r>
            <a:br>
              <a:rPr lang="en-US" altLang="en-US"/>
            </a:br>
            <a:r>
              <a:rPr lang="en-US" altLang="en-US"/>
              <a:t>Actually, we look at things in ten categories.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4"/>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B316A183-6C6A-4A9E-81F5-EF5E6A833B5C}" type="slidenum">
              <a:rPr lang="en-US" altLang="en-US" smtClean="0"/>
              <a:pPr>
                <a:spcBef>
                  <a:spcPct val="0"/>
                </a:spcBef>
                <a:buClrTx/>
                <a:buFontTx/>
                <a:buNone/>
              </a:pPr>
              <a:t>48</a:t>
            </a:fld>
            <a:endParaRPr lang="en-US" altLang="en-US"/>
          </a:p>
        </p:txBody>
      </p:sp>
      <p:sp>
        <p:nvSpPr>
          <p:cNvPr id="38915" name="Rectangle 2"/>
          <p:cNvSpPr>
            <a:spLocks noGrp="1" noChangeArrowheads="1"/>
          </p:cNvSpPr>
          <p:nvPr>
            <p:ph type="title"/>
          </p:nvPr>
        </p:nvSpPr>
        <p:spPr/>
        <p:txBody>
          <a:bodyPr/>
          <a:lstStyle/>
          <a:p>
            <a:pPr eaLnBrk="1" hangingPunct="1"/>
            <a:r>
              <a:rPr lang="en-US" altLang="en-US"/>
              <a:t>ATLAS </a:t>
            </a:r>
            <a:r>
              <a:rPr lang="en-US" altLang="en-US">
                <a:latin typeface="Symbol" panose="05050102010706020507" pitchFamily="18" charset="2"/>
              </a:rPr>
              <a:t>gg</a:t>
            </a:r>
            <a:r>
              <a:rPr lang="en-US" altLang="en-US"/>
              <a:t> Categorization</a:t>
            </a:r>
          </a:p>
        </p:txBody>
      </p:sp>
      <p:sp>
        <p:nvSpPr>
          <p:cNvPr id="38916" name="AutoShape 3"/>
          <p:cNvSpPr>
            <a:spLocks noChangeArrowheads="1"/>
          </p:cNvSpPr>
          <p:nvPr/>
        </p:nvSpPr>
        <p:spPr bwMode="auto">
          <a:xfrm>
            <a:off x="4019550" y="873125"/>
            <a:ext cx="2224088" cy="947738"/>
          </a:xfrm>
          <a:prstGeom prst="flowChartDecision">
            <a:avLst/>
          </a:prstGeom>
          <a:solidFill>
            <a:srgbClr val="CCFF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spcBef>
                <a:spcPct val="0"/>
              </a:spcBef>
              <a:buClrTx/>
              <a:buFontTx/>
              <a:buNone/>
            </a:pPr>
            <a:r>
              <a:rPr lang="en-US" altLang="en-US"/>
              <a:t>Are there two jets?</a:t>
            </a:r>
          </a:p>
        </p:txBody>
      </p:sp>
      <p:sp>
        <p:nvSpPr>
          <p:cNvPr id="38917" name="Line 4"/>
          <p:cNvSpPr>
            <a:spLocks noChangeShapeType="1"/>
          </p:cNvSpPr>
          <p:nvPr/>
        </p:nvSpPr>
        <p:spPr bwMode="auto">
          <a:xfrm>
            <a:off x="6227763" y="1358900"/>
            <a:ext cx="2692400" cy="15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8918" name="Line 5"/>
          <p:cNvSpPr>
            <a:spLocks noChangeShapeType="1"/>
          </p:cNvSpPr>
          <p:nvPr/>
        </p:nvSpPr>
        <p:spPr bwMode="auto">
          <a:xfrm flipH="1">
            <a:off x="8928100" y="1355725"/>
            <a:ext cx="0" cy="446405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8919" name="Rectangle 6"/>
          <p:cNvSpPr>
            <a:spLocks noChangeArrowheads="1"/>
          </p:cNvSpPr>
          <p:nvPr/>
        </p:nvSpPr>
        <p:spPr bwMode="auto">
          <a:xfrm>
            <a:off x="7586663" y="5889625"/>
            <a:ext cx="1441450" cy="536575"/>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spcBef>
                <a:spcPct val="0"/>
              </a:spcBef>
              <a:buClrTx/>
              <a:buFontTx/>
              <a:buNone/>
            </a:pPr>
            <a:r>
              <a:rPr lang="en-US" altLang="en-US"/>
              <a:t>Category 10</a:t>
            </a:r>
            <a:br>
              <a:rPr lang="en-US" altLang="en-US"/>
            </a:br>
            <a:r>
              <a:rPr lang="en-US" altLang="en-US"/>
              <a:t>“VBF”</a:t>
            </a:r>
          </a:p>
        </p:txBody>
      </p:sp>
      <p:sp>
        <p:nvSpPr>
          <p:cNvPr id="38920" name="Text Box 7"/>
          <p:cNvSpPr txBox="1">
            <a:spLocks noChangeArrowheads="1"/>
          </p:cNvSpPr>
          <p:nvPr/>
        </p:nvSpPr>
        <p:spPr bwMode="auto">
          <a:xfrm>
            <a:off x="6291263" y="1049338"/>
            <a:ext cx="498475"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en-US" altLang="en-US"/>
              <a:t>Yes</a:t>
            </a:r>
          </a:p>
        </p:txBody>
      </p:sp>
      <p:sp>
        <p:nvSpPr>
          <p:cNvPr id="38921" name="Line 8"/>
          <p:cNvSpPr>
            <a:spLocks noChangeShapeType="1"/>
          </p:cNvSpPr>
          <p:nvPr/>
        </p:nvSpPr>
        <p:spPr bwMode="auto">
          <a:xfrm flipV="1">
            <a:off x="1536700" y="1354138"/>
            <a:ext cx="24955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8922" name="Text Box 9"/>
          <p:cNvSpPr txBox="1">
            <a:spLocks noChangeArrowheads="1"/>
          </p:cNvSpPr>
          <p:nvPr/>
        </p:nvSpPr>
        <p:spPr bwMode="auto">
          <a:xfrm>
            <a:off x="3524250" y="1031875"/>
            <a:ext cx="452438"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en-US" altLang="en-US"/>
              <a:t>No</a:t>
            </a:r>
          </a:p>
        </p:txBody>
      </p:sp>
      <p:sp>
        <p:nvSpPr>
          <p:cNvPr id="38923" name="Line 10"/>
          <p:cNvSpPr>
            <a:spLocks noChangeShapeType="1"/>
          </p:cNvSpPr>
          <p:nvPr/>
        </p:nvSpPr>
        <p:spPr bwMode="auto">
          <a:xfrm flipH="1">
            <a:off x="1558925" y="1357313"/>
            <a:ext cx="1588" cy="78263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8924" name="AutoShape 11"/>
          <p:cNvSpPr>
            <a:spLocks noChangeArrowheads="1"/>
          </p:cNvSpPr>
          <p:nvPr/>
        </p:nvSpPr>
        <p:spPr bwMode="auto">
          <a:xfrm>
            <a:off x="455613" y="2146300"/>
            <a:ext cx="2224087" cy="947738"/>
          </a:xfrm>
          <a:prstGeom prst="flowChartDecision">
            <a:avLst/>
          </a:prstGeom>
          <a:solidFill>
            <a:srgbClr val="CCFF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spcBef>
                <a:spcPct val="0"/>
              </a:spcBef>
              <a:buClrTx/>
              <a:buFontTx/>
              <a:buNone/>
            </a:pPr>
            <a:r>
              <a:rPr lang="en-US" altLang="en-US"/>
              <a:t>Any conversions?</a:t>
            </a:r>
          </a:p>
        </p:txBody>
      </p:sp>
      <p:sp>
        <p:nvSpPr>
          <p:cNvPr id="38925" name="Line 12"/>
          <p:cNvSpPr>
            <a:spLocks noChangeShapeType="1"/>
          </p:cNvSpPr>
          <p:nvPr/>
        </p:nvSpPr>
        <p:spPr bwMode="auto">
          <a:xfrm flipH="1">
            <a:off x="1563688" y="3114675"/>
            <a:ext cx="1587" cy="78263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8926" name="Text Box 13"/>
          <p:cNvSpPr txBox="1">
            <a:spLocks noChangeArrowheads="1"/>
          </p:cNvSpPr>
          <p:nvPr/>
        </p:nvSpPr>
        <p:spPr bwMode="auto">
          <a:xfrm>
            <a:off x="2662238" y="2216150"/>
            <a:ext cx="498475"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en-US" altLang="en-US"/>
              <a:t>Yes</a:t>
            </a:r>
          </a:p>
        </p:txBody>
      </p:sp>
      <p:sp>
        <p:nvSpPr>
          <p:cNvPr id="38927" name="AutoShape 14"/>
          <p:cNvSpPr>
            <a:spLocks noChangeArrowheads="1"/>
          </p:cNvSpPr>
          <p:nvPr/>
        </p:nvSpPr>
        <p:spPr bwMode="auto">
          <a:xfrm>
            <a:off x="452438" y="3929063"/>
            <a:ext cx="2224087" cy="947737"/>
          </a:xfrm>
          <a:prstGeom prst="flowChartDecision">
            <a:avLst/>
          </a:prstGeom>
          <a:solidFill>
            <a:srgbClr val="CCFF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spcBef>
                <a:spcPct val="0"/>
              </a:spcBef>
              <a:buClrTx/>
              <a:buFontTx/>
              <a:buNone/>
            </a:pPr>
            <a:r>
              <a:rPr lang="en-US" altLang="en-US"/>
              <a:t>Both central?</a:t>
            </a:r>
          </a:p>
        </p:txBody>
      </p:sp>
      <p:sp>
        <p:nvSpPr>
          <p:cNvPr id="38928" name="Line 15"/>
          <p:cNvSpPr>
            <a:spLocks noChangeShapeType="1"/>
          </p:cNvSpPr>
          <p:nvPr/>
        </p:nvSpPr>
        <p:spPr bwMode="auto">
          <a:xfrm flipH="1">
            <a:off x="1574800" y="4881563"/>
            <a:ext cx="1588" cy="78263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8929" name="Rectangle 16"/>
          <p:cNvSpPr>
            <a:spLocks noChangeArrowheads="1"/>
          </p:cNvSpPr>
          <p:nvPr/>
        </p:nvSpPr>
        <p:spPr bwMode="auto">
          <a:xfrm>
            <a:off x="841375" y="5713413"/>
            <a:ext cx="1441450" cy="536575"/>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spcBef>
                <a:spcPct val="0"/>
              </a:spcBef>
              <a:buClrTx/>
              <a:buFontTx/>
              <a:buNone/>
            </a:pPr>
            <a:r>
              <a:rPr lang="en-US" altLang="en-US"/>
              <a:t>Categories 1&amp;2</a:t>
            </a:r>
            <a:br>
              <a:rPr lang="en-US" altLang="en-US"/>
            </a:br>
            <a:r>
              <a:rPr lang="en-US" altLang="en-US"/>
              <a:t>based on pTt</a:t>
            </a:r>
          </a:p>
        </p:txBody>
      </p:sp>
      <p:sp>
        <p:nvSpPr>
          <p:cNvPr id="38930" name="Text Box 17"/>
          <p:cNvSpPr txBox="1">
            <a:spLocks noChangeArrowheads="1"/>
          </p:cNvSpPr>
          <p:nvPr/>
        </p:nvSpPr>
        <p:spPr bwMode="auto">
          <a:xfrm>
            <a:off x="969963" y="5002213"/>
            <a:ext cx="498475"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en-US" altLang="en-US"/>
              <a:t>Yes</a:t>
            </a:r>
          </a:p>
        </p:txBody>
      </p:sp>
      <p:sp>
        <p:nvSpPr>
          <p:cNvPr id="38931" name="Line 18"/>
          <p:cNvSpPr>
            <a:spLocks noChangeShapeType="1"/>
          </p:cNvSpPr>
          <p:nvPr/>
        </p:nvSpPr>
        <p:spPr bwMode="auto">
          <a:xfrm>
            <a:off x="2647950" y="4395788"/>
            <a:ext cx="733425" cy="63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8932" name="Line 19"/>
          <p:cNvSpPr>
            <a:spLocks noChangeShapeType="1"/>
          </p:cNvSpPr>
          <p:nvPr/>
        </p:nvSpPr>
        <p:spPr bwMode="auto">
          <a:xfrm flipH="1">
            <a:off x="3351213" y="4411663"/>
            <a:ext cx="1587" cy="12573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8933" name="Rectangle 20"/>
          <p:cNvSpPr>
            <a:spLocks noChangeArrowheads="1"/>
          </p:cNvSpPr>
          <p:nvPr/>
        </p:nvSpPr>
        <p:spPr bwMode="auto">
          <a:xfrm>
            <a:off x="2633663" y="5734050"/>
            <a:ext cx="1441450" cy="536575"/>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spcBef>
                <a:spcPct val="0"/>
              </a:spcBef>
              <a:buClrTx/>
              <a:buFontTx/>
              <a:buNone/>
            </a:pPr>
            <a:r>
              <a:rPr lang="en-US" altLang="en-US"/>
              <a:t>Categories 3&amp;4</a:t>
            </a:r>
            <a:br>
              <a:rPr lang="en-US" altLang="en-US"/>
            </a:br>
            <a:r>
              <a:rPr lang="en-US" altLang="en-US"/>
              <a:t>based on pTt</a:t>
            </a:r>
          </a:p>
        </p:txBody>
      </p:sp>
      <p:sp>
        <p:nvSpPr>
          <p:cNvPr id="38934" name="Text Box 21"/>
          <p:cNvSpPr txBox="1">
            <a:spLocks noChangeArrowheads="1"/>
          </p:cNvSpPr>
          <p:nvPr/>
        </p:nvSpPr>
        <p:spPr bwMode="auto">
          <a:xfrm>
            <a:off x="2663825" y="4497388"/>
            <a:ext cx="452438"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en-US" altLang="en-US"/>
              <a:t>No</a:t>
            </a:r>
          </a:p>
        </p:txBody>
      </p:sp>
      <p:sp>
        <p:nvSpPr>
          <p:cNvPr id="38935" name="AutoShape 22"/>
          <p:cNvSpPr>
            <a:spLocks noChangeArrowheads="1"/>
          </p:cNvSpPr>
          <p:nvPr/>
        </p:nvSpPr>
        <p:spPr bwMode="auto">
          <a:xfrm>
            <a:off x="3240088" y="2136775"/>
            <a:ext cx="2224087" cy="947738"/>
          </a:xfrm>
          <a:prstGeom prst="flowChartDecision">
            <a:avLst/>
          </a:prstGeom>
          <a:solidFill>
            <a:srgbClr val="CCFF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spcBef>
                <a:spcPct val="0"/>
              </a:spcBef>
              <a:buClrTx/>
              <a:buFontTx/>
              <a:buNone/>
            </a:pPr>
            <a:r>
              <a:rPr lang="en-US" altLang="en-US"/>
              <a:t>Both central?</a:t>
            </a:r>
          </a:p>
        </p:txBody>
      </p:sp>
      <p:sp>
        <p:nvSpPr>
          <p:cNvPr id="38936" name="Line 23"/>
          <p:cNvSpPr>
            <a:spLocks noChangeShapeType="1"/>
          </p:cNvSpPr>
          <p:nvPr/>
        </p:nvSpPr>
        <p:spPr bwMode="auto">
          <a:xfrm flipV="1">
            <a:off x="2681288" y="2600325"/>
            <a:ext cx="59055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8937" name="Text Box 24"/>
          <p:cNvSpPr txBox="1">
            <a:spLocks noChangeArrowheads="1"/>
          </p:cNvSpPr>
          <p:nvPr/>
        </p:nvSpPr>
        <p:spPr bwMode="auto">
          <a:xfrm>
            <a:off x="1063625" y="3260725"/>
            <a:ext cx="452438"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en-US" altLang="en-US"/>
              <a:t>No</a:t>
            </a:r>
          </a:p>
        </p:txBody>
      </p:sp>
      <p:sp>
        <p:nvSpPr>
          <p:cNvPr id="38938" name="Rectangle 25"/>
          <p:cNvSpPr>
            <a:spLocks noChangeArrowheads="1"/>
          </p:cNvSpPr>
          <p:nvPr/>
        </p:nvSpPr>
        <p:spPr bwMode="auto">
          <a:xfrm>
            <a:off x="3668713" y="3925888"/>
            <a:ext cx="1441450" cy="536575"/>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spcBef>
                <a:spcPct val="0"/>
              </a:spcBef>
              <a:buClrTx/>
              <a:buFontTx/>
              <a:buNone/>
            </a:pPr>
            <a:r>
              <a:rPr lang="en-US" altLang="en-US"/>
              <a:t>Categories 5&amp;6</a:t>
            </a:r>
            <a:br>
              <a:rPr lang="en-US" altLang="en-US"/>
            </a:br>
            <a:r>
              <a:rPr lang="en-US" altLang="en-US"/>
              <a:t>based on pTt</a:t>
            </a:r>
          </a:p>
        </p:txBody>
      </p:sp>
      <p:sp>
        <p:nvSpPr>
          <p:cNvPr id="38939" name="Line 26"/>
          <p:cNvSpPr>
            <a:spLocks noChangeShapeType="1"/>
          </p:cNvSpPr>
          <p:nvPr/>
        </p:nvSpPr>
        <p:spPr bwMode="auto">
          <a:xfrm flipH="1">
            <a:off x="4351338" y="3078163"/>
            <a:ext cx="1587" cy="78263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8940" name="Text Box 27"/>
          <p:cNvSpPr txBox="1">
            <a:spLocks noChangeArrowheads="1"/>
          </p:cNvSpPr>
          <p:nvPr/>
        </p:nvSpPr>
        <p:spPr bwMode="auto">
          <a:xfrm>
            <a:off x="3779838" y="3216275"/>
            <a:ext cx="498475"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en-US" altLang="en-US"/>
              <a:t>Yes</a:t>
            </a:r>
          </a:p>
        </p:txBody>
      </p:sp>
      <p:sp>
        <p:nvSpPr>
          <p:cNvPr id="38941" name="Text Box 28"/>
          <p:cNvSpPr txBox="1">
            <a:spLocks noChangeArrowheads="1"/>
          </p:cNvSpPr>
          <p:nvPr/>
        </p:nvSpPr>
        <p:spPr bwMode="auto">
          <a:xfrm>
            <a:off x="5435600" y="2220913"/>
            <a:ext cx="452438"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en-US" altLang="en-US"/>
              <a:t>No</a:t>
            </a:r>
          </a:p>
        </p:txBody>
      </p:sp>
      <p:sp>
        <p:nvSpPr>
          <p:cNvPr id="38942" name="Line 29"/>
          <p:cNvSpPr>
            <a:spLocks noChangeShapeType="1"/>
          </p:cNvSpPr>
          <p:nvPr/>
        </p:nvSpPr>
        <p:spPr bwMode="auto">
          <a:xfrm flipV="1">
            <a:off x="5454650" y="2605088"/>
            <a:ext cx="59055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8943" name="AutoShape 30"/>
          <p:cNvSpPr>
            <a:spLocks noChangeArrowheads="1"/>
          </p:cNvSpPr>
          <p:nvPr/>
        </p:nvSpPr>
        <p:spPr bwMode="auto">
          <a:xfrm>
            <a:off x="6035675" y="2124075"/>
            <a:ext cx="2224088" cy="947738"/>
          </a:xfrm>
          <a:prstGeom prst="flowChartDecision">
            <a:avLst/>
          </a:prstGeom>
          <a:solidFill>
            <a:srgbClr val="CCFF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spcBef>
                <a:spcPct val="0"/>
              </a:spcBef>
              <a:buClrTx/>
              <a:buFontTx/>
              <a:buNone/>
            </a:pPr>
            <a:r>
              <a:rPr lang="en-US" altLang="en-US"/>
              <a:t>In Transition Rgn?</a:t>
            </a:r>
          </a:p>
        </p:txBody>
      </p:sp>
      <p:sp>
        <p:nvSpPr>
          <p:cNvPr id="38944" name="Text Box 31"/>
          <p:cNvSpPr txBox="1">
            <a:spLocks noChangeArrowheads="1"/>
          </p:cNvSpPr>
          <p:nvPr/>
        </p:nvSpPr>
        <p:spPr bwMode="auto">
          <a:xfrm>
            <a:off x="8216900" y="2225675"/>
            <a:ext cx="498475"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en-US" altLang="en-US"/>
              <a:t>Yes</a:t>
            </a:r>
          </a:p>
        </p:txBody>
      </p:sp>
      <p:sp>
        <p:nvSpPr>
          <p:cNvPr id="38945" name="Line 32"/>
          <p:cNvSpPr>
            <a:spLocks noChangeShapeType="1"/>
          </p:cNvSpPr>
          <p:nvPr/>
        </p:nvSpPr>
        <p:spPr bwMode="auto">
          <a:xfrm flipH="1">
            <a:off x="7926388" y="3683000"/>
            <a:ext cx="1587" cy="46037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8946" name="Line 33"/>
          <p:cNvSpPr>
            <a:spLocks noChangeShapeType="1"/>
          </p:cNvSpPr>
          <p:nvPr/>
        </p:nvSpPr>
        <p:spPr bwMode="auto">
          <a:xfrm>
            <a:off x="8221663" y="2589213"/>
            <a:ext cx="544512" cy="158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8947" name="Line 34"/>
          <p:cNvSpPr>
            <a:spLocks noChangeShapeType="1"/>
          </p:cNvSpPr>
          <p:nvPr/>
        </p:nvSpPr>
        <p:spPr bwMode="auto">
          <a:xfrm>
            <a:off x="8739188" y="2587625"/>
            <a:ext cx="0" cy="111283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8948" name="Line 35"/>
          <p:cNvSpPr>
            <a:spLocks noChangeShapeType="1"/>
          </p:cNvSpPr>
          <p:nvPr/>
        </p:nvSpPr>
        <p:spPr bwMode="auto">
          <a:xfrm flipH="1">
            <a:off x="7929563" y="3703638"/>
            <a:ext cx="815975" cy="158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8949" name="Rectangle 36"/>
          <p:cNvSpPr>
            <a:spLocks noChangeArrowheads="1"/>
          </p:cNvSpPr>
          <p:nvPr/>
        </p:nvSpPr>
        <p:spPr bwMode="auto">
          <a:xfrm>
            <a:off x="7258050" y="4171950"/>
            <a:ext cx="1441450" cy="536575"/>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spcBef>
                <a:spcPct val="0"/>
              </a:spcBef>
              <a:buClrTx/>
              <a:buFontTx/>
              <a:buNone/>
            </a:pPr>
            <a:r>
              <a:rPr lang="en-US" altLang="en-US"/>
              <a:t>Category 9</a:t>
            </a:r>
            <a:br>
              <a:rPr lang="en-US" altLang="en-US"/>
            </a:br>
            <a:r>
              <a:rPr lang="en-US" altLang="en-US"/>
              <a:t>“Transition”</a:t>
            </a:r>
          </a:p>
        </p:txBody>
      </p:sp>
      <p:sp>
        <p:nvSpPr>
          <p:cNvPr id="38950" name="Rectangle 37"/>
          <p:cNvSpPr>
            <a:spLocks noChangeArrowheads="1"/>
          </p:cNvSpPr>
          <p:nvPr/>
        </p:nvSpPr>
        <p:spPr bwMode="auto">
          <a:xfrm>
            <a:off x="5378450" y="4918075"/>
            <a:ext cx="1441450" cy="536575"/>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spcBef>
                <a:spcPct val="0"/>
              </a:spcBef>
              <a:buClrTx/>
              <a:buFontTx/>
              <a:buNone/>
            </a:pPr>
            <a:r>
              <a:rPr lang="en-US" altLang="en-US"/>
              <a:t>Categories 7&amp;8</a:t>
            </a:r>
            <a:br>
              <a:rPr lang="en-US" altLang="en-US"/>
            </a:br>
            <a:r>
              <a:rPr lang="en-US" altLang="en-US"/>
              <a:t>based on pTt</a:t>
            </a:r>
          </a:p>
        </p:txBody>
      </p:sp>
      <p:sp>
        <p:nvSpPr>
          <p:cNvPr id="38951" name="Line 38"/>
          <p:cNvSpPr>
            <a:spLocks noChangeShapeType="1"/>
          </p:cNvSpPr>
          <p:nvPr/>
        </p:nvSpPr>
        <p:spPr bwMode="auto">
          <a:xfrm>
            <a:off x="7156450" y="3076575"/>
            <a:ext cx="0" cy="4381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8952" name="Line 39"/>
          <p:cNvSpPr>
            <a:spLocks noChangeShapeType="1"/>
          </p:cNvSpPr>
          <p:nvPr/>
        </p:nvSpPr>
        <p:spPr bwMode="auto">
          <a:xfrm flipH="1">
            <a:off x="6211888" y="3517900"/>
            <a:ext cx="973137" cy="15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8953" name="Line 40"/>
          <p:cNvSpPr>
            <a:spLocks noChangeShapeType="1"/>
          </p:cNvSpPr>
          <p:nvPr/>
        </p:nvSpPr>
        <p:spPr bwMode="auto">
          <a:xfrm flipH="1">
            <a:off x="6216650" y="3514725"/>
            <a:ext cx="1588" cy="125888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8954" name="Text Box 41"/>
          <p:cNvSpPr txBox="1">
            <a:spLocks noChangeArrowheads="1"/>
          </p:cNvSpPr>
          <p:nvPr/>
        </p:nvSpPr>
        <p:spPr bwMode="auto">
          <a:xfrm>
            <a:off x="6519863" y="3071813"/>
            <a:ext cx="452437"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en-US" altLang="en-US"/>
              <a:t>No</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5"/>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C2947553-C695-42AB-80F4-4275D41FCC12}" type="slidenum">
              <a:rPr lang="en-US" altLang="en-US" smtClean="0"/>
              <a:pPr>
                <a:spcBef>
                  <a:spcPct val="0"/>
                </a:spcBef>
                <a:buClrTx/>
                <a:buFontTx/>
                <a:buNone/>
              </a:pPr>
              <a:t>49</a:t>
            </a:fld>
            <a:endParaRPr lang="en-US" altLang="en-US"/>
          </a:p>
        </p:txBody>
      </p:sp>
      <p:sp>
        <p:nvSpPr>
          <p:cNvPr id="39939" name="Rectangle 2"/>
          <p:cNvSpPr>
            <a:spLocks noGrp="1" noChangeArrowheads="1"/>
          </p:cNvSpPr>
          <p:nvPr>
            <p:ph type="title"/>
          </p:nvPr>
        </p:nvSpPr>
        <p:spPr/>
        <p:txBody>
          <a:bodyPr/>
          <a:lstStyle/>
          <a:p>
            <a:pPr eaLnBrk="1" hangingPunct="1"/>
            <a:r>
              <a:rPr lang="en-US" altLang="en-US"/>
              <a:t>Diphoton Background</a:t>
            </a:r>
          </a:p>
        </p:txBody>
      </p:sp>
      <p:sp>
        <p:nvSpPr>
          <p:cNvPr id="39940" name="Rectangle 3"/>
          <p:cNvSpPr>
            <a:spLocks noGrp="1" noChangeArrowheads="1"/>
          </p:cNvSpPr>
          <p:nvPr>
            <p:ph type="body" idx="1"/>
          </p:nvPr>
        </p:nvSpPr>
        <p:spPr>
          <a:xfrm>
            <a:off x="4491038" y="830263"/>
            <a:ext cx="4283075" cy="3211512"/>
          </a:xfrm>
        </p:spPr>
        <p:txBody>
          <a:bodyPr/>
          <a:lstStyle/>
          <a:p>
            <a:pPr eaLnBrk="1" hangingPunct="1">
              <a:lnSpc>
                <a:spcPct val="90000"/>
              </a:lnSpc>
            </a:pPr>
            <a:r>
              <a:rPr lang="en-US" altLang="en-US" sz="1600"/>
              <a:t>The background is mostly real diphotons.</a:t>
            </a:r>
          </a:p>
          <a:p>
            <a:pPr lvl="1" eaLnBrk="1" hangingPunct="1">
              <a:lnSpc>
                <a:spcPct val="90000"/>
              </a:lnSpc>
            </a:pPr>
            <a:r>
              <a:rPr lang="en-US" altLang="en-US" sz="1400"/>
              <a:t>Improving fake photon rejection will help, but we’re past the point of diminishing returns.</a:t>
            </a:r>
            <a:br>
              <a:rPr lang="en-US" altLang="en-US" sz="1400"/>
            </a:br>
            <a:endParaRPr lang="en-US" altLang="en-US" sz="1400"/>
          </a:p>
          <a:p>
            <a:pPr eaLnBrk="1" hangingPunct="1">
              <a:lnSpc>
                <a:spcPct val="90000"/>
              </a:lnSpc>
            </a:pPr>
            <a:r>
              <a:rPr lang="en-US" altLang="en-US" sz="1600"/>
              <a:t>The 7 TeV data and 8 TeV data look similar, but not identical.</a:t>
            </a:r>
          </a:p>
          <a:p>
            <a:pPr lvl="1" eaLnBrk="1" hangingPunct="1">
              <a:lnSpc>
                <a:spcPct val="90000"/>
              </a:lnSpc>
            </a:pPr>
            <a:r>
              <a:rPr lang="en-US" altLang="en-US" sz="1400"/>
              <a:t>They can be combined, but they have to be handled separately.  This is a royal pain in the wazoozy.</a:t>
            </a:r>
            <a:br>
              <a:rPr lang="en-US" altLang="en-US" sz="1400"/>
            </a:br>
            <a:endParaRPr lang="en-US" altLang="en-US" sz="1400"/>
          </a:p>
          <a:p>
            <a:pPr eaLnBrk="1" hangingPunct="1">
              <a:lnSpc>
                <a:spcPct val="90000"/>
              </a:lnSpc>
            </a:pPr>
            <a:r>
              <a:rPr lang="en-US" altLang="en-US" sz="1600"/>
              <a:t>Although we don’t use the absolute QCD predictions anywhere in this analysis, this is about what we would have expected these plots to look like.</a:t>
            </a:r>
          </a:p>
        </p:txBody>
      </p:sp>
      <p:pic>
        <p:nvPicPr>
          <p:cNvPr id="39941" name="Picture 4" descr="https://atlas.web.cern.ch/Atlas/GROUPS/PHYSICS/CONFNOTES/ATLAS-CONF-2012-091/fig_03b.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688" y="3473450"/>
            <a:ext cx="3927475"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5" descr="https://atlas.web.cern.ch/Atlas/GROUPS/PHYSICS/CONFNOTES/ATLAS-CONF-2012-091/fig_03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 y="757238"/>
            <a:ext cx="3894138"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6" descr="https://atlas.web.cern.ch/Atlas/GROUPS/PHYSICS/CONFNOTES/ATLAS-CONF-2011-085/fig_02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6638" y="4049713"/>
            <a:ext cx="3567112" cy="241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55CC701C-5865-4F1F-A4E6-3E7E3CFBE8EC}" type="slidenum">
              <a:rPr lang="en-US" altLang="en-US" smtClean="0"/>
              <a:pPr>
                <a:spcBef>
                  <a:spcPct val="0"/>
                </a:spcBef>
                <a:buClrTx/>
                <a:buFontTx/>
                <a:buNone/>
              </a:pPr>
              <a:t>5</a:t>
            </a:fld>
            <a:endParaRPr lang="en-US" altLang="en-US"/>
          </a:p>
        </p:txBody>
      </p:sp>
      <p:sp>
        <p:nvSpPr>
          <p:cNvPr id="8195" name="Rectangle 1026"/>
          <p:cNvSpPr>
            <a:spLocks noGrp="1" noChangeArrowheads="1"/>
          </p:cNvSpPr>
          <p:nvPr>
            <p:ph type="title"/>
          </p:nvPr>
        </p:nvSpPr>
        <p:spPr/>
        <p:txBody>
          <a:bodyPr/>
          <a:lstStyle/>
          <a:p>
            <a:pPr eaLnBrk="1" hangingPunct="1"/>
            <a:r>
              <a:rPr lang="en-US" altLang="en-US"/>
              <a:t>Who Is This Guy?</a:t>
            </a:r>
          </a:p>
        </p:txBody>
      </p:sp>
      <p:sp>
        <p:nvSpPr>
          <p:cNvPr id="8196" name="Rectangle 1029"/>
          <p:cNvSpPr>
            <a:spLocks noGrp="1" noChangeArrowheads="1"/>
          </p:cNvSpPr>
          <p:nvPr>
            <p:ph type="body" idx="1"/>
          </p:nvPr>
        </p:nvSpPr>
        <p:spPr>
          <a:xfrm>
            <a:off x="466725" y="4748213"/>
            <a:ext cx="2941638" cy="1281112"/>
          </a:xfrm>
        </p:spPr>
        <p:txBody>
          <a:bodyPr/>
          <a:lstStyle/>
          <a:p>
            <a:pPr eaLnBrk="1" hangingPunct="1"/>
            <a:r>
              <a:rPr lang="en-US" altLang="en-US"/>
              <a:t>This is a picture of a small, round-faced, adorable creature.</a:t>
            </a:r>
          </a:p>
          <a:p>
            <a:pPr eaLnBrk="1" hangingPunct="1"/>
            <a:r>
              <a:rPr lang="en-US" altLang="en-US"/>
              <a:t>Holding a koala.</a:t>
            </a:r>
          </a:p>
        </p:txBody>
      </p:sp>
      <p:pic>
        <p:nvPicPr>
          <p:cNvPr id="8197" name="Picture 1028" descr="Me and a frie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175" y="1054100"/>
            <a:ext cx="2860675"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Rectangle 1030"/>
          <p:cNvSpPr>
            <a:spLocks noChangeArrowheads="1"/>
          </p:cNvSpPr>
          <p:nvPr/>
        </p:nvSpPr>
        <p:spPr bwMode="auto">
          <a:xfrm>
            <a:off x="3844925" y="887413"/>
            <a:ext cx="4779963" cy="490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r>
              <a:rPr lang="en-US" altLang="en-US"/>
              <a:t>I got my PhD in 1992 on E-705, a Fermilab fixed target charmonium experiment.</a:t>
            </a:r>
            <a:br>
              <a:rPr lang="en-US" altLang="en-US"/>
            </a:br>
            <a:endParaRPr lang="en-US" altLang="en-US"/>
          </a:p>
          <a:p>
            <a:pPr eaLnBrk="1" hangingPunct="1"/>
            <a:r>
              <a:rPr lang="en-US" altLang="en-US"/>
              <a:t>I then moved into hadron collider physics, and have worked at pretty much every such collider:</a:t>
            </a:r>
          </a:p>
          <a:p>
            <a:pPr lvl="1" eaLnBrk="1" hangingPunct="1"/>
            <a:r>
              <a:rPr lang="en-US" altLang="en-US"/>
              <a:t>CDF at the Tevatron</a:t>
            </a:r>
          </a:p>
          <a:p>
            <a:pPr lvl="1" eaLnBrk="1" hangingPunct="1"/>
            <a:r>
              <a:rPr lang="en-US" altLang="en-US"/>
              <a:t>STAR at RHIC</a:t>
            </a:r>
          </a:p>
          <a:p>
            <a:pPr lvl="1" eaLnBrk="1" hangingPunct="1"/>
            <a:r>
              <a:rPr lang="en-US" altLang="en-US"/>
              <a:t>ATLAS at the LHC</a:t>
            </a:r>
            <a:br>
              <a:rPr lang="en-US" altLang="en-US"/>
            </a:br>
            <a:endParaRPr lang="en-US" altLang="en-US"/>
          </a:p>
          <a:p>
            <a:pPr eaLnBrk="1" hangingPunct="1"/>
            <a:r>
              <a:rPr lang="en-US" altLang="en-US"/>
              <a:t>Recently I was the physics coordinator of ATLAS</a:t>
            </a:r>
            <a:br>
              <a:rPr lang="en-US" altLang="en-US"/>
            </a:br>
            <a:endParaRPr lang="en-US" altLang="en-US"/>
          </a:p>
          <a:p>
            <a:pPr eaLnBrk="1" hangingPunct="1"/>
            <a:r>
              <a:rPr lang="en-US" altLang="en-US"/>
              <a:t>I have worked on QCD/Heavy Flavor Production, SUSY and Higgs.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4"/>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90CA777B-6D6B-42CD-8558-630D8BAAE944}" type="slidenum">
              <a:rPr lang="en-US" altLang="en-US" smtClean="0"/>
              <a:pPr>
                <a:spcBef>
                  <a:spcPct val="0"/>
                </a:spcBef>
                <a:buClrTx/>
                <a:buFontTx/>
                <a:buNone/>
              </a:pPr>
              <a:t>50</a:t>
            </a:fld>
            <a:endParaRPr lang="en-US" altLang="en-US"/>
          </a:p>
        </p:txBody>
      </p:sp>
      <p:sp>
        <p:nvSpPr>
          <p:cNvPr id="40963" name="Rectangle 2"/>
          <p:cNvSpPr>
            <a:spLocks noGrp="1" noChangeArrowheads="1"/>
          </p:cNvSpPr>
          <p:nvPr>
            <p:ph type="title"/>
          </p:nvPr>
        </p:nvSpPr>
        <p:spPr/>
        <p:txBody>
          <a:bodyPr/>
          <a:lstStyle/>
          <a:p>
            <a:pPr eaLnBrk="1" hangingPunct="1"/>
            <a:r>
              <a:rPr lang="en-US" altLang="en-US"/>
              <a:t>Results in Each Bin</a:t>
            </a:r>
          </a:p>
        </p:txBody>
      </p:sp>
      <p:pic>
        <p:nvPicPr>
          <p:cNvPr id="4096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338" y="915988"/>
            <a:ext cx="2930525" cy="451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6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150" y="906463"/>
            <a:ext cx="2990850" cy="455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6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7888" y="879475"/>
            <a:ext cx="2973387" cy="233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1453062" name="Group 6"/>
          <p:cNvGraphicFramePr>
            <a:graphicFrameLocks noGrp="1"/>
          </p:cNvGraphicFramePr>
          <p:nvPr/>
        </p:nvGraphicFramePr>
        <p:xfrm>
          <a:off x="6262688" y="3240088"/>
          <a:ext cx="2468562" cy="2586038"/>
        </p:xfrm>
        <a:graphic>
          <a:graphicData uri="http://schemas.openxmlformats.org/drawingml/2006/table">
            <a:tbl>
              <a:tblPr/>
              <a:tblGrid>
                <a:gridCol w="411162">
                  <a:extLst>
                    <a:ext uri="{9D8B030D-6E8A-4147-A177-3AD203B41FA5}">
                      <a16:colId xmlns:a16="http://schemas.microsoft.com/office/drawing/2014/main" val="20000"/>
                    </a:ext>
                  </a:extLst>
                </a:gridCol>
                <a:gridCol w="411163">
                  <a:extLst>
                    <a:ext uri="{9D8B030D-6E8A-4147-A177-3AD203B41FA5}">
                      <a16:colId xmlns:a16="http://schemas.microsoft.com/office/drawing/2014/main" val="20001"/>
                    </a:ext>
                  </a:extLst>
                </a:gridCol>
                <a:gridCol w="412750">
                  <a:extLst>
                    <a:ext uri="{9D8B030D-6E8A-4147-A177-3AD203B41FA5}">
                      <a16:colId xmlns:a16="http://schemas.microsoft.com/office/drawing/2014/main" val="20002"/>
                    </a:ext>
                  </a:extLst>
                </a:gridCol>
                <a:gridCol w="411162">
                  <a:extLst>
                    <a:ext uri="{9D8B030D-6E8A-4147-A177-3AD203B41FA5}">
                      <a16:colId xmlns:a16="http://schemas.microsoft.com/office/drawing/2014/main" val="20003"/>
                    </a:ext>
                  </a:extLst>
                </a:gridCol>
                <a:gridCol w="411163">
                  <a:extLst>
                    <a:ext uri="{9D8B030D-6E8A-4147-A177-3AD203B41FA5}">
                      <a16:colId xmlns:a16="http://schemas.microsoft.com/office/drawing/2014/main" val="20004"/>
                    </a:ext>
                  </a:extLst>
                </a:gridCol>
                <a:gridCol w="411162">
                  <a:extLst>
                    <a:ext uri="{9D8B030D-6E8A-4147-A177-3AD203B41FA5}">
                      <a16:colId xmlns:a16="http://schemas.microsoft.com/office/drawing/2014/main" val="20005"/>
                    </a:ext>
                  </a:extLst>
                </a:gridCol>
              </a:tblGrid>
              <a:tr h="646113">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1</a:t>
                      </a:r>
                    </a:p>
                  </a:txBody>
                  <a:tcPr horzOverflow="overflow">
                    <a:lnL cap="flat">
                      <a:noFill/>
                    </a:lnL>
                    <a:lnR>
                      <a:noFill/>
                    </a:lnR>
                    <a:lnT cap="flat">
                      <a:noFill/>
                    </a:lnT>
                    <a:lnB>
                      <a:noFill/>
                    </a:lnB>
                    <a:lnTlToBr>
                      <a:noFill/>
                    </a:lnTlToBr>
                    <a:lnBlToTr>
                      <a:noFill/>
                    </a:lnBlToTr>
                    <a:solidFill>
                      <a:srgbClr val="CCFF99"/>
                    </a:solid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1</a:t>
                      </a:r>
                    </a:p>
                  </a:txBody>
                  <a:tcPr horzOverflow="overflow">
                    <a:lnL>
                      <a:noFill/>
                    </a:lnL>
                    <a:lnR>
                      <a:noFill/>
                    </a:lnR>
                    <a:lnT cap="flat">
                      <a:noFill/>
                    </a:lnT>
                    <a:lnB>
                      <a:noFill/>
                    </a:lnB>
                    <a:lnTlToBr>
                      <a:noFill/>
                    </a:lnTlToBr>
                    <a:lnBlToTr>
                      <a:noFill/>
                    </a:lnBlToTr>
                    <a:solidFill>
                      <a:schemeClr val="accent1"/>
                    </a:solid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5</a:t>
                      </a:r>
                    </a:p>
                  </a:txBody>
                  <a:tcPr horzOverflow="overflow">
                    <a:lnL>
                      <a:noFill/>
                    </a:lnL>
                    <a:lnR>
                      <a:noFill/>
                    </a:lnR>
                    <a:lnT cap="flat">
                      <a:noFill/>
                    </a:lnT>
                    <a:lnB>
                      <a:noFill/>
                    </a:lnB>
                    <a:lnTlToBr>
                      <a:noFill/>
                    </a:lnTlToBr>
                    <a:lnBlToTr>
                      <a:noFill/>
                    </a:lnBlToTr>
                    <a:solidFill>
                      <a:srgbClr val="CCFF99"/>
                    </a:solid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5</a:t>
                      </a:r>
                    </a:p>
                  </a:txBody>
                  <a:tcPr horzOverflow="overflow">
                    <a:lnL>
                      <a:noFill/>
                    </a:lnL>
                    <a:lnR>
                      <a:noFill/>
                    </a:lnR>
                    <a:lnT cap="flat">
                      <a:noFill/>
                    </a:lnT>
                    <a:lnB>
                      <a:noFill/>
                    </a:lnB>
                    <a:lnTlToBr>
                      <a:noFill/>
                    </a:lnTlToBr>
                    <a:lnBlToTr>
                      <a:noFill/>
                    </a:lnBlToTr>
                    <a:solidFill>
                      <a:schemeClr val="accent1"/>
                    </a:solid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9</a:t>
                      </a:r>
                    </a:p>
                  </a:txBody>
                  <a:tcPr horzOverflow="overflow">
                    <a:lnL>
                      <a:noFill/>
                    </a:lnL>
                    <a:lnR>
                      <a:noFill/>
                    </a:lnR>
                    <a:lnT cap="flat">
                      <a:noFill/>
                    </a:lnT>
                    <a:lnB>
                      <a:noFill/>
                    </a:lnB>
                    <a:lnTlToBr>
                      <a:noFill/>
                    </a:lnTlToBr>
                    <a:lnBlToTr>
                      <a:noFill/>
                    </a:lnBlToTr>
                    <a:solidFill>
                      <a:srgbClr val="CCFF99"/>
                    </a:solid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9</a:t>
                      </a:r>
                    </a:p>
                  </a:txBody>
                  <a:tcPr horzOverflow="overflow">
                    <a:lnL>
                      <a:noFill/>
                    </a:lnL>
                    <a:lnR cap="flat">
                      <a:noFill/>
                    </a:lnR>
                    <a:lnT cap="flat">
                      <a:noFill/>
                    </a:lnT>
                    <a:lnB>
                      <a:noFill/>
                    </a:lnB>
                    <a:lnTlToBr>
                      <a:noFill/>
                    </a:lnTlToBr>
                    <a:lnBlToTr>
                      <a:noFill/>
                    </a:lnBlToTr>
                    <a:solidFill>
                      <a:schemeClr val="accent1"/>
                    </a:solidFill>
                  </a:tcPr>
                </a:tc>
                <a:extLst>
                  <a:ext uri="{0D108BD9-81ED-4DB2-BD59-A6C34878D82A}">
                    <a16:rowId xmlns:a16="http://schemas.microsoft.com/office/drawing/2014/main" val="10000"/>
                  </a:ext>
                </a:extLst>
              </a:tr>
              <a:tr h="647699">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2</a:t>
                      </a:r>
                    </a:p>
                  </a:txBody>
                  <a:tcPr horzOverflow="overflow">
                    <a:lnL cap="flat">
                      <a:noFill/>
                    </a:lnL>
                    <a:lnR>
                      <a:noFill/>
                    </a:lnR>
                    <a:lnT>
                      <a:noFill/>
                    </a:lnT>
                    <a:lnB>
                      <a:noFill/>
                    </a:lnB>
                    <a:lnTlToBr>
                      <a:noFill/>
                    </a:lnTlToBr>
                    <a:lnBlToTr>
                      <a:noFill/>
                    </a:lnBlToTr>
                    <a:solidFill>
                      <a:srgbClr val="CCFF99"/>
                    </a:solid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2</a:t>
                      </a:r>
                    </a:p>
                  </a:txBody>
                  <a:tcPr horzOverflow="overflow">
                    <a:lnL>
                      <a:noFill/>
                    </a:lnL>
                    <a:lnR>
                      <a:noFill/>
                    </a:lnR>
                    <a:lnT>
                      <a:noFill/>
                    </a:lnT>
                    <a:lnB>
                      <a:noFill/>
                    </a:lnB>
                    <a:lnTlToBr>
                      <a:noFill/>
                    </a:lnTlToBr>
                    <a:lnBlToTr>
                      <a:noFill/>
                    </a:lnBlToTr>
                    <a:solidFill>
                      <a:schemeClr val="accent1"/>
                    </a:solid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6</a:t>
                      </a:r>
                    </a:p>
                  </a:txBody>
                  <a:tcPr horzOverflow="overflow">
                    <a:lnL>
                      <a:noFill/>
                    </a:lnL>
                    <a:lnR>
                      <a:noFill/>
                    </a:lnR>
                    <a:lnT>
                      <a:noFill/>
                    </a:lnT>
                    <a:lnB>
                      <a:noFill/>
                    </a:lnB>
                    <a:lnTlToBr>
                      <a:noFill/>
                    </a:lnTlToBr>
                    <a:lnBlToTr>
                      <a:noFill/>
                    </a:lnBlToTr>
                    <a:solidFill>
                      <a:srgbClr val="CCFF99"/>
                    </a:solid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6</a:t>
                      </a:r>
                    </a:p>
                  </a:txBody>
                  <a:tcPr horzOverflow="overflow">
                    <a:lnL>
                      <a:noFill/>
                    </a:lnL>
                    <a:lnR>
                      <a:noFill/>
                    </a:lnR>
                    <a:lnT>
                      <a:noFill/>
                    </a:lnT>
                    <a:lnB>
                      <a:noFill/>
                    </a:lnB>
                    <a:lnTlToBr>
                      <a:noFill/>
                    </a:lnTlToBr>
                    <a:lnBlToTr>
                      <a:noFill/>
                    </a:lnBlToTr>
                    <a:solidFill>
                      <a:schemeClr val="accent1"/>
                    </a:solid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10</a:t>
                      </a:r>
                    </a:p>
                  </a:txBody>
                  <a:tcPr horzOverflow="overflow">
                    <a:lnL>
                      <a:noFill/>
                    </a:lnL>
                    <a:lnR>
                      <a:noFill/>
                    </a:lnR>
                    <a:lnT>
                      <a:noFill/>
                    </a:lnT>
                    <a:lnB>
                      <a:noFill/>
                    </a:lnB>
                    <a:lnTlToBr>
                      <a:noFill/>
                    </a:lnTlToBr>
                    <a:lnBlToTr>
                      <a:noFill/>
                    </a:lnBlToTr>
                    <a:solidFill>
                      <a:srgbClr val="CCFF99"/>
                    </a:solid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10</a:t>
                      </a:r>
                    </a:p>
                  </a:txBody>
                  <a:tcPr horzOverflow="overflow">
                    <a:lnL>
                      <a:noFill/>
                    </a:lnL>
                    <a:lnR cap="flat">
                      <a:noFill/>
                    </a:lnR>
                    <a:lnT>
                      <a:noFill/>
                    </a:lnT>
                    <a:lnB>
                      <a:noFill/>
                    </a:lnB>
                    <a:lnTlToBr>
                      <a:noFill/>
                    </a:lnTlToBr>
                    <a:lnBlToTr>
                      <a:noFill/>
                    </a:lnBlToTr>
                    <a:solidFill>
                      <a:schemeClr val="accent1"/>
                    </a:solidFill>
                  </a:tcPr>
                </a:tc>
                <a:extLst>
                  <a:ext uri="{0D108BD9-81ED-4DB2-BD59-A6C34878D82A}">
                    <a16:rowId xmlns:a16="http://schemas.microsoft.com/office/drawing/2014/main" val="10001"/>
                  </a:ext>
                </a:extLst>
              </a:tr>
              <a:tr h="646113">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3</a:t>
                      </a:r>
                    </a:p>
                  </a:txBody>
                  <a:tcPr horzOverflow="overflow">
                    <a:lnL cap="flat">
                      <a:noFill/>
                    </a:lnL>
                    <a:lnR>
                      <a:noFill/>
                    </a:lnR>
                    <a:lnT>
                      <a:noFill/>
                    </a:lnT>
                    <a:lnB>
                      <a:noFill/>
                    </a:lnB>
                    <a:lnTlToBr>
                      <a:noFill/>
                    </a:lnTlToBr>
                    <a:lnBlToTr>
                      <a:noFill/>
                    </a:lnBlToTr>
                    <a:solidFill>
                      <a:srgbClr val="CCFF99"/>
                    </a:solid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3</a:t>
                      </a:r>
                    </a:p>
                  </a:txBody>
                  <a:tcPr horzOverflow="overflow">
                    <a:lnL>
                      <a:noFill/>
                    </a:lnL>
                    <a:lnR>
                      <a:noFill/>
                    </a:lnR>
                    <a:lnT>
                      <a:noFill/>
                    </a:lnT>
                    <a:lnB>
                      <a:noFill/>
                    </a:lnB>
                    <a:lnTlToBr>
                      <a:noFill/>
                    </a:lnTlToBr>
                    <a:lnBlToTr>
                      <a:noFill/>
                    </a:lnBlToTr>
                    <a:solidFill>
                      <a:schemeClr val="accent1"/>
                    </a:solid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7</a:t>
                      </a:r>
                    </a:p>
                  </a:txBody>
                  <a:tcPr horzOverflow="overflow">
                    <a:lnL>
                      <a:noFill/>
                    </a:lnL>
                    <a:lnR>
                      <a:noFill/>
                    </a:lnR>
                    <a:lnT>
                      <a:noFill/>
                    </a:lnT>
                    <a:lnB>
                      <a:noFill/>
                    </a:lnB>
                    <a:lnTlToBr>
                      <a:noFill/>
                    </a:lnTlToBr>
                    <a:lnBlToTr>
                      <a:noFill/>
                    </a:lnBlToTr>
                    <a:solidFill>
                      <a:srgbClr val="CCFF99"/>
                    </a:solid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7</a:t>
                      </a:r>
                    </a:p>
                  </a:txBody>
                  <a:tcPr horzOverflow="overflow">
                    <a:lnL>
                      <a:noFill/>
                    </a:lnL>
                    <a:lnR>
                      <a:noFill/>
                    </a:lnR>
                    <a:lnT>
                      <a:noFill/>
                    </a:lnT>
                    <a:lnB>
                      <a:noFill/>
                    </a:lnB>
                    <a:lnTlToBr>
                      <a:noFill/>
                    </a:lnTlToBr>
                    <a:lnBlToTr>
                      <a:noFill/>
                    </a:lnBlToTr>
                    <a:solidFill>
                      <a:schemeClr val="accent1"/>
                    </a:solid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endParaRPr kumimoji="0" lang="en-US" altLang="en-US" sz="1600" b="0" i="0" u="none" strike="noStrike" cap="none" normalizeH="0" baseline="0">
                        <a:ln>
                          <a:noFill/>
                        </a:ln>
                        <a:solidFill>
                          <a:schemeClr val="tx1"/>
                        </a:solidFill>
                        <a:effectLst/>
                        <a:latin typeface="Calibri" panose="020F0502020204030204" pitchFamily="34" charset="0"/>
                      </a:endParaRPr>
                    </a:p>
                  </a:txBody>
                  <a:tcPr horzOverflow="overflow">
                    <a:lnL>
                      <a:noFill/>
                    </a:lnL>
                    <a:lnR>
                      <a:noFill/>
                    </a:lnR>
                    <a:lnT>
                      <a:noFill/>
                    </a:lnT>
                    <a:lnB>
                      <a:noFill/>
                    </a:lnB>
                    <a:lnTlToBr>
                      <a:noFill/>
                    </a:lnTlToBr>
                    <a:lnBlToTr>
                      <a:noFill/>
                    </a:lnBlToTr>
                    <a:no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endParaRPr kumimoji="0" lang="en-US" altLang="en-US" sz="1600" b="0" i="0" u="none" strike="noStrike" cap="none" normalizeH="0" baseline="0">
                        <a:ln>
                          <a:noFill/>
                        </a:ln>
                        <a:solidFill>
                          <a:schemeClr val="tx1"/>
                        </a:solidFill>
                        <a:effectLst/>
                        <a:latin typeface="Calibri" panose="020F0502020204030204" pitchFamily="34"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646113">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4</a:t>
                      </a:r>
                    </a:p>
                  </a:txBody>
                  <a:tcPr horzOverflow="overflow">
                    <a:lnL cap="flat">
                      <a:noFill/>
                    </a:lnL>
                    <a:lnR>
                      <a:noFill/>
                    </a:lnR>
                    <a:lnT>
                      <a:noFill/>
                    </a:lnT>
                    <a:lnB cap="flat">
                      <a:noFill/>
                    </a:lnB>
                    <a:lnTlToBr>
                      <a:noFill/>
                    </a:lnTlToBr>
                    <a:lnBlToTr>
                      <a:noFill/>
                    </a:lnBlToTr>
                    <a:solidFill>
                      <a:srgbClr val="CCFF99"/>
                    </a:solid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4</a:t>
                      </a:r>
                    </a:p>
                  </a:txBody>
                  <a:tcPr horzOverflow="overflow">
                    <a:lnL>
                      <a:noFill/>
                    </a:lnL>
                    <a:lnR>
                      <a:noFill/>
                    </a:lnR>
                    <a:lnT>
                      <a:noFill/>
                    </a:lnT>
                    <a:lnB cap="flat">
                      <a:noFill/>
                    </a:lnB>
                    <a:lnTlToBr>
                      <a:noFill/>
                    </a:lnTlToBr>
                    <a:lnBlToTr>
                      <a:noFill/>
                    </a:lnBlToTr>
                    <a:solidFill>
                      <a:schemeClr val="accent1"/>
                    </a:solid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8</a:t>
                      </a:r>
                    </a:p>
                  </a:txBody>
                  <a:tcPr horzOverflow="overflow">
                    <a:lnL>
                      <a:noFill/>
                    </a:lnL>
                    <a:lnR>
                      <a:noFill/>
                    </a:lnR>
                    <a:lnT>
                      <a:noFill/>
                    </a:lnT>
                    <a:lnB cap="flat">
                      <a:noFill/>
                    </a:lnB>
                    <a:lnTlToBr>
                      <a:noFill/>
                    </a:lnTlToBr>
                    <a:lnBlToTr>
                      <a:noFill/>
                    </a:lnBlToTr>
                    <a:solidFill>
                      <a:srgbClr val="CCFF99"/>
                    </a:solid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8</a:t>
                      </a:r>
                    </a:p>
                  </a:txBody>
                  <a:tcPr horzOverflow="overflow">
                    <a:lnL>
                      <a:noFill/>
                    </a:lnL>
                    <a:lnR>
                      <a:noFill/>
                    </a:lnR>
                    <a:lnT>
                      <a:noFill/>
                    </a:lnT>
                    <a:lnB cap="flat">
                      <a:noFill/>
                    </a:lnB>
                    <a:lnTlToBr>
                      <a:noFill/>
                    </a:lnTlToBr>
                    <a:lnBlToTr>
                      <a:noFill/>
                    </a:lnBlToTr>
                    <a:solidFill>
                      <a:schemeClr val="accent1"/>
                    </a:solid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endParaRPr kumimoji="0" lang="en-US" altLang="en-US" sz="1600" b="0" i="0" u="none" strike="noStrike" cap="none" normalizeH="0" baseline="0">
                        <a:ln>
                          <a:noFill/>
                        </a:ln>
                        <a:solidFill>
                          <a:schemeClr val="tx1"/>
                        </a:solidFill>
                        <a:effectLst/>
                        <a:latin typeface="Calibri" panose="020F0502020204030204" pitchFamily="34" charset="0"/>
                      </a:endParaRPr>
                    </a:p>
                  </a:txBody>
                  <a:tcPr horzOverflow="overflow">
                    <a:lnL>
                      <a:noFill/>
                    </a:lnL>
                    <a:lnR>
                      <a:noFill/>
                    </a:lnR>
                    <a:lnT>
                      <a:noFill/>
                    </a:lnT>
                    <a:lnB cap="flat">
                      <a:noFill/>
                    </a:lnB>
                    <a:lnTlToBr>
                      <a:noFill/>
                    </a:lnTlToBr>
                    <a:lnBlToTr>
                      <a:noFill/>
                    </a:lnBlToTr>
                    <a:no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endParaRPr kumimoji="0" lang="en-US" altLang="en-US" sz="1600" b="0" i="0" u="none" strike="noStrike" cap="none" normalizeH="0" baseline="0">
                        <a:ln>
                          <a:noFill/>
                        </a:ln>
                        <a:solidFill>
                          <a:schemeClr val="tx1"/>
                        </a:solidFill>
                        <a:effectLst/>
                        <a:latin typeface="Calibri" panose="020F0502020204030204" pitchFamily="34" charset="0"/>
                      </a:endParaRPr>
                    </a:p>
                  </a:txBody>
                  <a:tcP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0992" name="Text Box 51"/>
          <p:cNvSpPr txBox="1">
            <a:spLocks noChangeArrowheads="1"/>
          </p:cNvSpPr>
          <p:nvPr/>
        </p:nvSpPr>
        <p:spPr bwMode="auto">
          <a:xfrm>
            <a:off x="7807325" y="4467225"/>
            <a:ext cx="592138"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en-US" altLang="en-US" sz="1400"/>
              <a:t>7 TeV</a:t>
            </a:r>
          </a:p>
        </p:txBody>
      </p:sp>
      <p:sp>
        <p:nvSpPr>
          <p:cNvPr id="40993" name="Text Box 52"/>
          <p:cNvSpPr txBox="1">
            <a:spLocks noChangeArrowheads="1"/>
          </p:cNvSpPr>
          <p:nvPr/>
        </p:nvSpPr>
        <p:spPr bwMode="auto">
          <a:xfrm>
            <a:off x="8291513" y="4456113"/>
            <a:ext cx="592137"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en-US" altLang="en-US" sz="1400"/>
              <a:t>8 TeV</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5"/>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33553FBA-0516-49F4-8D4F-2067B6CDC844}" type="slidenum">
              <a:rPr lang="en-US" altLang="en-US" smtClean="0"/>
              <a:pPr>
                <a:spcBef>
                  <a:spcPct val="0"/>
                </a:spcBef>
                <a:buClrTx/>
                <a:buFontTx/>
                <a:buNone/>
              </a:pPr>
              <a:t>51</a:t>
            </a:fld>
            <a:endParaRPr lang="en-US" altLang="en-US"/>
          </a:p>
        </p:txBody>
      </p:sp>
      <p:sp>
        <p:nvSpPr>
          <p:cNvPr id="41987" name="Rectangle 2"/>
          <p:cNvSpPr>
            <a:spLocks noGrp="1" noChangeArrowheads="1"/>
          </p:cNvSpPr>
          <p:nvPr>
            <p:ph type="title"/>
          </p:nvPr>
        </p:nvSpPr>
        <p:spPr/>
        <p:txBody>
          <a:bodyPr/>
          <a:lstStyle/>
          <a:p>
            <a:pPr eaLnBrk="1" hangingPunct="1"/>
            <a:r>
              <a:rPr lang="en-US" altLang="en-US"/>
              <a:t>Results in Each Bin</a:t>
            </a:r>
          </a:p>
        </p:txBody>
      </p:sp>
      <p:pic>
        <p:nvPicPr>
          <p:cNvPr id="4198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338" y="915988"/>
            <a:ext cx="2930525" cy="451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8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150" y="906463"/>
            <a:ext cx="2990850" cy="455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9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7888" y="879475"/>
            <a:ext cx="2973387" cy="233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1454086" name="Group 6"/>
          <p:cNvGraphicFramePr>
            <a:graphicFrameLocks noGrp="1"/>
          </p:cNvGraphicFramePr>
          <p:nvPr/>
        </p:nvGraphicFramePr>
        <p:xfrm>
          <a:off x="6262688" y="3240088"/>
          <a:ext cx="2468562" cy="2586038"/>
        </p:xfrm>
        <a:graphic>
          <a:graphicData uri="http://schemas.openxmlformats.org/drawingml/2006/table">
            <a:tbl>
              <a:tblPr/>
              <a:tblGrid>
                <a:gridCol w="411162">
                  <a:extLst>
                    <a:ext uri="{9D8B030D-6E8A-4147-A177-3AD203B41FA5}">
                      <a16:colId xmlns:a16="http://schemas.microsoft.com/office/drawing/2014/main" val="20000"/>
                    </a:ext>
                  </a:extLst>
                </a:gridCol>
                <a:gridCol w="411163">
                  <a:extLst>
                    <a:ext uri="{9D8B030D-6E8A-4147-A177-3AD203B41FA5}">
                      <a16:colId xmlns:a16="http://schemas.microsoft.com/office/drawing/2014/main" val="20001"/>
                    </a:ext>
                  </a:extLst>
                </a:gridCol>
                <a:gridCol w="412750">
                  <a:extLst>
                    <a:ext uri="{9D8B030D-6E8A-4147-A177-3AD203B41FA5}">
                      <a16:colId xmlns:a16="http://schemas.microsoft.com/office/drawing/2014/main" val="20002"/>
                    </a:ext>
                  </a:extLst>
                </a:gridCol>
                <a:gridCol w="411162">
                  <a:extLst>
                    <a:ext uri="{9D8B030D-6E8A-4147-A177-3AD203B41FA5}">
                      <a16:colId xmlns:a16="http://schemas.microsoft.com/office/drawing/2014/main" val="20003"/>
                    </a:ext>
                  </a:extLst>
                </a:gridCol>
                <a:gridCol w="411163">
                  <a:extLst>
                    <a:ext uri="{9D8B030D-6E8A-4147-A177-3AD203B41FA5}">
                      <a16:colId xmlns:a16="http://schemas.microsoft.com/office/drawing/2014/main" val="20004"/>
                    </a:ext>
                  </a:extLst>
                </a:gridCol>
                <a:gridCol w="411162">
                  <a:extLst>
                    <a:ext uri="{9D8B030D-6E8A-4147-A177-3AD203B41FA5}">
                      <a16:colId xmlns:a16="http://schemas.microsoft.com/office/drawing/2014/main" val="20005"/>
                    </a:ext>
                  </a:extLst>
                </a:gridCol>
              </a:tblGrid>
              <a:tr h="646113">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1</a:t>
                      </a:r>
                    </a:p>
                  </a:txBody>
                  <a:tcPr horzOverflow="overflow">
                    <a:lnL cap="flat">
                      <a:noFill/>
                    </a:lnL>
                    <a:lnR>
                      <a:noFill/>
                    </a:lnR>
                    <a:lnT cap="flat">
                      <a:noFill/>
                    </a:lnT>
                    <a:lnB>
                      <a:noFill/>
                    </a:lnB>
                    <a:lnTlToBr>
                      <a:noFill/>
                    </a:lnTlToBr>
                    <a:lnBlToTr>
                      <a:noFill/>
                    </a:lnBlToTr>
                    <a:solidFill>
                      <a:srgbClr val="CCFF99"/>
                    </a:solid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1</a:t>
                      </a:r>
                    </a:p>
                  </a:txBody>
                  <a:tcPr horzOverflow="overflow">
                    <a:lnL>
                      <a:noFill/>
                    </a:lnL>
                    <a:lnR>
                      <a:noFill/>
                    </a:lnR>
                    <a:lnT cap="flat">
                      <a:noFill/>
                    </a:lnT>
                    <a:lnB>
                      <a:noFill/>
                    </a:lnB>
                    <a:lnTlToBr>
                      <a:noFill/>
                    </a:lnTlToBr>
                    <a:lnBlToTr>
                      <a:noFill/>
                    </a:lnBlToTr>
                    <a:solidFill>
                      <a:schemeClr val="accent1"/>
                    </a:solid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5</a:t>
                      </a:r>
                    </a:p>
                  </a:txBody>
                  <a:tcPr horzOverflow="overflow">
                    <a:lnL>
                      <a:noFill/>
                    </a:lnL>
                    <a:lnR>
                      <a:noFill/>
                    </a:lnR>
                    <a:lnT cap="flat">
                      <a:noFill/>
                    </a:lnT>
                    <a:lnB>
                      <a:noFill/>
                    </a:lnB>
                    <a:lnTlToBr>
                      <a:noFill/>
                    </a:lnTlToBr>
                    <a:lnBlToTr>
                      <a:noFill/>
                    </a:lnBlToTr>
                    <a:solidFill>
                      <a:srgbClr val="CCFF99"/>
                    </a:solid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5</a:t>
                      </a:r>
                    </a:p>
                  </a:txBody>
                  <a:tcPr horzOverflow="overflow">
                    <a:lnL>
                      <a:noFill/>
                    </a:lnL>
                    <a:lnR>
                      <a:noFill/>
                    </a:lnR>
                    <a:lnT cap="flat">
                      <a:noFill/>
                    </a:lnT>
                    <a:lnB>
                      <a:noFill/>
                    </a:lnB>
                    <a:lnTlToBr>
                      <a:noFill/>
                    </a:lnTlToBr>
                    <a:lnBlToTr>
                      <a:noFill/>
                    </a:lnBlToTr>
                    <a:solidFill>
                      <a:schemeClr val="accent1"/>
                    </a:solid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9</a:t>
                      </a:r>
                    </a:p>
                  </a:txBody>
                  <a:tcPr horzOverflow="overflow">
                    <a:lnL>
                      <a:noFill/>
                    </a:lnL>
                    <a:lnR>
                      <a:noFill/>
                    </a:lnR>
                    <a:lnT cap="flat">
                      <a:noFill/>
                    </a:lnT>
                    <a:lnB>
                      <a:noFill/>
                    </a:lnB>
                    <a:lnTlToBr>
                      <a:noFill/>
                    </a:lnTlToBr>
                    <a:lnBlToTr>
                      <a:noFill/>
                    </a:lnBlToTr>
                    <a:solidFill>
                      <a:srgbClr val="CCFF99"/>
                    </a:solid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9</a:t>
                      </a:r>
                    </a:p>
                  </a:txBody>
                  <a:tcPr horzOverflow="overflow">
                    <a:lnL>
                      <a:noFill/>
                    </a:lnL>
                    <a:lnR cap="flat">
                      <a:noFill/>
                    </a:lnR>
                    <a:lnT cap="flat">
                      <a:noFill/>
                    </a:lnT>
                    <a:lnB>
                      <a:noFill/>
                    </a:lnB>
                    <a:lnTlToBr>
                      <a:noFill/>
                    </a:lnTlToBr>
                    <a:lnBlToTr>
                      <a:noFill/>
                    </a:lnBlToTr>
                    <a:solidFill>
                      <a:schemeClr val="accent1"/>
                    </a:solidFill>
                  </a:tcPr>
                </a:tc>
                <a:extLst>
                  <a:ext uri="{0D108BD9-81ED-4DB2-BD59-A6C34878D82A}">
                    <a16:rowId xmlns:a16="http://schemas.microsoft.com/office/drawing/2014/main" val="10000"/>
                  </a:ext>
                </a:extLst>
              </a:tr>
              <a:tr h="647699">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2</a:t>
                      </a:r>
                    </a:p>
                  </a:txBody>
                  <a:tcPr horzOverflow="overflow">
                    <a:lnL cap="flat">
                      <a:noFill/>
                    </a:lnL>
                    <a:lnR>
                      <a:noFill/>
                    </a:lnR>
                    <a:lnT>
                      <a:noFill/>
                    </a:lnT>
                    <a:lnB>
                      <a:noFill/>
                    </a:lnB>
                    <a:lnTlToBr>
                      <a:noFill/>
                    </a:lnTlToBr>
                    <a:lnBlToTr>
                      <a:noFill/>
                    </a:lnBlToTr>
                    <a:solidFill>
                      <a:srgbClr val="CCFF99"/>
                    </a:solid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2</a:t>
                      </a:r>
                    </a:p>
                  </a:txBody>
                  <a:tcPr horzOverflow="overflow">
                    <a:lnL>
                      <a:noFill/>
                    </a:lnL>
                    <a:lnR>
                      <a:noFill/>
                    </a:lnR>
                    <a:lnT>
                      <a:noFill/>
                    </a:lnT>
                    <a:lnB>
                      <a:noFill/>
                    </a:lnB>
                    <a:lnTlToBr>
                      <a:noFill/>
                    </a:lnTlToBr>
                    <a:lnBlToTr>
                      <a:noFill/>
                    </a:lnBlToTr>
                    <a:solidFill>
                      <a:schemeClr val="accent1"/>
                    </a:solid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6</a:t>
                      </a:r>
                    </a:p>
                  </a:txBody>
                  <a:tcPr horzOverflow="overflow">
                    <a:lnL>
                      <a:noFill/>
                    </a:lnL>
                    <a:lnR>
                      <a:noFill/>
                    </a:lnR>
                    <a:lnT>
                      <a:noFill/>
                    </a:lnT>
                    <a:lnB>
                      <a:noFill/>
                    </a:lnB>
                    <a:lnTlToBr>
                      <a:noFill/>
                    </a:lnTlToBr>
                    <a:lnBlToTr>
                      <a:noFill/>
                    </a:lnBlToTr>
                    <a:solidFill>
                      <a:srgbClr val="CCFF99"/>
                    </a:solid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6</a:t>
                      </a:r>
                    </a:p>
                  </a:txBody>
                  <a:tcPr horzOverflow="overflow">
                    <a:lnL>
                      <a:noFill/>
                    </a:lnL>
                    <a:lnR>
                      <a:noFill/>
                    </a:lnR>
                    <a:lnT>
                      <a:noFill/>
                    </a:lnT>
                    <a:lnB>
                      <a:noFill/>
                    </a:lnB>
                    <a:lnTlToBr>
                      <a:noFill/>
                    </a:lnTlToBr>
                    <a:lnBlToTr>
                      <a:noFill/>
                    </a:lnBlToTr>
                    <a:solidFill>
                      <a:schemeClr val="accent1"/>
                    </a:solid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10</a:t>
                      </a:r>
                    </a:p>
                  </a:txBody>
                  <a:tcPr horzOverflow="overflow">
                    <a:lnL>
                      <a:noFill/>
                    </a:lnL>
                    <a:lnR>
                      <a:noFill/>
                    </a:lnR>
                    <a:lnT>
                      <a:noFill/>
                    </a:lnT>
                    <a:lnB>
                      <a:noFill/>
                    </a:lnB>
                    <a:lnTlToBr>
                      <a:noFill/>
                    </a:lnTlToBr>
                    <a:lnBlToTr>
                      <a:noFill/>
                    </a:lnBlToTr>
                    <a:solidFill>
                      <a:srgbClr val="CCFF99"/>
                    </a:solid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10</a:t>
                      </a:r>
                    </a:p>
                  </a:txBody>
                  <a:tcPr horzOverflow="overflow">
                    <a:lnL>
                      <a:noFill/>
                    </a:lnL>
                    <a:lnR cap="flat">
                      <a:noFill/>
                    </a:lnR>
                    <a:lnT>
                      <a:noFill/>
                    </a:lnT>
                    <a:lnB>
                      <a:noFill/>
                    </a:lnB>
                    <a:lnTlToBr>
                      <a:noFill/>
                    </a:lnTlToBr>
                    <a:lnBlToTr>
                      <a:noFill/>
                    </a:lnBlToTr>
                    <a:solidFill>
                      <a:schemeClr val="accent1"/>
                    </a:solidFill>
                  </a:tcPr>
                </a:tc>
                <a:extLst>
                  <a:ext uri="{0D108BD9-81ED-4DB2-BD59-A6C34878D82A}">
                    <a16:rowId xmlns:a16="http://schemas.microsoft.com/office/drawing/2014/main" val="10001"/>
                  </a:ext>
                </a:extLst>
              </a:tr>
              <a:tr h="646113">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3</a:t>
                      </a:r>
                    </a:p>
                  </a:txBody>
                  <a:tcPr horzOverflow="overflow">
                    <a:lnL cap="flat">
                      <a:noFill/>
                    </a:lnL>
                    <a:lnR>
                      <a:noFill/>
                    </a:lnR>
                    <a:lnT>
                      <a:noFill/>
                    </a:lnT>
                    <a:lnB>
                      <a:noFill/>
                    </a:lnB>
                    <a:lnTlToBr>
                      <a:noFill/>
                    </a:lnTlToBr>
                    <a:lnBlToTr>
                      <a:noFill/>
                    </a:lnBlToTr>
                    <a:solidFill>
                      <a:srgbClr val="CCFF99"/>
                    </a:solid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3</a:t>
                      </a:r>
                    </a:p>
                  </a:txBody>
                  <a:tcPr horzOverflow="overflow">
                    <a:lnL>
                      <a:noFill/>
                    </a:lnL>
                    <a:lnR>
                      <a:noFill/>
                    </a:lnR>
                    <a:lnT>
                      <a:noFill/>
                    </a:lnT>
                    <a:lnB>
                      <a:noFill/>
                    </a:lnB>
                    <a:lnTlToBr>
                      <a:noFill/>
                    </a:lnTlToBr>
                    <a:lnBlToTr>
                      <a:noFill/>
                    </a:lnBlToTr>
                    <a:solidFill>
                      <a:schemeClr val="accent1"/>
                    </a:solid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7</a:t>
                      </a:r>
                    </a:p>
                  </a:txBody>
                  <a:tcPr horzOverflow="overflow">
                    <a:lnL>
                      <a:noFill/>
                    </a:lnL>
                    <a:lnR>
                      <a:noFill/>
                    </a:lnR>
                    <a:lnT>
                      <a:noFill/>
                    </a:lnT>
                    <a:lnB>
                      <a:noFill/>
                    </a:lnB>
                    <a:lnTlToBr>
                      <a:noFill/>
                    </a:lnTlToBr>
                    <a:lnBlToTr>
                      <a:noFill/>
                    </a:lnBlToTr>
                    <a:solidFill>
                      <a:srgbClr val="CCFF99"/>
                    </a:solid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7</a:t>
                      </a:r>
                    </a:p>
                  </a:txBody>
                  <a:tcPr horzOverflow="overflow">
                    <a:lnL>
                      <a:noFill/>
                    </a:lnL>
                    <a:lnR>
                      <a:noFill/>
                    </a:lnR>
                    <a:lnT>
                      <a:noFill/>
                    </a:lnT>
                    <a:lnB>
                      <a:noFill/>
                    </a:lnB>
                    <a:lnTlToBr>
                      <a:noFill/>
                    </a:lnTlToBr>
                    <a:lnBlToTr>
                      <a:noFill/>
                    </a:lnBlToTr>
                    <a:solidFill>
                      <a:schemeClr val="accent1"/>
                    </a:solid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endParaRPr kumimoji="0" lang="en-US" altLang="en-US" sz="1600" b="0" i="0" u="none" strike="noStrike" cap="none" normalizeH="0" baseline="0">
                        <a:ln>
                          <a:noFill/>
                        </a:ln>
                        <a:solidFill>
                          <a:schemeClr val="tx1"/>
                        </a:solidFill>
                        <a:effectLst/>
                        <a:latin typeface="Calibri" panose="020F0502020204030204" pitchFamily="34" charset="0"/>
                      </a:endParaRPr>
                    </a:p>
                  </a:txBody>
                  <a:tcPr horzOverflow="overflow">
                    <a:lnL>
                      <a:noFill/>
                    </a:lnL>
                    <a:lnR>
                      <a:noFill/>
                    </a:lnR>
                    <a:lnT>
                      <a:noFill/>
                    </a:lnT>
                    <a:lnB>
                      <a:noFill/>
                    </a:lnB>
                    <a:lnTlToBr>
                      <a:noFill/>
                    </a:lnTlToBr>
                    <a:lnBlToTr>
                      <a:noFill/>
                    </a:lnBlToTr>
                    <a:no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endParaRPr kumimoji="0" lang="en-US" altLang="en-US" sz="1600" b="0" i="0" u="none" strike="noStrike" cap="none" normalizeH="0" baseline="0">
                        <a:ln>
                          <a:noFill/>
                        </a:ln>
                        <a:solidFill>
                          <a:schemeClr val="tx1"/>
                        </a:solidFill>
                        <a:effectLst/>
                        <a:latin typeface="Calibri" panose="020F0502020204030204" pitchFamily="34"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646113">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4</a:t>
                      </a:r>
                    </a:p>
                  </a:txBody>
                  <a:tcPr horzOverflow="overflow">
                    <a:lnL cap="flat">
                      <a:noFill/>
                    </a:lnL>
                    <a:lnR>
                      <a:noFill/>
                    </a:lnR>
                    <a:lnT>
                      <a:noFill/>
                    </a:lnT>
                    <a:lnB cap="flat">
                      <a:noFill/>
                    </a:lnB>
                    <a:lnTlToBr>
                      <a:noFill/>
                    </a:lnTlToBr>
                    <a:lnBlToTr>
                      <a:noFill/>
                    </a:lnBlToTr>
                    <a:solidFill>
                      <a:srgbClr val="CCFF99"/>
                    </a:solid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4</a:t>
                      </a:r>
                    </a:p>
                  </a:txBody>
                  <a:tcPr horzOverflow="overflow">
                    <a:lnL>
                      <a:noFill/>
                    </a:lnL>
                    <a:lnR>
                      <a:noFill/>
                    </a:lnR>
                    <a:lnT>
                      <a:noFill/>
                    </a:lnT>
                    <a:lnB cap="flat">
                      <a:noFill/>
                    </a:lnB>
                    <a:lnTlToBr>
                      <a:noFill/>
                    </a:lnTlToBr>
                    <a:lnBlToTr>
                      <a:noFill/>
                    </a:lnBlToTr>
                    <a:solidFill>
                      <a:schemeClr val="accent1"/>
                    </a:solid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8</a:t>
                      </a:r>
                    </a:p>
                  </a:txBody>
                  <a:tcPr horzOverflow="overflow">
                    <a:lnL>
                      <a:noFill/>
                    </a:lnL>
                    <a:lnR>
                      <a:noFill/>
                    </a:lnR>
                    <a:lnT>
                      <a:noFill/>
                    </a:lnT>
                    <a:lnB cap="flat">
                      <a:noFill/>
                    </a:lnB>
                    <a:lnTlToBr>
                      <a:noFill/>
                    </a:lnTlToBr>
                    <a:lnBlToTr>
                      <a:noFill/>
                    </a:lnBlToTr>
                    <a:solidFill>
                      <a:srgbClr val="CCFF99"/>
                    </a:solid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Calibri" panose="020F0502020204030204" pitchFamily="34" charset="0"/>
                        </a:rPr>
                        <a:t>8</a:t>
                      </a:r>
                    </a:p>
                  </a:txBody>
                  <a:tcPr horzOverflow="overflow">
                    <a:lnL>
                      <a:noFill/>
                    </a:lnL>
                    <a:lnR>
                      <a:noFill/>
                    </a:lnR>
                    <a:lnT>
                      <a:noFill/>
                    </a:lnT>
                    <a:lnB cap="flat">
                      <a:noFill/>
                    </a:lnB>
                    <a:lnTlToBr>
                      <a:noFill/>
                    </a:lnTlToBr>
                    <a:lnBlToTr>
                      <a:noFill/>
                    </a:lnBlToTr>
                    <a:solidFill>
                      <a:schemeClr val="accent1"/>
                    </a:solid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endParaRPr kumimoji="0" lang="en-US" altLang="en-US" sz="1600" b="0" i="0" u="none" strike="noStrike" cap="none" normalizeH="0" baseline="0">
                        <a:ln>
                          <a:noFill/>
                        </a:ln>
                        <a:solidFill>
                          <a:schemeClr val="tx1"/>
                        </a:solidFill>
                        <a:effectLst/>
                        <a:latin typeface="Calibri" panose="020F0502020204030204" pitchFamily="34" charset="0"/>
                      </a:endParaRPr>
                    </a:p>
                  </a:txBody>
                  <a:tcPr horzOverflow="overflow">
                    <a:lnL>
                      <a:noFill/>
                    </a:lnL>
                    <a:lnR>
                      <a:noFill/>
                    </a:lnR>
                    <a:lnT>
                      <a:noFill/>
                    </a:lnT>
                    <a:lnB cap="flat">
                      <a:noFill/>
                    </a:lnB>
                    <a:lnTlToBr>
                      <a:noFill/>
                    </a:lnTlToBr>
                    <a:lnBlToTr>
                      <a:noFill/>
                    </a:lnBlToTr>
                    <a:noFill/>
                  </a:tcPr>
                </a:tc>
                <a:tc>
                  <a:txBody>
                    <a:bodyPr/>
                    <a:lstStyle>
                      <a:lvl1pPr>
                        <a:spcBef>
                          <a:spcPct val="20000"/>
                        </a:spcBef>
                        <a:buClr>
                          <a:srgbClr val="1F497D"/>
                        </a:buClr>
                        <a:buFont typeface="Wingdings" panose="05000000000000000000" pitchFamily="2" charset="2"/>
                        <a:defRPr sz="1600">
                          <a:solidFill>
                            <a:schemeClr val="tx1"/>
                          </a:solidFill>
                          <a:latin typeface="Calibri" panose="020F0502020204030204" pitchFamily="34" charset="0"/>
                        </a:defRPr>
                      </a:lvl1pPr>
                      <a:lvl2pPr>
                        <a:spcBef>
                          <a:spcPct val="20000"/>
                        </a:spcBef>
                        <a:buClr>
                          <a:srgbClr val="1F497D"/>
                        </a:buClr>
                        <a:defRPr sz="1400">
                          <a:solidFill>
                            <a:schemeClr val="tx1"/>
                          </a:solidFill>
                          <a:latin typeface="Calibri" panose="020F0502020204030204" pitchFamily="34" charset="0"/>
                        </a:defRPr>
                      </a:lvl2pPr>
                      <a:lvl3pPr>
                        <a:spcBef>
                          <a:spcPct val="20000"/>
                        </a:spcBef>
                        <a:buClr>
                          <a:srgbClr val="1F497D"/>
                        </a:buClr>
                        <a:defRPr sz="1200">
                          <a:solidFill>
                            <a:schemeClr val="tx1"/>
                          </a:solidFill>
                          <a:latin typeface="Calibri" panose="020F0502020204030204" pitchFamily="34" charset="0"/>
                        </a:defRPr>
                      </a:lvl3pPr>
                      <a:lvl4pPr>
                        <a:spcBef>
                          <a:spcPct val="20000"/>
                        </a:spcBef>
                        <a:buClr>
                          <a:srgbClr val="1F497D"/>
                        </a:buClr>
                        <a:defRPr sz="1200">
                          <a:solidFill>
                            <a:schemeClr val="tx1"/>
                          </a:solidFill>
                          <a:latin typeface="Calibri" panose="020F0502020204030204" pitchFamily="34" charset="0"/>
                        </a:defRPr>
                      </a:lvl4pPr>
                      <a:lvl5pPr>
                        <a:spcBef>
                          <a:spcPct val="20000"/>
                        </a:spcBef>
                        <a:buClr>
                          <a:srgbClr val="1F497D"/>
                        </a:buClr>
                        <a:buFont typeface="Arial" panose="020B0604020202020204" pitchFamily="34" charset="0"/>
                        <a:defRPr sz="1200">
                          <a:solidFill>
                            <a:schemeClr val="tx1"/>
                          </a:solidFill>
                          <a:latin typeface="Calibri" panose="020F0502020204030204" pitchFamily="34" charset="0"/>
                        </a:defRPr>
                      </a:lvl5pPr>
                      <a:lvl6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6pPr>
                      <a:lvl7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7pPr>
                      <a:lvl8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8pPr>
                      <a:lvl9pPr fontAlgn="base">
                        <a:spcBef>
                          <a:spcPct val="20000"/>
                        </a:spcBef>
                        <a:spcAft>
                          <a:spcPct val="0"/>
                        </a:spcAft>
                        <a:buClr>
                          <a:srgbClr val="1F497D"/>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pPr>
                      <a:endParaRPr kumimoji="0" lang="en-US" altLang="en-US" sz="1600" b="0" i="0" u="none" strike="noStrike" cap="none" normalizeH="0" baseline="0">
                        <a:ln>
                          <a:noFill/>
                        </a:ln>
                        <a:solidFill>
                          <a:schemeClr val="tx1"/>
                        </a:solidFill>
                        <a:effectLst/>
                        <a:latin typeface="Calibri" panose="020F0502020204030204" pitchFamily="34" charset="0"/>
                      </a:endParaRPr>
                    </a:p>
                  </a:txBody>
                  <a:tcP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2016" name="Text Box 51"/>
          <p:cNvSpPr txBox="1">
            <a:spLocks noChangeArrowheads="1"/>
          </p:cNvSpPr>
          <p:nvPr/>
        </p:nvSpPr>
        <p:spPr bwMode="auto">
          <a:xfrm>
            <a:off x="7807325" y="4467225"/>
            <a:ext cx="592138"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en-US" altLang="en-US" sz="1400"/>
              <a:t>7 TeV</a:t>
            </a:r>
          </a:p>
        </p:txBody>
      </p:sp>
      <p:sp>
        <p:nvSpPr>
          <p:cNvPr id="42017" name="Text Box 52"/>
          <p:cNvSpPr txBox="1">
            <a:spLocks noChangeArrowheads="1"/>
          </p:cNvSpPr>
          <p:nvPr/>
        </p:nvSpPr>
        <p:spPr bwMode="auto">
          <a:xfrm>
            <a:off x="8291513" y="4456113"/>
            <a:ext cx="592137"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en-US" altLang="en-US" sz="1400"/>
              <a:t>8 TeV</a:t>
            </a:r>
          </a:p>
        </p:txBody>
      </p:sp>
      <p:sp>
        <p:nvSpPr>
          <p:cNvPr id="42018" name="Rectangle 53"/>
          <p:cNvSpPr>
            <a:spLocks noChangeArrowheads="1"/>
          </p:cNvSpPr>
          <p:nvPr/>
        </p:nvSpPr>
        <p:spPr bwMode="auto">
          <a:xfrm>
            <a:off x="936625" y="1216025"/>
            <a:ext cx="7659688" cy="4327525"/>
          </a:xfrm>
          <a:prstGeom prst="rect">
            <a:avLst/>
          </a:prstGeom>
          <a:solidFill>
            <a:schemeClr val="bg1"/>
          </a:solidFill>
          <a:ln w="38100">
            <a:solidFill>
              <a:schemeClr val="tx2"/>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spcBef>
                <a:spcPct val="0"/>
              </a:spcBef>
              <a:buClrTx/>
              <a:buFontTx/>
              <a:buNone/>
            </a:pPr>
            <a:endParaRPr lang="en-US" altLang="en-US"/>
          </a:p>
        </p:txBody>
      </p:sp>
      <p:sp>
        <p:nvSpPr>
          <p:cNvPr id="42019" name="Rectangle 54"/>
          <p:cNvSpPr>
            <a:spLocks noGrp="1" noChangeArrowheads="1"/>
          </p:cNvSpPr>
          <p:nvPr>
            <p:ph type="body" idx="1"/>
          </p:nvPr>
        </p:nvSpPr>
        <p:spPr>
          <a:xfrm>
            <a:off x="968375" y="1304925"/>
            <a:ext cx="7618413" cy="4129088"/>
          </a:xfrm>
        </p:spPr>
        <p:txBody>
          <a:bodyPr/>
          <a:lstStyle/>
          <a:p>
            <a:pPr eaLnBrk="1" hangingPunct="1"/>
            <a:r>
              <a:rPr lang="en-US" altLang="en-US"/>
              <a:t>Obviously, none of the individual bins are significant by themselves</a:t>
            </a:r>
          </a:p>
          <a:p>
            <a:pPr lvl="1" eaLnBrk="1" hangingPunct="1"/>
            <a:r>
              <a:rPr lang="en-US" altLang="en-US"/>
              <a:t>This is what one expects for 20 bins (10 x 2 energies) and a ~4</a:t>
            </a:r>
            <a:r>
              <a:rPr lang="en-US" altLang="en-US">
                <a:latin typeface="Symbol" panose="05050102010706020507" pitchFamily="18" charset="2"/>
              </a:rPr>
              <a:t>s</a:t>
            </a:r>
            <a:r>
              <a:rPr lang="en-US" altLang="en-US"/>
              <a:t> signal</a:t>
            </a:r>
            <a:br>
              <a:rPr lang="en-US" altLang="en-US"/>
            </a:br>
            <a:endParaRPr lang="en-US" altLang="en-US"/>
          </a:p>
          <a:p>
            <a:pPr eaLnBrk="1" hangingPunct="1"/>
            <a:r>
              <a:rPr lang="en-US" altLang="en-US"/>
              <a:t>You can think of the combination as a sort of MVA</a:t>
            </a:r>
          </a:p>
          <a:p>
            <a:pPr lvl="1" eaLnBrk="1" hangingPunct="1"/>
            <a:r>
              <a:rPr lang="en-US" altLang="en-US"/>
              <a:t>Because it is – this is an example of an (unboosted) Decision Tree</a:t>
            </a:r>
          </a:p>
          <a:p>
            <a:pPr lvl="1" eaLnBrk="1" hangingPunct="1"/>
            <a:r>
              <a:rPr lang="en-US" altLang="en-US"/>
              <a:t>The statistical test is asking the question “Is there an excess…and is this excess distributed in the way we expect for a SM Higgs?”</a:t>
            </a:r>
          </a:p>
          <a:p>
            <a:pPr lvl="1" eaLnBrk="1" hangingPunct="1"/>
            <a:r>
              <a:rPr lang="en-US" altLang="en-US"/>
              <a:t>We could have gotten the same total excess distributed differently – and this would have given us a different total significance</a:t>
            </a:r>
            <a:br>
              <a:rPr lang="en-US" altLang="en-US"/>
            </a:br>
            <a:endParaRPr lang="en-US" altLang="en-US"/>
          </a:p>
          <a:p>
            <a:pPr eaLnBrk="1" hangingPunct="1"/>
            <a:r>
              <a:rPr lang="en-US" altLang="en-US"/>
              <a:t>The fact we are looking for an SM Higgs rather than a generic particle decaying to </a:t>
            </a:r>
            <a:r>
              <a:rPr lang="en-US" altLang="en-US">
                <a:latin typeface="Symbol" panose="05050102010706020507" pitchFamily="18" charset="2"/>
              </a:rPr>
              <a:t>gg</a:t>
            </a:r>
            <a:r>
              <a:rPr lang="en-US" altLang="en-US"/>
              <a:t> is built into this analysis.</a:t>
            </a:r>
          </a:p>
          <a:p>
            <a:pPr lvl="1" eaLnBrk="1" hangingPunct="1"/>
            <a:r>
              <a:rPr lang="en-US" altLang="en-US"/>
              <a:t>For example, the best fit yield for a fermiphobic Higgs would be different</a:t>
            </a:r>
          </a:p>
          <a:p>
            <a:pPr lvl="1" eaLnBrk="1" hangingPunct="1"/>
            <a:r>
              <a:rPr lang="en-US" altLang="en-US"/>
              <a:t>This technique adds a little less than 1</a:t>
            </a:r>
            <a:r>
              <a:rPr lang="en-US" altLang="en-US">
                <a:latin typeface="Symbol" panose="05050102010706020507" pitchFamily="18" charset="2"/>
              </a:rPr>
              <a:t>s</a:t>
            </a:r>
            <a:r>
              <a:rPr lang="en-US" altLang="en-US"/>
              <a:t> to the significance </a:t>
            </a:r>
            <a:r>
              <a:rPr lang="en-US" altLang="en-US" i="1"/>
              <a:t>for this data set</a:t>
            </a:r>
            <a:r>
              <a:rPr lang="en-US" altLang="en-US"/>
              <a: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5"/>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BDB89B92-C356-459F-B54C-08AFCE063B1E}" type="slidenum">
              <a:rPr lang="en-US" altLang="en-US" smtClean="0"/>
              <a:pPr>
                <a:spcBef>
                  <a:spcPct val="0"/>
                </a:spcBef>
                <a:buClrTx/>
                <a:buFontTx/>
                <a:buNone/>
              </a:pPr>
              <a:t>52</a:t>
            </a:fld>
            <a:endParaRPr lang="en-US" altLang="en-US"/>
          </a:p>
        </p:txBody>
      </p:sp>
      <p:sp>
        <p:nvSpPr>
          <p:cNvPr id="43011" name="Rectangle 2"/>
          <p:cNvSpPr>
            <a:spLocks noGrp="1" noChangeArrowheads="1"/>
          </p:cNvSpPr>
          <p:nvPr>
            <p:ph type="title"/>
          </p:nvPr>
        </p:nvSpPr>
        <p:spPr/>
        <p:txBody>
          <a:bodyPr/>
          <a:lstStyle/>
          <a:p>
            <a:pPr eaLnBrk="1" hangingPunct="1"/>
            <a:r>
              <a:rPr lang="en-US" altLang="en-US"/>
              <a:t>A Close-Up</a:t>
            </a:r>
          </a:p>
        </p:txBody>
      </p:sp>
      <p:sp>
        <p:nvSpPr>
          <p:cNvPr id="43012" name="Rectangle 3"/>
          <p:cNvSpPr>
            <a:spLocks noGrp="1" noChangeArrowheads="1"/>
          </p:cNvSpPr>
          <p:nvPr>
            <p:ph type="body" idx="1"/>
          </p:nvPr>
        </p:nvSpPr>
        <p:spPr>
          <a:xfrm>
            <a:off x="457200" y="4262438"/>
            <a:ext cx="8229600" cy="1863725"/>
          </a:xfrm>
        </p:spPr>
        <p:txBody>
          <a:bodyPr/>
          <a:lstStyle/>
          <a:p>
            <a:pPr eaLnBrk="1" hangingPunct="1"/>
            <a:r>
              <a:rPr lang="en-US" altLang="en-US" sz="1600"/>
              <a:t>These regions don’t look anything like each other</a:t>
            </a:r>
          </a:p>
          <a:p>
            <a:pPr lvl="1" eaLnBrk="1" hangingPunct="1"/>
            <a:r>
              <a:rPr lang="en-US" altLang="en-US" sz="1400"/>
              <a:t>Signal width</a:t>
            </a:r>
          </a:p>
          <a:p>
            <a:pPr lvl="1" eaLnBrk="1" hangingPunct="1"/>
            <a:r>
              <a:rPr lang="en-US" altLang="en-US" sz="1400"/>
              <a:t>Signal to noise ratio</a:t>
            </a:r>
          </a:p>
          <a:p>
            <a:pPr lvl="1" eaLnBrk="1" hangingPunct="1"/>
            <a:r>
              <a:rPr lang="en-US" altLang="en-US" sz="1400"/>
              <a:t>Background shape (still, it would be nice if the same functional form everywhere. &lt;sigh&gt;)</a:t>
            </a:r>
          </a:p>
          <a:p>
            <a:pPr lvl="1" eaLnBrk="1" hangingPunct="1"/>
            <a:r>
              <a:rPr lang="en-US" altLang="en-US" sz="1400"/>
              <a:t>Event yield</a:t>
            </a:r>
          </a:p>
          <a:p>
            <a:pPr eaLnBrk="1" hangingPunct="1"/>
            <a:r>
              <a:rPr lang="en-US" altLang="en-US" sz="1600"/>
              <a:t>Why lump them together in the analysis?</a:t>
            </a:r>
          </a:p>
        </p:txBody>
      </p:sp>
      <p:pic>
        <p:nvPicPr>
          <p:cNvPr id="43013" name="Picture 4" descr="https://atlas.web.cern.ch/Atlas/GROUPS/PHYSICS/PAPERS/HIGG-2012-27/figaux_066b.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025" y="977900"/>
            <a:ext cx="3884613"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5" descr="https://atlas.web.cern.ch/Atlas/GROUPS/PHYSICS/PAPERS/HIGG-2012-27/figaux_065h.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2150" y="938213"/>
            <a:ext cx="3930650"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Text Box 6"/>
          <p:cNvSpPr txBox="1">
            <a:spLocks noChangeArrowheads="1"/>
          </p:cNvSpPr>
          <p:nvPr/>
        </p:nvSpPr>
        <p:spPr bwMode="auto">
          <a:xfrm>
            <a:off x="1184275" y="2441575"/>
            <a:ext cx="3365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en-US" altLang="en-US">
                <a:latin typeface="Arial Black" panose="020B0A04020102020204" pitchFamily="34" charset="0"/>
              </a:rPr>
              <a:t>9</a:t>
            </a:r>
          </a:p>
        </p:txBody>
      </p:sp>
      <p:sp>
        <p:nvSpPr>
          <p:cNvPr id="43016" name="Text Box 7"/>
          <p:cNvSpPr txBox="1">
            <a:spLocks noChangeArrowheads="1"/>
          </p:cNvSpPr>
          <p:nvPr/>
        </p:nvSpPr>
        <p:spPr bwMode="auto">
          <a:xfrm>
            <a:off x="5338763" y="1222375"/>
            <a:ext cx="4889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en-US" altLang="en-US">
                <a:latin typeface="Arial Black" panose="020B0A04020102020204" pitchFamily="34" charset="0"/>
              </a:rPr>
              <a:t>10</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5"/>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6DAECE6A-A985-43F0-B3EB-9B58DA172361}" type="slidenum">
              <a:rPr lang="en-US" altLang="en-US" smtClean="0"/>
              <a:pPr>
                <a:spcBef>
                  <a:spcPct val="0"/>
                </a:spcBef>
                <a:buClrTx/>
                <a:buFontTx/>
                <a:buNone/>
              </a:pPr>
              <a:t>53</a:t>
            </a:fld>
            <a:endParaRPr lang="en-US" altLang="en-US"/>
          </a:p>
        </p:txBody>
      </p:sp>
      <p:sp>
        <p:nvSpPr>
          <p:cNvPr id="44035" name="Rectangle 2"/>
          <p:cNvSpPr>
            <a:spLocks noGrp="1" noChangeArrowheads="1"/>
          </p:cNvSpPr>
          <p:nvPr>
            <p:ph type="title"/>
          </p:nvPr>
        </p:nvSpPr>
        <p:spPr/>
        <p:txBody>
          <a:bodyPr/>
          <a:lstStyle/>
          <a:p>
            <a:pPr eaLnBrk="1" hangingPunct="1"/>
            <a:r>
              <a:rPr lang="en-US" altLang="en-US"/>
              <a:t>One Particular Event</a:t>
            </a:r>
          </a:p>
        </p:txBody>
      </p:sp>
      <p:sp>
        <p:nvSpPr>
          <p:cNvPr id="44036" name="Rectangle 3"/>
          <p:cNvSpPr>
            <a:spLocks noGrp="1" noChangeArrowheads="1"/>
          </p:cNvSpPr>
          <p:nvPr>
            <p:ph type="body" idx="1"/>
          </p:nvPr>
        </p:nvSpPr>
        <p:spPr>
          <a:xfrm>
            <a:off x="5773738" y="2039938"/>
            <a:ext cx="3092450" cy="2346325"/>
          </a:xfrm>
        </p:spPr>
        <p:txBody>
          <a:bodyPr/>
          <a:lstStyle/>
          <a:p>
            <a:pPr eaLnBrk="1" hangingPunct="1"/>
            <a:r>
              <a:rPr lang="en-US" altLang="en-US"/>
              <a:t>This event has</a:t>
            </a:r>
          </a:p>
          <a:p>
            <a:pPr lvl="1" eaLnBrk="1" hangingPunct="1"/>
            <a:r>
              <a:rPr lang="en-US" altLang="en-US"/>
              <a:t>One central unconverted photon</a:t>
            </a:r>
          </a:p>
          <a:p>
            <a:pPr lvl="1" eaLnBrk="1" hangingPunct="1"/>
            <a:r>
              <a:rPr lang="en-US" altLang="en-US"/>
              <a:t>One central converted photon</a:t>
            </a:r>
          </a:p>
          <a:p>
            <a:pPr lvl="1" eaLnBrk="1" hangingPunct="1"/>
            <a:r>
              <a:rPr lang="en-US" altLang="en-US"/>
              <a:t>A low pTt (6.5 GeV)</a:t>
            </a:r>
            <a:br>
              <a:rPr lang="en-US" altLang="en-US"/>
            </a:br>
            <a:endParaRPr lang="en-US" altLang="en-US"/>
          </a:p>
          <a:p>
            <a:pPr eaLnBrk="1" hangingPunct="1"/>
            <a:r>
              <a:rPr lang="en-US" altLang="en-US"/>
              <a:t>This places it in Category 5</a:t>
            </a:r>
          </a:p>
        </p:txBody>
      </p:sp>
      <p:pic>
        <p:nvPicPr>
          <p:cNvPr id="44037" name="Picture 4" descr="https://atlas.web.cern.ch/Atlas/GROUPS/PHYSICS/CONFNOTES/ATLAS-CONF-2011-161/fig_1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63" y="796925"/>
            <a:ext cx="53848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5"/>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06A0901D-4347-4FA1-BE47-24F64A3ABE38}" type="slidenum">
              <a:rPr lang="en-US" altLang="en-US" smtClean="0"/>
              <a:pPr>
                <a:spcBef>
                  <a:spcPct val="0"/>
                </a:spcBef>
                <a:buClrTx/>
                <a:buFontTx/>
                <a:buNone/>
              </a:pPr>
              <a:t>54</a:t>
            </a:fld>
            <a:endParaRPr lang="en-US" altLang="en-US"/>
          </a:p>
        </p:txBody>
      </p:sp>
      <p:sp>
        <p:nvSpPr>
          <p:cNvPr id="45059" name="Rectangle 2"/>
          <p:cNvSpPr>
            <a:spLocks noGrp="1" noChangeArrowheads="1"/>
          </p:cNvSpPr>
          <p:nvPr>
            <p:ph type="title"/>
          </p:nvPr>
        </p:nvSpPr>
        <p:spPr/>
        <p:txBody>
          <a:bodyPr/>
          <a:lstStyle/>
          <a:p>
            <a:pPr eaLnBrk="1" hangingPunct="1"/>
            <a:r>
              <a:rPr lang="en-US" altLang="en-US"/>
              <a:t>CMS Results</a:t>
            </a:r>
          </a:p>
        </p:txBody>
      </p:sp>
      <p:sp>
        <p:nvSpPr>
          <p:cNvPr id="45060" name="Rectangle 3"/>
          <p:cNvSpPr>
            <a:spLocks noGrp="1" noChangeArrowheads="1"/>
          </p:cNvSpPr>
          <p:nvPr>
            <p:ph type="body" idx="1"/>
          </p:nvPr>
        </p:nvSpPr>
        <p:spPr>
          <a:xfrm>
            <a:off x="4335463" y="1060450"/>
            <a:ext cx="4351337" cy="5146675"/>
          </a:xfrm>
        </p:spPr>
        <p:txBody>
          <a:bodyPr/>
          <a:lstStyle/>
          <a:p>
            <a:pPr eaLnBrk="1" hangingPunct="1"/>
            <a:r>
              <a:rPr lang="en-US" altLang="en-US" sz="1400"/>
              <a:t>The background is ~75% real </a:t>
            </a:r>
            <a:r>
              <a:rPr lang="en-US" altLang="en-US" sz="1400">
                <a:latin typeface="Symbol" panose="05050102010706020507" pitchFamily="18" charset="2"/>
              </a:rPr>
              <a:t>g</a:t>
            </a:r>
            <a:r>
              <a:rPr lang="en-US" altLang="en-US" sz="1400"/>
              <a:t>-</a:t>
            </a:r>
            <a:r>
              <a:rPr lang="en-US" altLang="en-US" sz="1400">
                <a:latin typeface="Symbol" panose="05050102010706020507" pitchFamily="18" charset="2"/>
              </a:rPr>
              <a:t>g</a:t>
            </a:r>
            <a:r>
              <a:rPr lang="en-US" altLang="en-US" sz="1400"/>
              <a:t> events</a:t>
            </a:r>
          </a:p>
          <a:p>
            <a:pPr lvl="1" eaLnBrk="1" hangingPunct="1"/>
            <a:r>
              <a:rPr lang="en-US" altLang="en-US" sz="1200"/>
              <a:t>Ordinary QCD Production</a:t>
            </a:r>
          </a:p>
          <a:p>
            <a:pPr lvl="1" eaLnBrk="1" hangingPunct="1"/>
            <a:r>
              <a:rPr lang="en-US" altLang="en-US" sz="1200"/>
              <a:t>Very similar to ATLAS</a:t>
            </a:r>
            <a:br>
              <a:rPr lang="en-US" altLang="en-US" sz="1200"/>
            </a:br>
            <a:endParaRPr lang="en-US" altLang="en-US" sz="1200"/>
          </a:p>
          <a:p>
            <a:pPr eaLnBrk="1" hangingPunct="1"/>
            <a:r>
              <a:rPr lang="en-US" altLang="en-US" sz="1400"/>
              <a:t>This is why I am not going to describe the photon cuts in detail: separating photons from neutral mesons is not the biggest challenge in this measurement.</a:t>
            </a:r>
            <a:br>
              <a:rPr lang="en-US" altLang="en-US"/>
            </a:br>
            <a:endParaRPr lang="en-US" altLang="en-US"/>
          </a:p>
        </p:txBody>
      </p:sp>
      <p:pic>
        <p:nvPicPr>
          <p:cNvPr id="45061" name="Picture 4" descr="https://twiki.cern.ch/twiki/pub/CMSPublic/Hig12015TWiki/mass_7TeV.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38" y="901700"/>
            <a:ext cx="3986212"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5" descr="https://twiki.cern.ch/twiki/pub/CMSPublic/Hig12015TWiki/mass_2gev.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363" y="3590925"/>
            <a:ext cx="3986212"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6" descr="https://twiki.cern.ch/twiki/pub/CMSPublic/Hig12028TWiki/fig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3125" y="2876550"/>
            <a:ext cx="3565525"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5"/>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EF776F68-BCD1-492E-97C6-16BED9E41465}" type="slidenum">
              <a:rPr lang="en-US" altLang="en-US" smtClean="0"/>
              <a:pPr>
                <a:spcBef>
                  <a:spcPct val="0"/>
                </a:spcBef>
                <a:buClrTx/>
                <a:buFontTx/>
                <a:buNone/>
              </a:pPr>
              <a:t>55</a:t>
            </a:fld>
            <a:endParaRPr lang="en-US" altLang="en-US"/>
          </a:p>
        </p:txBody>
      </p:sp>
      <p:sp>
        <p:nvSpPr>
          <p:cNvPr id="46083" name="Rectangle 2"/>
          <p:cNvSpPr>
            <a:spLocks noGrp="1" noChangeArrowheads="1"/>
          </p:cNvSpPr>
          <p:nvPr>
            <p:ph type="title"/>
          </p:nvPr>
        </p:nvSpPr>
        <p:spPr/>
        <p:txBody>
          <a:bodyPr/>
          <a:lstStyle/>
          <a:p>
            <a:pPr eaLnBrk="1" hangingPunct="1"/>
            <a:r>
              <a:rPr lang="en-US" altLang="en-US"/>
              <a:t>An Observation</a:t>
            </a:r>
          </a:p>
        </p:txBody>
      </p:sp>
      <p:sp>
        <p:nvSpPr>
          <p:cNvPr id="46084" name="Rectangle 3"/>
          <p:cNvSpPr>
            <a:spLocks noGrp="1" noChangeArrowheads="1"/>
          </p:cNvSpPr>
          <p:nvPr>
            <p:ph type="body" idx="1"/>
          </p:nvPr>
        </p:nvSpPr>
        <p:spPr/>
        <p:txBody>
          <a:bodyPr/>
          <a:lstStyle/>
          <a:p>
            <a:pPr eaLnBrk="1" hangingPunct="1"/>
            <a:r>
              <a:rPr lang="en-US" altLang="en-US"/>
              <a:t>The CMS calorimeter emphasized resolution – but at the </a:t>
            </a:r>
            <a:br>
              <a:rPr lang="en-US" altLang="en-US"/>
            </a:br>
            <a:r>
              <a:rPr lang="en-US" altLang="en-US"/>
              <a:t>end of the day they got about the same resolution as ATLAS.</a:t>
            </a:r>
            <a:br>
              <a:rPr lang="en-US" altLang="en-US"/>
            </a:br>
            <a:endParaRPr lang="en-US" altLang="en-US"/>
          </a:p>
          <a:p>
            <a:pPr eaLnBrk="1" hangingPunct="1"/>
            <a:r>
              <a:rPr lang="en-US" altLang="en-US"/>
              <a:t>The ATLAS calorimeter emphasized background rejection – but </a:t>
            </a:r>
            <a:br>
              <a:rPr lang="en-US" altLang="en-US"/>
            </a:br>
            <a:r>
              <a:rPr lang="en-US" altLang="en-US"/>
              <a:t>at the end of the day they got about the same signal-to-background as CMS.</a:t>
            </a:r>
            <a:br>
              <a:rPr lang="en-US" altLang="en-US"/>
            </a:br>
            <a:endParaRPr lang="en-US" altLang="en-US"/>
          </a:p>
          <a:p>
            <a:pPr eaLnBrk="1" hangingPunct="1"/>
            <a:r>
              <a:rPr lang="en-US" altLang="en-US"/>
              <a:t>I’m sure there’s a lesson in this somewhere.</a:t>
            </a:r>
          </a:p>
          <a:p>
            <a:pPr eaLnBrk="1" hangingPunct="1"/>
            <a:endParaRPr lang="en-US" altLang="en-US"/>
          </a:p>
        </p:txBody>
      </p:sp>
      <p:pic>
        <p:nvPicPr>
          <p:cNvPr id="46085" name="Picture 4" descr="http://lh5.ggpht.com/-WFH_9e3mtLo/T0krcw7sekI/AAAAAAAAaO8/ctUMcvA_QcA/ironic%252520seagull_thumb%25255B7%25255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9300" y="203200"/>
            <a:ext cx="20447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Text Box 5"/>
          <p:cNvSpPr txBox="1">
            <a:spLocks noChangeArrowheads="1"/>
          </p:cNvSpPr>
          <p:nvPr/>
        </p:nvSpPr>
        <p:spPr bwMode="auto">
          <a:xfrm>
            <a:off x="4073525" y="5599113"/>
            <a:ext cx="4764088" cy="366712"/>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a:t>Anyway, it’s time to move on</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5"/>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7251CC4E-3D54-4B1E-88CD-231D4B7243F0}" type="slidenum">
              <a:rPr lang="en-US" altLang="en-US" smtClean="0"/>
              <a:pPr>
                <a:spcBef>
                  <a:spcPct val="0"/>
                </a:spcBef>
                <a:buClrTx/>
                <a:buFontTx/>
                <a:buNone/>
              </a:pPr>
              <a:t>56</a:t>
            </a:fld>
            <a:endParaRPr lang="en-US" altLang="en-US"/>
          </a:p>
        </p:txBody>
      </p:sp>
      <p:sp>
        <p:nvSpPr>
          <p:cNvPr id="47107" name="Rectangle 2"/>
          <p:cNvSpPr>
            <a:spLocks noGrp="1" noChangeArrowheads="1"/>
          </p:cNvSpPr>
          <p:nvPr>
            <p:ph type="title"/>
          </p:nvPr>
        </p:nvSpPr>
        <p:spPr/>
        <p:txBody>
          <a:bodyPr/>
          <a:lstStyle/>
          <a:p>
            <a:pPr eaLnBrk="1" hangingPunct="1"/>
            <a:r>
              <a:rPr lang="en-US" altLang="en-US"/>
              <a:t>July 4</a:t>
            </a:r>
            <a:r>
              <a:rPr lang="en-US" altLang="en-US" baseline="30000"/>
              <a:t>th</a:t>
            </a:r>
            <a:r>
              <a:rPr lang="en-US" altLang="en-US"/>
              <a:t>, 2012</a:t>
            </a:r>
          </a:p>
        </p:txBody>
      </p:sp>
      <p:sp>
        <p:nvSpPr>
          <p:cNvPr id="47108" name="Rectangle 3"/>
          <p:cNvSpPr>
            <a:spLocks noGrp="1" noChangeArrowheads="1"/>
          </p:cNvSpPr>
          <p:nvPr>
            <p:ph type="body" idx="1"/>
          </p:nvPr>
        </p:nvSpPr>
        <p:spPr/>
        <p:txBody>
          <a:bodyPr/>
          <a:lstStyle/>
          <a:p>
            <a:pPr eaLnBrk="1" hangingPunct="1"/>
            <a:r>
              <a:rPr lang="en-US" altLang="en-US"/>
              <a:t>The ATLAS and CMS experiments reported seeing a new particle</a:t>
            </a:r>
          </a:p>
          <a:p>
            <a:pPr lvl="1" eaLnBrk="1" hangingPunct="1"/>
            <a:r>
              <a:rPr lang="en-US" altLang="en-US"/>
              <a:t>At the same mass (~125 GeV)</a:t>
            </a:r>
          </a:p>
          <a:p>
            <a:pPr lvl="1" eaLnBrk="1" hangingPunct="1"/>
            <a:r>
              <a:rPr lang="en-US" altLang="en-US"/>
              <a:t>In two decay channels (</a:t>
            </a:r>
            <a:r>
              <a:rPr lang="en-US" altLang="en-US">
                <a:latin typeface="Symbol" panose="05050102010706020507" pitchFamily="18" charset="2"/>
              </a:rPr>
              <a:t>gg</a:t>
            </a:r>
            <a:r>
              <a:rPr lang="en-US" altLang="en-US"/>
              <a:t> and ZZ*)</a:t>
            </a:r>
          </a:p>
          <a:p>
            <a:pPr lvl="1" eaLnBrk="1" hangingPunct="1"/>
            <a:r>
              <a:rPr lang="en-US" altLang="en-US"/>
              <a:t>With about the same production rate – the same rate as predicted for the SM Higgs</a:t>
            </a:r>
          </a:p>
          <a:p>
            <a:pPr lvl="1" eaLnBrk="1" hangingPunct="1"/>
            <a:r>
              <a:rPr lang="en-US" altLang="en-US"/>
              <a:t>With a combined statistical significance of &gt; 6</a:t>
            </a:r>
            <a:r>
              <a:rPr lang="en-US" altLang="en-US">
                <a:latin typeface="Symbol" panose="05050102010706020507" pitchFamily="18" charset="2"/>
              </a:rPr>
              <a:t>s</a:t>
            </a:r>
            <a:r>
              <a:rPr lang="en-US" altLang="en-US"/>
              <a:t>: p</a:t>
            </a:r>
            <a:r>
              <a:rPr lang="en-US" altLang="en-US" baseline="-25000"/>
              <a:t>0</a:t>
            </a:r>
            <a:r>
              <a:rPr lang="en-US" altLang="en-US"/>
              <a:t> &lt; 1 in a billion</a:t>
            </a:r>
          </a:p>
          <a:p>
            <a:pPr lvl="1" eaLnBrk="1" hangingPunct="1"/>
            <a:r>
              <a:rPr lang="en-US" altLang="en-US"/>
              <a:t>With some minor supporting (at least not impeaching) evidence</a:t>
            </a:r>
          </a:p>
        </p:txBody>
      </p:sp>
      <p:pic>
        <p:nvPicPr>
          <p:cNvPr id="47109" name="Picture 5" descr="http://i1.cpcache.com/product/692173696/6_sigma_trucker_hat.jpg?height=225&amp;width=2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6325" y="204788"/>
            <a:ext cx="158115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7" descr="http://www.pitt.edu/~neilc/HiggsAndNextDiscovery/exp-results/ATLAS-resul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9850" y="3584575"/>
            <a:ext cx="3059113"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9" descr="http://cms.web.cern.ch/sites/cms.web.cern.ch/files/styles/large/public/field/image/Fig5-local-p-value.png?itok=BOiIKk_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7788" y="3505200"/>
            <a:ext cx="2703512"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4"/>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401E53FB-5624-401D-88D2-C8F20075E915}" type="slidenum">
              <a:rPr lang="en-US" altLang="en-US" smtClean="0"/>
              <a:pPr>
                <a:spcBef>
                  <a:spcPct val="0"/>
                </a:spcBef>
                <a:buClrTx/>
                <a:buFontTx/>
                <a:buNone/>
              </a:pPr>
              <a:t>57</a:t>
            </a:fld>
            <a:endParaRPr lang="en-US" altLang="en-US"/>
          </a:p>
        </p:txBody>
      </p:sp>
      <p:sp>
        <p:nvSpPr>
          <p:cNvPr id="48131" name="Rectangle 2"/>
          <p:cNvSpPr>
            <a:spLocks noGrp="1" noChangeArrowheads="1"/>
          </p:cNvSpPr>
          <p:nvPr>
            <p:ph type="title"/>
          </p:nvPr>
        </p:nvSpPr>
        <p:spPr/>
        <p:txBody>
          <a:bodyPr/>
          <a:lstStyle/>
          <a:p>
            <a:pPr eaLnBrk="1" hangingPunct="1"/>
            <a:r>
              <a:rPr lang="en-US" altLang="en-US" dirty="0"/>
              <a:t>And, with more data…</a:t>
            </a:r>
          </a:p>
        </p:txBody>
      </p:sp>
      <p:pic>
        <p:nvPicPr>
          <p:cNvPr id="2" name="Picture 1"/>
          <p:cNvPicPr>
            <a:picLocks noChangeAspect="1"/>
          </p:cNvPicPr>
          <p:nvPr/>
        </p:nvPicPr>
        <p:blipFill>
          <a:blip r:embed="rId2"/>
          <a:stretch>
            <a:fillRect/>
          </a:stretch>
        </p:blipFill>
        <p:spPr>
          <a:xfrm>
            <a:off x="4374425" y="1340848"/>
            <a:ext cx="4000500" cy="280035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4"/>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C17AD64E-30A7-405B-AB1B-097FDDB6A060}" type="slidenum">
              <a:rPr lang="en-US" altLang="en-US" smtClean="0"/>
              <a:pPr>
                <a:spcBef>
                  <a:spcPct val="0"/>
                </a:spcBef>
                <a:buClrTx/>
                <a:buFontTx/>
                <a:buNone/>
              </a:pPr>
              <a:t>58</a:t>
            </a:fld>
            <a:endParaRPr lang="en-US" altLang="en-US"/>
          </a:p>
        </p:txBody>
      </p:sp>
      <p:sp>
        <p:nvSpPr>
          <p:cNvPr id="49155" name="Rectangle 2"/>
          <p:cNvSpPr>
            <a:spLocks noGrp="1" noChangeArrowheads="1"/>
          </p:cNvSpPr>
          <p:nvPr>
            <p:ph type="title"/>
          </p:nvPr>
        </p:nvSpPr>
        <p:spPr/>
        <p:txBody>
          <a:bodyPr/>
          <a:lstStyle/>
          <a:p>
            <a:pPr eaLnBrk="1" hangingPunct="1"/>
            <a:r>
              <a:rPr lang="en-US" altLang="en-US"/>
              <a:t>H </a:t>
            </a:r>
            <a:r>
              <a:rPr lang="en-US" altLang="en-US">
                <a:sym typeface="Wingdings" panose="05000000000000000000" pitchFamily="2" charset="2"/>
              </a:rPr>
              <a:t> </a:t>
            </a:r>
            <a:r>
              <a:rPr lang="en-US" altLang="en-US">
                <a:latin typeface="Symbol" panose="05050102010706020507" pitchFamily="18" charset="2"/>
                <a:sym typeface="Wingdings" panose="05000000000000000000" pitchFamily="2" charset="2"/>
              </a:rPr>
              <a:t>gg</a:t>
            </a:r>
            <a:r>
              <a:rPr lang="en-US" altLang="en-US">
                <a:sym typeface="Wingdings" panose="05000000000000000000" pitchFamily="2" charset="2"/>
              </a:rPr>
              <a:t> </a:t>
            </a:r>
            <a:endParaRPr lang="en-US" alt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2531" y="505097"/>
            <a:ext cx="6213526" cy="6026183"/>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4"/>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C2593981-D87A-42B4-84D6-59083E9F30A4}" type="slidenum">
              <a:rPr lang="en-US" altLang="en-US" smtClean="0"/>
              <a:pPr>
                <a:spcBef>
                  <a:spcPct val="0"/>
                </a:spcBef>
                <a:buClrTx/>
                <a:buFontTx/>
                <a:buNone/>
              </a:pPr>
              <a:t>59</a:t>
            </a:fld>
            <a:endParaRPr lang="en-US" altLang="en-US"/>
          </a:p>
        </p:txBody>
      </p:sp>
      <p:sp>
        <p:nvSpPr>
          <p:cNvPr id="50179" name="Rectangle 2"/>
          <p:cNvSpPr>
            <a:spLocks noGrp="1" noChangeArrowheads="1"/>
          </p:cNvSpPr>
          <p:nvPr>
            <p:ph type="title"/>
          </p:nvPr>
        </p:nvSpPr>
        <p:spPr/>
        <p:txBody>
          <a:bodyPr/>
          <a:lstStyle/>
          <a:p>
            <a:pPr eaLnBrk="1" hangingPunct="1"/>
            <a:r>
              <a:rPr lang="en-US" altLang="en-US"/>
              <a:t>H </a:t>
            </a:r>
            <a:r>
              <a:rPr lang="en-US" altLang="en-US">
                <a:sym typeface="Wingdings" panose="05000000000000000000" pitchFamily="2" charset="2"/>
              </a:rPr>
              <a:t> ZZ*</a:t>
            </a:r>
            <a:endParaRPr lang="en-US" alt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7886" y="618308"/>
            <a:ext cx="5746755" cy="557348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5"/>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D9BE2BF1-F1DC-4D8F-A41F-802D0D194C25}" type="slidenum">
              <a:rPr lang="en-US" altLang="en-US" smtClean="0"/>
              <a:pPr>
                <a:spcBef>
                  <a:spcPct val="0"/>
                </a:spcBef>
                <a:buClrTx/>
                <a:buFontTx/>
                <a:buNone/>
              </a:pPr>
              <a:t>6</a:t>
            </a:fld>
            <a:endParaRPr lang="en-US" altLang="en-US"/>
          </a:p>
        </p:txBody>
      </p:sp>
      <p:sp>
        <p:nvSpPr>
          <p:cNvPr id="9219" name="Rectangle 2"/>
          <p:cNvSpPr>
            <a:spLocks noGrp="1" noChangeArrowheads="1"/>
          </p:cNvSpPr>
          <p:nvPr>
            <p:ph type="title"/>
          </p:nvPr>
        </p:nvSpPr>
        <p:spPr/>
        <p:txBody>
          <a:bodyPr/>
          <a:lstStyle/>
          <a:p>
            <a:pPr eaLnBrk="1" hangingPunct="1"/>
            <a:r>
              <a:rPr lang="en-US" altLang="en-US" dirty="0"/>
              <a:t>Cheating Already? On Slide 6?</a:t>
            </a:r>
          </a:p>
        </p:txBody>
      </p:sp>
      <p:sp>
        <p:nvSpPr>
          <p:cNvPr id="9220" name="Rectangle 3"/>
          <p:cNvSpPr>
            <a:spLocks noGrp="1" noChangeArrowheads="1"/>
          </p:cNvSpPr>
          <p:nvPr>
            <p:ph type="body" idx="1"/>
          </p:nvPr>
        </p:nvSpPr>
        <p:spPr/>
        <p:txBody>
          <a:bodyPr/>
          <a:lstStyle/>
          <a:p>
            <a:pPr eaLnBrk="1" hangingPunct="1"/>
            <a:r>
              <a:rPr lang="en-US" altLang="en-US" dirty="0"/>
              <a:t>I was charged with talking about colliders, and will</a:t>
            </a:r>
            <a:br>
              <a:rPr lang="en-US" altLang="en-US" dirty="0"/>
            </a:br>
            <a:r>
              <a:rPr lang="en-US" altLang="en-US" dirty="0"/>
              <a:t>use the Higgs discovery as a framework</a:t>
            </a:r>
          </a:p>
          <a:p>
            <a:pPr eaLnBrk="1" hangingPunct="1"/>
            <a:endParaRPr lang="en-US" altLang="en-US" dirty="0">
              <a:sym typeface="Wingdings" panose="05000000000000000000" pitchFamily="2" charset="2"/>
            </a:endParaRPr>
          </a:p>
          <a:p>
            <a:pPr eaLnBrk="1" hangingPunct="1"/>
            <a:r>
              <a:rPr lang="en-US" altLang="en-US" dirty="0">
                <a:sym typeface="Wingdings" panose="05000000000000000000" pitchFamily="2" charset="2"/>
              </a:rPr>
              <a:t>I’m actually going to do this!</a:t>
            </a:r>
          </a:p>
          <a:p>
            <a:pPr eaLnBrk="1" hangingPunct="1"/>
            <a:endParaRPr lang="en-US" altLang="en-US" dirty="0"/>
          </a:p>
          <a:p>
            <a:pPr eaLnBrk="1" hangingPunct="1"/>
            <a:r>
              <a:rPr lang="en-US" altLang="en-US" dirty="0"/>
              <a:t>But not as a death march through a jungle of plots and tables.  Instead I want to highlight</a:t>
            </a:r>
          </a:p>
          <a:p>
            <a:pPr lvl="1" eaLnBrk="1" hangingPunct="1"/>
            <a:r>
              <a:rPr lang="en-US" altLang="en-US" dirty="0"/>
              <a:t>What we know and how we know it</a:t>
            </a:r>
          </a:p>
          <a:p>
            <a:pPr lvl="1" eaLnBrk="1" hangingPunct="1"/>
            <a:r>
              <a:rPr lang="en-US" altLang="en-US" dirty="0"/>
              <a:t>What we would like to know</a:t>
            </a:r>
          </a:p>
          <a:p>
            <a:pPr lvl="1" eaLnBrk="1" hangingPunct="1"/>
            <a:r>
              <a:rPr lang="en-US" altLang="en-US" dirty="0"/>
              <a:t>How we might go about doing this</a:t>
            </a:r>
          </a:p>
          <a:p>
            <a:pPr lvl="1" eaLnBrk="1" hangingPunct="1"/>
            <a:r>
              <a:rPr lang="en-US" altLang="en-US" dirty="0"/>
              <a:t>With examples from ATLAS, CMS and elsewhere when appropriate</a:t>
            </a:r>
            <a:br>
              <a:rPr lang="en-US" altLang="en-US" dirty="0"/>
            </a:br>
            <a:endParaRPr lang="en-US" altLang="en-US" dirty="0"/>
          </a:p>
          <a:p>
            <a:pPr eaLnBrk="1" hangingPunct="1"/>
            <a:r>
              <a:rPr lang="en-US" altLang="en-US" dirty="0"/>
              <a:t>With only four lectures, there will inevitably be some omissions and oversimplifications</a:t>
            </a:r>
            <a:br>
              <a:rPr lang="en-US" altLang="en-US" dirty="0"/>
            </a:br>
            <a:endParaRPr lang="en-US" altLang="en-US" dirty="0"/>
          </a:p>
        </p:txBody>
      </p:sp>
      <p:pic>
        <p:nvPicPr>
          <p:cNvPr id="9221" name="Picture 5" descr="http://media.salon.com/2012/05/cheating_rect-460x3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8238" y="249238"/>
            <a:ext cx="2800350" cy="186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5"/>
          <p:cNvSpPr>
            <a:spLocks noGrp="1"/>
          </p:cNvSpPr>
          <p:nvPr>
            <p:ph type="sldNum" sz="quarter" idx="12"/>
          </p:nvPr>
        </p:nvSpPr>
        <p:spPr>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DFEC6E4C-B55C-4E74-9BF6-B245D6F73BF1}" type="slidenum">
              <a:rPr lang="en-US" altLang="en-US" smtClean="0"/>
              <a:pPr>
                <a:spcBef>
                  <a:spcPct val="0"/>
                </a:spcBef>
                <a:buClrTx/>
                <a:buFontTx/>
                <a:buNone/>
              </a:pPr>
              <a:t>60</a:t>
            </a:fld>
            <a:endParaRPr lang="en-US" altLang="en-US"/>
          </a:p>
        </p:txBody>
      </p:sp>
      <p:sp>
        <p:nvSpPr>
          <p:cNvPr id="51203" name="Rectangle 1026"/>
          <p:cNvSpPr>
            <a:spLocks noGrp="1" noChangeArrowheads="1"/>
          </p:cNvSpPr>
          <p:nvPr>
            <p:ph type="title"/>
          </p:nvPr>
        </p:nvSpPr>
        <p:spPr/>
        <p:txBody>
          <a:bodyPr/>
          <a:lstStyle/>
          <a:p>
            <a:pPr eaLnBrk="1" hangingPunct="1"/>
            <a:r>
              <a:rPr lang="en-US" altLang="en-US"/>
              <a:t>An Immediate Fact and A Mystery</a:t>
            </a:r>
          </a:p>
        </p:txBody>
      </p:sp>
      <p:sp>
        <p:nvSpPr>
          <p:cNvPr id="51204" name="Rectangle 1027"/>
          <p:cNvSpPr>
            <a:spLocks noGrp="1" noChangeArrowheads="1"/>
          </p:cNvSpPr>
          <p:nvPr>
            <p:ph type="body" idx="1"/>
          </p:nvPr>
        </p:nvSpPr>
        <p:spPr/>
        <p:txBody>
          <a:bodyPr/>
          <a:lstStyle/>
          <a:p>
            <a:pPr eaLnBrk="1" hangingPunct="1"/>
            <a:r>
              <a:rPr lang="en-US" altLang="en-US" dirty="0"/>
              <a:t>Fact: whatever the new particle was (we called it “Higgs-like” in those days), it coupled very strongly to the Z</a:t>
            </a:r>
          </a:p>
          <a:p>
            <a:pPr lvl="1" eaLnBrk="1" hangingPunct="1"/>
            <a:r>
              <a:rPr lang="en-US" altLang="en-US" dirty="0"/>
              <a:t>The rate of h </a:t>
            </a:r>
            <a:r>
              <a:rPr lang="en-US" altLang="en-US" dirty="0">
                <a:sym typeface="Wingdings" panose="05000000000000000000" pitchFamily="2" charset="2"/>
              </a:rPr>
              <a:t> ZZ* was ~30x the rate of h  </a:t>
            </a:r>
            <a:r>
              <a:rPr lang="en-US" altLang="en-US" dirty="0">
                <a:latin typeface="Symbol" panose="05050102010706020507" pitchFamily="18" charset="2"/>
                <a:sym typeface="Wingdings" panose="05000000000000000000" pitchFamily="2" charset="2"/>
              </a:rPr>
              <a:t>gg</a:t>
            </a:r>
            <a:r>
              <a:rPr lang="en-US" altLang="en-US" dirty="0">
                <a:sym typeface="Wingdings" panose="05000000000000000000" pitchFamily="2" charset="2"/>
              </a:rPr>
              <a:t>.</a:t>
            </a:r>
          </a:p>
          <a:p>
            <a:pPr lvl="2" eaLnBrk="1" hangingPunct="1"/>
            <a:r>
              <a:rPr lang="en-US" altLang="en-US" dirty="0"/>
              <a:t>Even though the Z* must be off-shell by at least 56 GeV: about 25</a:t>
            </a:r>
            <a:r>
              <a:rPr lang="en-US" altLang="en-US" dirty="0">
                <a:latin typeface="Symbol" panose="05050102010706020507" pitchFamily="18" charset="2"/>
              </a:rPr>
              <a:t>G</a:t>
            </a:r>
            <a:r>
              <a:rPr lang="en-US" altLang="en-US" dirty="0"/>
              <a:t>!</a:t>
            </a:r>
          </a:p>
          <a:p>
            <a:pPr lvl="2" eaLnBrk="1" hangingPunct="1"/>
            <a:r>
              <a:rPr lang="en-US" altLang="en-US" dirty="0"/>
              <a:t>Higgs or not, one could not write down a correct theory of electroweak symmetry breaking without including this particle.</a:t>
            </a:r>
            <a:br>
              <a:rPr lang="en-US" altLang="en-US" dirty="0"/>
            </a:br>
            <a:endParaRPr lang="en-US" altLang="en-US" dirty="0"/>
          </a:p>
          <a:p>
            <a:pPr eaLnBrk="1" hangingPunct="1"/>
            <a:r>
              <a:rPr lang="en-US" altLang="en-US" dirty="0"/>
              <a:t>Mystery: why does it weigh 125 GeV?</a:t>
            </a:r>
          </a:p>
          <a:p>
            <a:pPr lvl="1" eaLnBrk="1" hangingPunct="1"/>
            <a:r>
              <a:rPr lang="en-US" altLang="en-US" dirty="0"/>
              <a:t>This makes no sense.</a:t>
            </a:r>
          </a:p>
          <a:p>
            <a:pPr lvl="1" eaLnBrk="1" hangingPunct="1"/>
            <a:r>
              <a:rPr lang="en-US" altLang="en-US" dirty="0"/>
              <a:t>At tree level, things are fine.</a:t>
            </a:r>
          </a:p>
          <a:p>
            <a:pPr lvl="1" eaLnBrk="1" hangingPunct="1"/>
            <a:r>
              <a:rPr lang="en-US" altLang="en-US" dirty="0"/>
              <a:t>When you impose quantum corrections, they push this mass way, way up – to the GUT or even the Planck scale…</a:t>
            </a:r>
          </a:p>
          <a:p>
            <a:pPr lvl="1" eaLnBrk="1" hangingPunct="1"/>
            <a:r>
              <a:rPr lang="en-US" altLang="en-US" dirty="0"/>
              <a:t>…unless you impose a symmetry</a:t>
            </a:r>
          </a:p>
          <a:p>
            <a:pPr lvl="2" eaLnBrk="1" hangingPunct="1"/>
            <a:r>
              <a:rPr lang="en-US" altLang="en-US" dirty="0"/>
              <a:t>For example, pair each upward correction with a downward one (SUSY does this)</a:t>
            </a:r>
          </a:p>
          <a:p>
            <a:pPr lvl="2" eaLnBrk="1" hangingPunct="1"/>
            <a:r>
              <a:rPr lang="en-US" altLang="en-US" dirty="0"/>
              <a:t>The problem is this mechanism usually works too well, and the Higgs becomes lighter than 125 GeV</a:t>
            </a:r>
          </a:p>
          <a:p>
            <a:pPr lvl="1" eaLnBrk="1" hangingPunct="1"/>
            <a:r>
              <a:rPr lang="en-US" altLang="en-US" dirty="0"/>
              <a:t>We don’t have a good answer to this</a:t>
            </a:r>
          </a:p>
        </p:txBody>
      </p:sp>
      <p:pic>
        <p:nvPicPr>
          <p:cNvPr id="51205" name="Picture 1029" descr="http://2.bp.blogspot.com/-VQLqOAc8a8A/TnJGjgJkgxI/AAAAAAAAB44/TlM8R8g2lOA/s1600/gorey_mystery.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4413" y="196850"/>
            <a:ext cx="1611312"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D14B9AD1-7EDB-4ACA-B0BF-1B7CD4E86F61}" type="slidenum">
              <a:rPr lang="en-US" altLang="en-US"/>
              <a:pPr/>
              <a:t>61</a:t>
            </a:fld>
            <a:endParaRPr lang="en-US" altLang="en-US"/>
          </a:p>
        </p:txBody>
      </p:sp>
      <p:sp>
        <p:nvSpPr>
          <p:cNvPr id="1147906" name="Rectangle 2"/>
          <p:cNvSpPr>
            <a:spLocks noGrp="1" noChangeArrowheads="1"/>
          </p:cNvSpPr>
          <p:nvPr>
            <p:ph type="title"/>
          </p:nvPr>
        </p:nvSpPr>
        <p:spPr/>
        <p:txBody>
          <a:bodyPr/>
          <a:lstStyle/>
          <a:p>
            <a:r>
              <a:rPr lang="en-US" altLang="en-US" dirty="0"/>
              <a:t>Getting a Beam of 7 </a:t>
            </a:r>
            <a:r>
              <a:rPr lang="en-US" altLang="en-US" dirty="0" err="1"/>
              <a:t>TeV</a:t>
            </a:r>
            <a:r>
              <a:rPr lang="en-US" altLang="en-US" dirty="0"/>
              <a:t> Protons</a:t>
            </a:r>
          </a:p>
        </p:txBody>
      </p:sp>
      <p:sp>
        <p:nvSpPr>
          <p:cNvPr id="1147907" name="Rectangle 3"/>
          <p:cNvSpPr>
            <a:spLocks noGrp="1" noChangeArrowheads="1"/>
          </p:cNvSpPr>
          <p:nvPr>
            <p:ph type="body" idx="1"/>
          </p:nvPr>
        </p:nvSpPr>
        <p:spPr>
          <a:xfrm>
            <a:off x="360363" y="1008063"/>
            <a:ext cx="7935912" cy="1573212"/>
          </a:xfrm>
        </p:spPr>
        <p:txBody>
          <a:bodyPr/>
          <a:lstStyle/>
          <a:p>
            <a:pPr>
              <a:lnSpc>
                <a:spcPct val="90000"/>
              </a:lnSpc>
            </a:pPr>
            <a:r>
              <a:rPr lang="en-US" altLang="en-US" dirty="0"/>
              <a:t>In principle, this is simple: put 7 trillion volts of potential on a proton and let ‘</a:t>
            </a:r>
            <a:r>
              <a:rPr lang="en-US" altLang="en-US" dirty="0" err="1"/>
              <a:t>er</a:t>
            </a:r>
            <a:r>
              <a:rPr lang="en-US" altLang="en-US" dirty="0"/>
              <a:t> rip…</a:t>
            </a:r>
          </a:p>
          <a:p>
            <a:pPr>
              <a:lnSpc>
                <a:spcPct val="90000"/>
              </a:lnSpc>
            </a:pPr>
            <a:endParaRPr lang="en-US" altLang="en-US" dirty="0"/>
          </a:p>
          <a:p>
            <a:pPr>
              <a:lnSpc>
                <a:spcPct val="90000"/>
              </a:lnSpc>
            </a:pPr>
            <a:r>
              <a:rPr lang="en-US" altLang="en-US" dirty="0"/>
              <a:t>This may not be the safest course of action – here is what less than one four-millionth of this potential can do:</a:t>
            </a:r>
          </a:p>
        </p:txBody>
      </p:sp>
      <p:pic>
        <p:nvPicPr>
          <p:cNvPr id="1147908" name="Picture 4" descr="500 kV Air Break swit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2705100"/>
            <a:ext cx="3770312" cy="2832100"/>
          </a:xfrm>
          <a:prstGeom prst="rect">
            <a:avLst/>
          </a:prstGeom>
          <a:noFill/>
          <a:extLst>
            <a:ext uri="{909E8E84-426E-40DD-AFC4-6F175D3DCCD1}">
              <a14:hiddenFill xmlns:a14="http://schemas.microsoft.com/office/drawing/2010/main">
                <a:solidFill>
                  <a:srgbClr val="FFFFFF"/>
                </a:solidFill>
              </a14:hiddenFill>
            </a:ext>
          </a:extLst>
        </p:spPr>
      </p:pic>
      <p:pic>
        <p:nvPicPr>
          <p:cNvPr id="1147909" name="Picture 5" descr="Million Volt Internal Discharge of a Lichtenberg 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2513" y="2376488"/>
            <a:ext cx="3430587" cy="3292475"/>
          </a:xfrm>
          <a:prstGeom prst="rect">
            <a:avLst/>
          </a:prstGeom>
          <a:noFill/>
          <a:extLst>
            <a:ext uri="{909E8E84-426E-40DD-AFC4-6F175D3DCCD1}">
              <a14:hiddenFill xmlns:a14="http://schemas.microsoft.com/office/drawing/2010/main">
                <a:solidFill>
                  <a:srgbClr val="FFFFFF"/>
                </a:solidFill>
              </a14:hiddenFill>
            </a:ext>
          </a:extLst>
        </p:spPr>
      </p:pic>
      <p:sp>
        <p:nvSpPr>
          <p:cNvPr id="1147910" name="Text Box 6"/>
          <p:cNvSpPr txBox="1">
            <a:spLocks noChangeArrowheads="1"/>
          </p:cNvSpPr>
          <p:nvPr/>
        </p:nvSpPr>
        <p:spPr bwMode="auto">
          <a:xfrm>
            <a:off x="615950" y="5086350"/>
            <a:ext cx="1312863" cy="33655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10000"/>
              </a:spcBef>
              <a:spcAft>
                <a:spcPct val="10000"/>
              </a:spcAft>
              <a:buClr>
                <a:schemeClr val="tx2"/>
              </a:buClr>
            </a:pPr>
            <a:r>
              <a:rPr lang="en-US" altLang="en-US" sz="1600">
                <a:solidFill>
                  <a:schemeClr val="bg1"/>
                </a:solidFill>
                <a:latin typeface="Arial" panose="020B0604020202020204" pitchFamily="34" charset="0"/>
              </a:rPr>
              <a:t>500 kV in air</a:t>
            </a:r>
          </a:p>
        </p:txBody>
      </p:sp>
      <p:sp>
        <p:nvSpPr>
          <p:cNvPr id="1147911" name="Text Box 7"/>
          <p:cNvSpPr txBox="1">
            <a:spLocks noChangeArrowheads="1"/>
          </p:cNvSpPr>
          <p:nvPr/>
        </p:nvSpPr>
        <p:spPr bwMode="auto">
          <a:xfrm>
            <a:off x="4938713" y="5238750"/>
            <a:ext cx="1774825" cy="33655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10000"/>
              </a:spcBef>
              <a:spcAft>
                <a:spcPct val="10000"/>
              </a:spcAft>
              <a:buClr>
                <a:schemeClr val="tx2"/>
              </a:buClr>
            </a:pPr>
            <a:r>
              <a:rPr lang="en-US" altLang="en-US" sz="1600">
                <a:solidFill>
                  <a:schemeClr val="bg1"/>
                </a:solidFill>
                <a:latin typeface="Arial" panose="020B0604020202020204" pitchFamily="34" charset="0"/>
              </a:rPr>
              <a:t>1600 kV in acrylic</a:t>
            </a:r>
          </a:p>
        </p:txBody>
      </p:sp>
      <p:sp>
        <p:nvSpPr>
          <p:cNvPr id="1147912" name="Text Box 8"/>
          <p:cNvSpPr txBox="1">
            <a:spLocks noChangeArrowheads="1"/>
          </p:cNvSpPr>
          <p:nvPr/>
        </p:nvSpPr>
        <p:spPr bwMode="auto">
          <a:xfrm>
            <a:off x="150813" y="5829300"/>
            <a:ext cx="85725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spcAft>
                <a:spcPct val="10000"/>
              </a:spcAft>
              <a:buClr>
                <a:schemeClr val="tx2"/>
              </a:buClr>
            </a:pPr>
            <a:r>
              <a:rPr lang="en-US" altLang="en-US"/>
              <a:t>Even in vacuum this won’t work – the electric fields necessary would rip the atoms apart.</a:t>
            </a:r>
          </a:p>
        </p:txBody>
      </p:sp>
    </p:spTree>
    <p:extLst>
      <p:ext uri="{BB962C8B-B14F-4D97-AF65-F5344CB8AC3E}">
        <p14:creationId xmlns:p14="http://schemas.microsoft.com/office/powerpoint/2010/main" val="41792038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Slide Number Placeholder 5"/>
          <p:cNvSpPr>
            <a:spLocks noGrp="1"/>
          </p:cNvSpPr>
          <p:nvPr>
            <p:ph type="sldNum" sz="quarter" idx="12"/>
          </p:nvPr>
        </p:nvSpPr>
        <p:spPr/>
        <p:txBody>
          <a:bodyPr/>
          <a:lstStyle/>
          <a:p>
            <a:fld id="{A60B2F69-9C3C-4115-A93E-7138D967DD41}" type="slidenum">
              <a:rPr lang="en-US" altLang="en-US"/>
              <a:pPr/>
              <a:t>62</a:t>
            </a:fld>
            <a:endParaRPr lang="en-US" altLang="en-US"/>
          </a:p>
        </p:txBody>
      </p:sp>
      <p:sp>
        <p:nvSpPr>
          <p:cNvPr id="1148930" name="Rectangle 2"/>
          <p:cNvSpPr>
            <a:spLocks noGrp="1" noChangeArrowheads="1"/>
          </p:cNvSpPr>
          <p:nvPr>
            <p:ph type="title"/>
          </p:nvPr>
        </p:nvSpPr>
        <p:spPr>
          <a:xfrm>
            <a:off x="466725" y="238125"/>
            <a:ext cx="8229600" cy="1143000"/>
          </a:xfrm>
        </p:spPr>
        <p:txBody>
          <a:bodyPr/>
          <a:lstStyle/>
          <a:p>
            <a:r>
              <a:rPr lang="en-US" altLang="en-US"/>
              <a:t>How To Build a Linear Accelerator</a:t>
            </a:r>
          </a:p>
        </p:txBody>
      </p:sp>
      <p:grpSp>
        <p:nvGrpSpPr>
          <p:cNvPr id="1148931" name="Group 3"/>
          <p:cNvGrpSpPr>
            <a:grpSpLocks/>
          </p:cNvGrpSpPr>
          <p:nvPr/>
        </p:nvGrpSpPr>
        <p:grpSpPr bwMode="auto">
          <a:xfrm>
            <a:off x="663575" y="1547813"/>
            <a:ext cx="5270500" cy="1030287"/>
            <a:chOff x="412" y="755"/>
            <a:chExt cx="3320" cy="649"/>
          </a:xfrm>
        </p:grpSpPr>
        <p:sp>
          <p:nvSpPr>
            <p:cNvPr id="1148932" name="AutoShape 4"/>
            <p:cNvSpPr>
              <a:spLocks noChangeArrowheads="1"/>
            </p:cNvSpPr>
            <p:nvPr/>
          </p:nvSpPr>
          <p:spPr bwMode="auto">
            <a:xfrm>
              <a:off x="549" y="761"/>
              <a:ext cx="1013" cy="643"/>
            </a:xfrm>
            <a:prstGeom prst="roundRect">
              <a:avLst>
                <a:gd name="adj" fmla="val 16667"/>
              </a:avLst>
            </a:prstGeom>
            <a:noFill/>
            <a:ln w="25400">
              <a:solidFill>
                <a:schemeClr val="tx1"/>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48933" name="AutoShape 5"/>
            <p:cNvSpPr>
              <a:spLocks noChangeArrowheads="1"/>
            </p:cNvSpPr>
            <p:nvPr/>
          </p:nvSpPr>
          <p:spPr bwMode="auto">
            <a:xfrm>
              <a:off x="1568" y="758"/>
              <a:ext cx="1013" cy="643"/>
            </a:xfrm>
            <a:prstGeom prst="roundRect">
              <a:avLst>
                <a:gd name="adj" fmla="val 16667"/>
              </a:avLst>
            </a:prstGeom>
            <a:noFill/>
            <a:ln w="25400">
              <a:solidFill>
                <a:schemeClr val="tx1"/>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48934" name="AutoShape 6"/>
            <p:cNvSpPr>
              <a:spLocks noChangeArrowheads="1"/>
            </p:cNvSpPr>
            <p:nvPr/>
          </p:nvSpPr>
          <p:spPr bwMode="auto">
            <a:xfrm>
              <a:off x="2582" y="755"/>
              <a:ext cx="1013" cy="643"/>
            </a:xfrm>
            <a:prstGeom prst="roundRect">
              <a:avLst>
                <a:gd name="adj" fmla="val 16667"/>
              </a:avLst>
            </a:prstGeom>
            <a:noFill/>
            <a:ln w="25400">
              <a:solidFill>
                <a:schemeClr val="tx1"/>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48935" name="Rectangle 7"/>
            <p:cNvSpPr>
              <a:spLocks noChangeArrowheads="1"/>
            </p:cNvSpPr>
            <p:nvPr/>
          </p:nvSpPr>
          <p:spPr bwMode="auto">
            <a:xfrm>
              <a:off x="1254" y="1029"/>
              <a:ext cx="625" cy="81"/>
            </a:xfrm>
            <a:prstGeom prst="rect">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48936" name="Rectangle 8"/>
            <p:cNvSpPr>
              <a:spLocks noChangeArrowheads="1"/>
            </p:cNvSpPr>
            <p:nvPr/>
          </p:nvSpPr>
          <p:spPr bwMode="auto">
            <a:xfrm>
              <a:off x="3484" y="1019"/>
              <a:ext cx="226" cy="81"/>
            </a:xfrm>
            <a:prstGeom prst="rect">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48937" name="Rectangle 9"/>
            <p:cNvSpPr>
              <a:spLocks noChangeArrowheads="1"/>
            </p:cNvSpPr>
            <p:nvPr/>
          </p:nvSpPr>
          <p:spPr bwMode="auto">
            <a:xfrm>
              <a:off x="1233" y="1038"/>
              <a:ext cx="56" cy="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48938" name="Rectangle 10"/>
            <p:cNvSpPr>
              <a:spLocks noChangeArrowheads="1"/>
            </p:cNvSpPr>
            <p:nvPr/>
          </p:nvSpPr>
          <p:spPr bwMode="auto">
            <a:xfrm>
              <a:off x="1844" y="1038"/>
              <a:ext cx="56" cy="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48939" name="Rectangle 11"/>
            <p:cNvSpPr>
              <a:spLocks noChangeArrowheads="1"/>
            </p:cNvSpPr>
            <p:nvPr/>
          </p:nvSpPr>
          <p:spPr bwMode="auto">
            <a:xfrm>
              <a:off x="3460" y="1028"/>
              <a:ext cx="56" cy="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48940" name="Rectangle 12"/>
            <p:cNvSpPr>
              <a:spLocks noChangeArrowheads="1"/>
            </p:cNvSpPr>
            <p:nvPr/>
          </p:nvSpPr>
          <p:spPr bwMode="auto">
            <a:xfrm>
              <a:off x="3676" y="1027"/>
              <a:ext cx="56" cy="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48941" name="Rectangle 13"/>
            <p:cNvSpPr>
              <a:spLocks noChangeArrowheads="1"/>
            </p:cNvSpPr>
            <p:nvPr/>
          </p:nvSpPr>
          <p:spPr bwMode="auto">
            <a:xfrm>
              <a:off x="2273" y="1029"/>
              <a:ext cx="625" cy="81"/>
            </a:xfrm>
            <a:prstGeom prst="rect">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48942" name="Rectangle 14"/>
            <p:cNvSpPr>
              <a:spLocks noChangeArrowheads="1"/>
            </p:cNvSpPr>
            <p:nvPr/>
          </p:nvSpPr>
          <p:spPr bwMode="auto">
            <a:xfrm>
              <a:off x="2240" y="1038"/>
              <a:ext cx="56" cy="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48943" name="Rectangle 15"/>
            <p:cNvSpPr>
              <a:spLocks noChangeArrowheads="1"/>
            </p:cNvSpPr>
            <p:nvPr/>
          </p:nvSpPr>
          <p:spPr bwMode="auto">
            <a:xfrm>
              <a:off x="2856" y="1038"/>
              <a:ext cx="56" cy="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48944" name="Rectangle 16"/>
            <p:cNvSpPr>
              <a:spLocks noChangeArrowheads="1"/>
            </p:cNvSpPr>
            <p:nvPr/>
          </p:nvSpPr>
          <p:spPr bwMode="auto">
            <a:xfrm>
              <a:off x="436" y="1031"/>
              <a:ext cx="226" cy="81"/>
            </a:xfrm>
            <a:prstGeom prst="rect">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48945" name="Rectangle 17"/>
            <p:cNvSpPr>
              <a:spLocks noChangeArrowheads="1"/>
            </p:cNvSpPr>
            <p:nvPr/>
          </p:nvSpPr>
          <p:spPr bwMode="auto">
            <a:xfrm>
              <a:off x="412" y="1040"/>
              <a:ext cx="56" cy="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48946" name="Rectangle 18"/>
            <p:cNvSpPr>
              <a:spLocks noChangeArrowheads="1"/>
            </p:cNvSpPr>
            <p:nvPr/>
          </p:nvSpPr>
          <p:spPr bwMode="auto">
            <a:xfrm>
              <a:off x="628" y="1039"/>
              <a:ext cx="56" cy="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1148947" name="Oval 19"/>
          <p:cNvSpPr>
            <a:spLocks noChangeArrowheads="1"/>
          </p:cNvSpPr>
          <p:nvPr/>
        </p:nvSpPr>
        <p:spPr bwMode="auto">
          <a:xfrm>
            <a:off x="1025525" y="2006600"/>
            <a:ext cx="88900" cy="8890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48948" name="Line 20"/>
          <p:cNvSpPr>
            <a:spLocks noChangeShapeType="1"/>
          </p:cNvSpPr>
          <p:nvPr/>
        </p:nvSpPr>
        <p:spPr bwMode="auto">
          <a:xfrm flipV="1">
            <a:off x="898525" y="1868488"/>
            <a:ext cx="955675" cy="1587"/>
          </a:xfrm>
          <a:prstGeom prst="line">
            <a:avLst/>
          </a:prstGeom>
          <a:noFill/>
          <a:ln w="63500">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48949" name="Line 21"/>
          <p:cNvSpPr>
            <a:spLocks noChangeShapeType="1"/>
          </p:cNvSpPr>
          <p:nvPr/>
        </p:nvSpPr>
        <p:spPr bwMode="auto">
          <a:xfrm>
            <a:off x="884238" y="2219325"/>
            <a:ext cx="963612" cy="4763"/>
          </a:xfrm>
          <a:prstGeom prst="line">
            <a:avLst/>
          </a:prstGeom>
          <a:noFill/>
          <a:ln w="63500">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48950" name="Line 22"/>
          <p:cNvSpPr>
            <a:spLocks noChangeShapeType="1"/>
          </p:cNvSpPr>
          <p:nvPr/>
        </p:nvSpPr>
        <p:spPr bwMode="auto">
          <a:xfrm>
            <a:off x="895350" y="2397125"/>
            <a:ext cx="955675" cy="4763"/>
          </a:xfrm>
          <a:prstGeom prst="line">
            <a:avLst/>
          </a:prstGeom>
          <a:noFill/>
          <a:ln w="63500">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48951" name="Line 23"/>
          <p:cNvSpPr>
            <a:spLocks noChangeShapeType="1"/>
          </p:cNvSpPr>
          <p:nvPr/>
        </p:nvSpPr>
        <p:spPr bwMode="auto">
          <a:xfrm flipV="1">
            <a:off x="898525" y="1682750"/>
            <a:ext cx="955675" cy="4763"/>
          </a:xfrm>
          <a:prstGeom prst="line">
            <a:avLst/>
          </a:prstGeom>
          <a:noFill/>
          <a:ln w="63500">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1148952" name="Group 24"/>
          <p:cNvGrpSpPr>
            <a:grpSpLocks/>
          </p:cNvGrpSpPr>
          <p:nvPr/>
        </p:nvGrpSpPr>
        <p:grpSpPr bwMode="auto">
          <a:xfrm>
            <a:off x="652463" y="2786063"/>
            <a:ext cx="5270500" cy="1030287"/>
            <a:chOff x="412" y="755"/>
            <a:chExt cx="3320" cy="649"/>
          </a:xfrm>
        </p:grpSpPr>
        <p:sp>
          <p:nvSpPr>
            <p:cNvPr id="1148953" name="AutoShape 25"/>
            <p:cNvSpPr>
              <a:spLocks noChangeArrowheads="1"/>
            </p:cNvSpPr>
            <p:nvPr/>
          </p:nvSpPr>
          <p:spPr bwMode="auto">
            <a:xfrm>
              <a:off x="549" y="761"/>
              <a:ext cx="1013" cy="643"/>
            </a:xfrm>
            <a:prstGeom prst="roundRect">
              <a:avLst>
                <a:gd name="adj" fmla="val 16667"/>
              </a:avLst>
            </a:prstGeom>
            <a:noFill/>
            <a:ln w="25400">
              <a:solidFill>
                <a:schemeClr val="tx1"/>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48954" name="AutoShape 26"/>
            <p:cNvSpPr>
              <a:spLocks noChangeArrowheads="1"/>
            </p:cNvSpPr>
            <p:nvPr/>
          </p:nvSpPr>
          <p:spPr bwMode="auto">
            <a:xfrm>
              <a:off x="1568" y="758"/>
              <a:ext cx="1013" cy="643"/>
            </a:xfrm>
            <a:prstGeom prst="roundRect">
              <a:avLst>
                <a:gd name="adj" fmla="val 16667"/>
              </a:avLst>
            </a:prstGeom>
            <a:noFill/>
            <a:ln w="25400">
              <a:solidFill>
                <a:schemeClr val="tx1"/>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48955" name="AutoShape 27"/>
            <p:cNvSpPr>
              <a:spLocks noChangeArrowheads="1"/>
            </p:cNvSpPr>
            <p:nvPr/>
          </p:nvSpPr>
          <p:spPr bwMode="auto">
            <a:xfrm>
              <a:off x="2582" y="755"/>
              <a:ext cx="1013" cy="643"/>
            </a:xfrm>
            <a:prstGeom prst="roundRect">
              <a:avLst>
                <a:gd name="adj" fmla="val 16667"/>
              </a:avLst>
            </a:prstGeom>
            <a:noFill/>
            <a:ln w="25400">
              <a:solidFill>
                <a:schemeClr val="tx1"/>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48956" name="Rectangle 28"/>
            <p:cNvSpPr>
              <a:spLocks noChangeArrowheads="1"/>
            </p:cNvSpPr>
            <p:nvPr/>
          </p:nvSpPr>
          <p:spPr bwMode="auto">
            <a:xfrm>
              <a:off x="1254" y="1029"/>
              <a:ext cx="625" cy="81"/>
            </a:xfrm>
            <a:prstGeom prst="rect">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48957" name="Rectangle 29"/>
            <p:cNvSpPr>
              <a:spLocks noChangeArrowheads="1"/>
            </p:cNvSpPr>
            <p:nvPr/>
          </p:nvSpPr>
          <p:spPr bwMode="auto">
            <a:xfrm>
              <a:off x="3484" y="1019"/>
              <a:ext cx="226" cy="81"/>
            </a:xfrm>
            <a:prstGeom prst="rect">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48958" name="Rectangle 30"/>
            <p:cNvSpPr>
              <a:spLocks noChangeArrowheads="1"/>
            </p:cNvSpPr>
            <p:nvPr/>
          </p:nvSpPr>
          <p:spPr bwMode="auto">
            <a:xfrm>
              <a:off x="1233" y="1038"/>
              <a:ext cx="56" cy="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48959" name="Rectangle 31"/>
            <p:cNvSpPr>
              <a:spLocks noChangeArrowheads="1"/>
            </p:cNvSpPr>
            <p:nvPr/>
          </p:nvSpPr>
          <p:spPr bwMode="auto">
            <a:xfrm>
              <a:off x="1844" y="1038"/>
              <a:ext cx="56" cy="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48960" name="Rectangle 32"/>
            <p:cNvSpPr>
              <a:spLocks noChangeArrowheads="1"/>
            </p:cNvSpPr>
            <p:nvPr/>
          </p:nvSpPr>
          <p:spPr bwMode="auto">
            <a:xfrm>
              <a:off x="3460" y="1028"/>
              <a:ext cx="56" cy="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48961" name="Rectangle 33"/>
            <p:cNvSpPr>
              <a:spLocks noChangeArrowheads="1"/>
            </p:cNvSpPr>
            <p:nvPr/>
          </p:nvSpPr>
          <p:spPr bwMode="auto">
            <a:xfrm>
              <a:off x="3676" y="1027"/>
              <a:ext cx="56" cy="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48962" name="Rectangle 34"/>
            <p:cNvSpPr>
              <a:spLocks noChangeArrowheads="1"/>
            </p:cNvSpPr>
            <p:nvPr/>
          </p:nvSpPr>
          <p:spPr bwMode="auto">
            <a:xfrm>
              <a:off x="2273" y="1029"/>
              <a:ext cx="625" cy="81"/>
            </a:xfrm>
            <a:prstGeom prst="rect">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48963" name="Rectangle 35"/>
            <p:cNvSpPr>
              <a:spLocks noChangeArrowheads="1"/>
            </p:cNvSpPr>
            <p:nvPr/>
          </p:nvSpPr>
          <p:spPr bwMode="auto">
            <a:xfrm>
              <a:off x="2240" y="1038"/>
              <a:ext cx="56" cy="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48964" name="Rectangle 36"/>
            <p:cNvSpPr>
              <a:spLocks noChangeArrowheads="1"/>
            </p:cNvSpPr>
            <p:nvPr/>
          </p:nvSpPr>
          <p:spPr bwMode="auto">
            <a:xfrm>
              <a:off x="2856" y="1038"/>
              <a:ext cx="56" cy="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48965" name="Rectangle 37"/>
            <p:cNvSpPr>
              <a:spLocks noChangeArrowheads="1"/>
            </p:cNvSpPr>
            <p:nvPr/>
          </p:nvSpPr>
          <p:spPr bwMode="auto">
            <a:xfrm>
              <a:off x="436" y="1031"/>
              <a:ext cx="226" cy="81"/>
            </a:xfrm>
            <a:prstGeom prst="rect">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48966" name="Rectangle 38"/>
            <p:cNvSpPr>
              <a:spLocks noChangeArrowheads="1"/>
            </p:cNvSpPr>
            <p:nvPr/>
          </p:nvSpPr>
          <p:spPr bwMode="auto">
            <a:xfrm>
              <a:off x="412" y="1040"/>
              <a:ext cx="56" cy="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48967" name="Rectangle 39"/>
            <p:cNvSpPr>
              <a:spLocks noChangeArrowheads="1"/>
            </p:cNvSpPr>
            <p:nvPr/>
          </p:nvSpPr>
          <p:spPr bwMode="auto">
            <a:xfrm>
              <a:off x="628" y="1039"/>
              <a:ext cx="56" cy="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1148968" name="Oval 40"/>
          <p:cNvSpPr>
            <a:spLocks noChangeArrowheads="1"/>
          </p:cNvSpPr>
          <p:nvPr/>
        </p:nvSpPr>
        <p:spPr bwMode="auto">
          <a:xfrm>
            <a:off x="1585913" y="3230563"/>
            <a:ext cx="88900" cy="8890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48969" name="Line 41"/>
          <p:cNvSpPr>
            <a:spLocks noChangeShapeType="1"/>
          </p:cNvSpPr>
          <p:nvPr/>
        </p:nvSpPr>
        <p:spPr bwMode="auto">
          <a:xfrm flipV="1">
            <a:off x="877888" y="3119438"/>
            <a:ext cx="536575" cy="0"/>
          </a:xfrm>
          <a:prstGeom prst="line">
            <a:avLst/>
          </a:prstGeom>
          <a:noFill/>
          <a:ln w="63500">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48970" name="Line 42"/>
          <p:cNvSpPr>
            <a:spLocks noChangeShapeType="1"/>
          </p:cNvSpPr>
          <p:nvPr/>
        </p:nvSpPr>
        <p:spPr bwMode="auto">
          <a:xfrm>
            <a:off x="881063" y="3463925"/>
            <a:ext cx="492125" cy="1588"/>
          </a:xfrm>
          <a:prstGeom prst="line">
            <a:avLst/>
          </a:prstGeom>
          <a:noFill/>
          <a:ln w="63500">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48971" name="Line 43"/>
          <p:cNvSpPr>
            <a:spLocks noChangeShapeType="1"/>
          </p:cNvSpPr>
          <p:nvPr/>
        </p:nvSpPr>
        <p:spPr bwMode="auto">
          <a:xfrm flipV="1">
            <a:off x="869950" y="3640138"/>
            <a:ext cx="504825" cy="1587"/>
          </a:xfrm>
          <a:prstGeom prst="line">
            <a:avLst/>
          </a:prstGeom>
          <a:noFill/>
          <a:ln w="63500">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48972" name="Line 44"/>
          <p:cNvSpPr>
            <a:spLocks noChangeShapeType="1"/>
          </p:cNvSpPr>
          <p:nvPr/>
        </p:nvSpPr>
        <p:spPr bwMode="auto">
          <a:xfrm flipV="1">
            <a:off x="887413" y="2933700"/>
            <a:ext cx="519112" cy="4763"/>
          </a:xfrm>
          <a:prstGeom prst="line">
            <a:avLst/>
          </a:prstGeom>
          <a:noFill/>
          <a:ln w="63500">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1148973" name="Group 45"/>
          <p:cNvGrpSpPr>
            <a:grpSpLocks/>
          </p:cNvGrpSpPr>
          <p:nvPr/>
        </p:nvGrpSpPr>
        <p:grpSpPr bwMode="auto">
          <a:xfrm>
            <a:off x="661988" y="3938588"/>
            <a:ext cx="5270500" cy="1030287"/>
            <a:chOff x="412" y="755"/>
            <a:chExt cx="3320" cy="649"/>
          </a:xfrm>
        </p:grpSpPr>
        <p:sp>
          <p:nvSpPr>
            <p:cNvPr id="1148974" name="AutoShape 46"/>
            <p:cNvSpPr>
              <a:spLocks noChangeArrowheads="1"/>
            </p:cNvSpPr>
            <p:nvPr/>
          </p:nvSpPr>
          <p:spPr bwMode="auto">
            <a:xfrm>
              <a:off x="549" y="761"/>
              <a:ext cx="1013" cy="643"/>
            </a:xfrm>
            <a:prstGeom prst="roundRect">
              <a:avLst>
                <a:gd name="adj" fmla="val 16667"/>
              </a:avLst>
            </a:prstGeom>
            <a:noFill/>
            <a:ln w="25400">
              <a:solidFill>
                <a:schemeClr val="tx1"/>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48975" name="AutoShape 47"/>
            <p:cNvSpPr>
              <a:spLocks noChangeArrowheads="1"/>
            </p:cNvSpPr>
            <p:nvPr/>
          </p:nvSpPr>
          <p:spPr bwMode="auto">
            <a:xfrm>
              <a:off x="1568" y="758"/>
              <a:ext cx="1013" cy="643"/>
            </a:xfrm>
            <a:prstGeom prst="roundRect">
              <a:avLst>
                <a:gd name="adj" fmla="val 16667"/>
              </a:avLst>
            </a:prstGeom>
            <a:noFill/>
            <a:ln w="25400">
              <a:solidFill>
                <a:schemeClr val="tx1"/>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48976" name="AutoShape 48"/>
            <p:cNvSpPr>
              <a:spLocks noChangeArrowheads="1"/>
            </p:cNvSpPr>
            <p:nvPr/>
          </p:nvSpPr>
          <p:spPr bwMode="auto">
            <a:xfrm>
              <a:off x="2582" y="755"/>
              <a:ext cx="1013" cy="643"/>
            </a:xfrm>
            <a:prstGeom prst="roundRect">
              <a:avLst>
                <a:gd name="adj" fmla="val 16667"/>
              </a:avLst>
            </a:prstGeom>
            <a:noFill/>
            <a:ln w="25400">
              <a:solidFill>
                <a:schemeClr val="tx1"/>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48977" name="Rectangle 49"/>
            <p:cNvSpPr>
              <a:spLocks noChangeArrowheads="1"/>
            </p:cNvSpPr>
            <p:nvPr/>
          </p:nvSpPr>
          <p:spPr bwMode="auto">
            <a:xfrm>
              <a:off x="1254" y="1029"/>
              <a:ext cx="625" cy="81"/>
            </a:xfrm>
            <a:prstGeom prst="rect">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48978" name="Rectangle 50"/>
            <p:cNvSpPr>
              <a:spLocks noChangeArrowheads="1"/>
            </p:cNvSpPr>
            <p:nvPr/>
          </p:nvSpPr>
          <p:spPr bwMode="auto">
            <a:xfrm>
              <a:off x="3484" y="1019"/>
              <a:ext cx="226" cy="81"/>
            </a:xfrm>
            <a:prstGeom prst="rect">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48979" name="Rectangle 51"/>
            <p:cNvSpPr>
              <a:spLocks noChangeArrowheads="1"/>
            </p:cNvSpPr>
            <p:nvPr/>
          </p:nvSpPr>
          <p:spPr bwMode="auto">
            <a:xfrm>
              <a:off x="1233" y="1038"/>
              <a:ext cx="56" cy="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48980" name="Rectangle 52"/>
            <p:cNvSpPr>
              <a:spLocks noChangeArrowheads="1"/>
            </p:cNvSpPr>
            <p:nvPr/>
          </p:nvSpPr>
          <p:spPr bwMode="auto">
            <a:xfrm>
              <a:off x="1844" y="1038"/>
              <a:ext cx="56" cy="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48981" name="Rectangle 53"/>
            <p:cNvSpPr>
              <a:spLocks noChangeArrowheads="1"/>
            </p:cNvSpPr>
            <p:nvPr/>
          </p:nvSpPr>
          <p:spPr bwMode="auto">
            <a:xfrm>
              <a:off x="3460" y="1028"/>
              <a:ext cx="56" cy="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48982" name="Rectangle 54"/>
            <p:cNvSpPr>
              <a:spLocks noChangeArrowheads="1"/>
            </p:cNvSpPr>
            <p:nvPr/>
          </p:nvSpPr>
          <p:spPr bwMode="auto">
            <a:xfrm>
              <a:off x="3676" y="1027"/>
              <a:ext cx="56" cy="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48983" name="Rectangle 55"/>
            <p:cNvSpPr>
              <a:spLocks noChangeArrowheads="1"/>
            </p:cNvSpPr>
            <p:nvPr/>
          </p:nvSpPr>
          <p:spPr bwMode="auto">
            <a:xfrm>
              <a:off x="2273" y="1029"/>
              <a:ext cx="625" cy="81"/>
            </a:xfrm>
            <a:prstGeom prst="rect">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48984" name="Rectangle 56"/>
            <p:cNvSpPr>
              <a:spLocks noChangeArrowheads="1"/>
            </p:cNvSpPr>
            <p:nvPr/>
          </p:nvSpPr>
          <p:spPr bwMode="auto">
            <a:xfrm>
              <a:off x="2240" y="1038"/>
              <a:ext cx="56" cy="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48985" name="Rectangle 57"/>
            <p:cNvSpPr>
              <a:spLocks noChangeArrowheads="1"/>
            </p:cNvSpPr>
            <p:nvPr/>
          </p:nvSpPr>
          <p:spPr bwMode="auto">
            <a:xfrm>
              <a:off x="2856" y="1038"/>
              <a:ext cx="56" cy="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48986" name="Rectangle 58"/>
            <p:cNvSpPr>
              <a:spLocks noChangeArrowheads="1"/>
            </p:cNvSpPr>
            <p:nvPr/>
          </p:nvSpPr>
          <p:spPr bwMode="auto">
            <a:xfrm>
              <a:off x="436" y="1031"/>
              <a:ext cx="226" cy="81"/>
            </a:xfrm>
            <a:prstGeom prst="rect">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48987" name="Rectangle 59"/>
            <p:cNvSpPr>
              <a:spLocks noChangeArrowheads="1"/>
            </p:cNvSpPr>
            <p:nvPr/>
          </p:nvSpPr>
          <p:spPr bwMode="auto">
            <a:xfrm>
              <a:off x="412" y="1040"/>
              <a:ext cx="56" cy="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48988" name="Rectangle 60"/>
            <p:cNvSpPr>
              <a:spLocks noChangeArrowheads="1"/>
            </p:cNvSpPr>
            <p:nvPr/>
          </p:nvSpPr>
          <p:spPr bwMode="auto">
            <a:xfrm>
              <a:off x="628" y="1039"/>
              <a:ext cx="56" cy="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1148989" name="Oval 61"/>
          <p:cNvSpPr>
            <a:spLocks noChangeArrowheads="1"/>
          </p:cNvSpPr>
          <p:nvPr/>
        </p:nvSpPr>
        <p:spPr bwMode="auto">
          <a:xfrm>
            <a:off x="2201863" y="4389438"/>
            <a:ext cx="88900" cy="8890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48990" name="Line 62"/>
          <p:cNvSpPr>
            <a:spLocks noChangeShapeType="1"/>
          </p:cNvSpPr>
          <p:nvPr/>
        </p:nvSpPr>
        <p:spPr bwMode="auto">
          <a:xfrm flipH="1" flipV="1">
            <a:off x="1395413" y="4257675"/>
            <a:ext cx="1081087" cy="1588"/>
          </a:xfrm>
          <a:prstGeom prst="line">
            <a:avLst/>
          </a:prstGeom>
          <a:noFill/>
          <a:ln w="63500">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48991" name="Line 63"/>
          <p:cNvSpPr>
            <a:spLocks noChangeShapeType="1"/>
          </p:cNvSpPr>
          <p:nvPr/>
        </p:nvSpPr>
        <p:spPr bwMode="auto">
          <a:xfrm flipH="1" flipV="1">
            <a:off x="1382713" y="4613275"/>
            <a:ext cx="1089025" cy="0"/>
          </a:xfrm>
          <a:prstGeom prst="line">
            <a:avLst/>
          </a:prstGeom>
          <a:noFill/>
          <a:ln w="63500">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48992" name="Line 64"/>
          <p:cNvSpPr>
            <a:spLocks noChangeShapeType="1"/>
          </p:cNvSpPr>
          <p:nvPr/>
        </p:nvSpPr>
        <p:spPr bwMode="auto">
          <a:xfrm flipH="1">
            <a:off x="1373188" y="4775200"/>
            <a:ext cx="1081087" cy="1588"/>
          </a:xfrm>
          <a:prstGeom prst="line">
            <a:avLst/>
          </a:prstGeom>
          <a:noFill/>
          <a:ln w="63500">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48993" name="Line 65"/>
          <p:cNvSpPr>
            <a:spLocks noChangeShapeType="1"/>
          </p:cNvSpPr>
          <p:nvPr/>
        </p:nvSpPr>
        <p:spPr bwMode="auto">
          <a:xfrm flipH="1" flipV="1">
            <a:off x="1393825" y="4079875"/>
            <a:ext cx="1074738" cy="0"/>
          </a:xfrm>
          <a:prstGeom prst="line">
            <a:avLst/>
          </a:prstGeom>
          <a:noFill/>
          <a:ln w="63500">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1148994" name="Group 66"/>
          <p:cNvGrpSpPr>
            <a:grpSpLocks/>
          </p:cNvGrpSpPr>
          <p:nvPr/>
        </p:nvGrpSpPr>
        <p:grpSpPr bwMode="auto">
          <a:xfrm>
            <a:off x="647700" y="5205413"/>
            <a:ext cx="5270500" cy="1030287"/>
            <a:chOff x="412" y="755"/>
            <a:chExt cx="3320" cy="649"/>
          </a:xfrm>
        </p:grpSpPr>
        <p:sp>
          <p:nvSpPr>
            <p:cNvPr id="1148995" name="AutoShape 67"/>
            <p:cNvSpPr>
              <a:spLocks noChangeArrowheads="1"/>
            </p:cNvSpPr>
            <p:nvPr/>
          </p:nvSpPr>
          <p:spPr bwMode="auto">
            <a:xfrm>
              <a:off x="549" y="761"/>
              <a:ext cx="1013" cy="643"/>
            </a:xfrm>
            <a:prstGeom prst="roundRect">
              <a:avLst>
                <a:gd name="adj" fmla="val 16667"/>
              </a:avLst>
            </a:prstGeom>
            <a:noFill/>
            <a:ln w="25400">
              <a:solidFill>
                <a:schemeClr val="tx1"/>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48996" name="AutoShape 68"/>
            <p:cNvSpPr>
              <a:spLocks noChangeArrowheads="1"/>
            </p:cNvSpPr>
            <p:nvPr/>
          </p:nvSpPr>
          <p:spPr bwMode="auto">
            <a:xfrm>
              <a:off x="1568" y="758"/>
              <a:ext cx="1013" cy="643"/>
            </a:xfrm>
            <a:prstGeom prst="roundRect">
              <a:avLst>
                <a:gd name="adj" fmla="val 16667"/>
              </a:avLst>
            </a:prstGeom>
            <a:noFill/>
            <a:ln w="25400">
              <a:solidFill>
                <a:schemeClr val="tx1"/>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48997" name="AutoShape 69"/>
            <p:cNvSpPr>
              <a:spLocks noChangeArrowheads="1"/>
            </p:cNvSpPr>
            <p:nvPr/>
          </p:nvSpPr>
          <p:spPr bwMode="auto">
            <a:xfrm>
              <a:off x="2582" y="755"/>
              <a:ext cx="1013" cy="643"/>
            </a:xfrm>
            <a:prstGeom prst="roundRect">
              <a:avLst>
                <a:gd name="adj" fmla="val 16667"/>
              </a:avLst>
            </a:prstGeom>
            <a:noFill/>
            <a:ln w="25400">
              <a:solidFill>
                <a:schemeClr val="tx1"/>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48998" name="Rectangle 70"/>
            <p:cNvSpPr>
              <a:spLocks noChangeArrowheads="1"/>
            </p:cNvSpPr>
            <p:nvPr/>
          </p:nvSpPr>
          <p:spPr bwMode="auto">
            <a:xfrm>
              <a:off x="1254" y="1029"/>
              <a:ext cx="625" cy="81"/>
            </a:xfrm>
            <a:prstGeom prst="rect">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48999" name="Rectangle 71"/>
            <p:cNvSpPr>
              <a:spLocks noChangeArrowheads="1"/>
            </p:cNvSpPr>
            <p:nvPr/>
          </p:nvSpPr>
          <p:spPr bwMode="auto">
            <a:xfrm>
              <a:off x="3484" y="1019"/>
              <a:ext cx="226" cy="81"/>
            </a:xfrm>
            <a:prstGeom prst="rect">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49000" name="Rectangle 72"/>
            <p:cNvSpPr>
              <a:spLocks noChangeArrowheads="1"/>
            </p:cNvSpPr>
            <p:nvPr/>
          </p:nvSpPr>
          <p:spPr bwMode="auto">
            <a:xfrm>
              <a:off x="1233" y="1038"/>
              <a:ext cx="56" cy="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49001" name="Rectangle 73"/>
            <p:cNvSpPr>
              <a:spLocks noChangeArrowheads="1"/>
            </p:cNvSpPr>
            <p:nvPr/>
          </p:nvSpPr>
          <p:spPr bwMode="auto">
            <a:xfrm>
              <a:off x="1844" y="1038"/>
              <a:ext cx="56" cy="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49002" name="Rectangle 74"/>
            <p:cNvSpPr>
              <a:spLocks noChangeArrowheads="1"/>
            </p:cNvSpPr>
            <p:nvPr/>
          </p:nvSpPr>
          <p:spPr bwMode="auto">
            <a:xfrm>
              <a:off x="3460" y="1028"/>
              <a:ext cx="56" cy="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49003" name="Rectangle 75"/>
            <p:cNvSpPr>
              <a:spLocks noChangeArrowheads="1"/>
            </p:cNvSpPr>
            <p:nvPr/>
          </p:nvSpPr>
          <p:spPr bwMode="auto">
            <a:xfrm>
              <a:off x="3676" y="1027"/>
              <a:ext cx="56" cy="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49004" name="Rectangle 76"/>
            <p:cNvSpPr>
              <a:spLocks noChangeArrowheads="1"/>
            </p:cNvSpPr>
            <p:nvPr/>
          </p:nvSpPr>
          <p:spPr bwMode="auto">
            <a:xfrm>
              <a:off x="2273" y="1029"/>
              <a:ext cx="625" cy="81"/>
            </a:xfrm>
            <a:prstGeom prst="rect">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49005" name="Rectangle 77"/>
            <p:cNvSpPr>
              <a:spLocks noChangeArrowheads="1"/>
            </p:cNvSpPr>
            <p:nvPr/>
          </p:nvSpPr>
          <p:spPr bwMode="auto">
            <a:xfrm>
              <a:off x="2240" y="1038"/>
              <a:ext cx="56" cy="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49006" name="Rectangle 78"/>
            <p:cNvSpPr>
              <a:spLocks noChangeArrowheads="1"/>
            </p:cNvSpPr>
            <p:nvPr/>
          </p:nvSpPr>
          <p:spPr bwMode="auto">
            <a:xfrm>
              <a:off x="2856" y="1038"/>
              <a:ext cx="56" cy="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49007" name="Rectangle 79"/>
            <p:cNvSpPr>
              <a:spLocks noChangeArrowheads="1"/>
            </p:cNvSpPr>
            <p:nvPr/>
          </p:nvSpPr>
          <p:spPr bwMode="auto">
            <a:xfrm>
              <a:off x="436" y="1031"/>
              <a:ext cx="226" cy="81"/>
            </a:xfrm>
            <a:prstGeom prst="rect">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49008" name="Rectangle 80"/>
            <p:cNvSpPr>
              <a:spLocks noChangeArrowheads="1"/>
            </p:cNvSpPr>
            <p:nvPr/>
          </p:nvSpPr>
          <p:spPr bwMode="auto">
            <a:xfrm>
              <a:off x="412" y="1040"/>
              <a:ext cx="56" cy="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49009" name="Rectangle 81"/>
            <p:cNvSpPr>
              <a:spLocks noChangeArrowheads="1"/>
            </p:cNvSpPr>
            <p:nvPr/>
          </p:nvSpPr>
          <p:spPr bwMode="auto">
            <a:xfrm>
              <a:off x="628" y="1039"/>
              <a:ext cx="56" cy="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1149010" name="Oval 82"/>
          <p:cNvSpPr>
            <a:spLocks noChangeArrowheads="1"/>
          </p:cNvSpPr>
          <p:nvPr/>
        </p:nvSpPr>
        <p:spPr bwMode="auto">
          <a:xfrm>
            <a:off x="2957513" y="5654675"/>
            <a:ext cx="88900" cy="8890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49011" name="Line 83"/>
          <p:cNvSpPr>
            <a:spLocks noChangeShapeType="1"/>
          </p:cNvSpPr>
          <p:nvPr/>
        </p:nvSpPr>
        <p:spPr bwMode="auto">
          <a:xfrm flipV="1">
            <a:off x="2500313" y="5526088"/>
            <a:ext cx="968375" cy="4762"/>
          </a:xfrm>
          <a:prstGeom prst="line">
            <a:avLst/>
          </a:prstGeom>
          <a:noFill/>
          <a:ln w="63500">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49012" name="Line 84"/>
          <p:cNvSpPr>
            <a:spLocks noChangeShapeType="1"/>
          </p:cNvSpPr>
          <p:nvPr/>
        </p:nvSpPr>
        <p:spPr bwMode="auto">
          <a:xfrm>
            <a:off x="2497138" y="5897563"/>
            <a:ext cx="965200" cy="4762"/>
          </a:xfrm>
          <a:prstGeom prst="line">
            <a:avLst/>
          </a:prstGeom>
          <a:noFill/>
          <a:ln w="63500">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49013" name="Line 85"/>
          <p:cNvSpPr>
            <a:spLocks noChangeShapeType="1"/>
          </p:cNvSpPr>
          <p:nvPr/>
        </p:nvSpPr>
        <p:spPr bwMode="auto">
          <a:xfrm>
            <a:off x="2497138" y="6075363"/>
            <a:ext cx="968375" cy="6350"/>
          </a:xfrm>
          <a:prstGeom prst="line">
            <a:avLst/>
          </a:prstGeom>
          <a:noFill/>
          <a:ln w="63500">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49014" name="Line 86"/>
          <p:cNvSpPr>
            <a:spLocks noChangeShapeType="1"/>
          </p:cNvSpPr>
          <p:nvPr/>
        </p:nvSpPr>
        <p:spPr bwMode="auto">
          <a:xfrm>
            <a:off x="2503488" y="5346700"/>
            <a:ext cx="965200" cy="3175"/>
          </a:xfrm>
          <a:prstGeom prst="line">
            <a:avLst/>
          </a:prstGeom>
          <a:noFill/>
          <a:ln w="63500">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49015" name="Text Box 87"/>
          <p:cNvSpPr txBox="1">
            <a:spLocks noChangeArrowheads="1"/>
          </p:cNvSpPr>
          <p:nvPr/>
        </p:nvSpPr>
        <p:spPr bwMode="auto">
          <a:xfrm>
            <a:off x="6245225" y="1620838"/>
            <a:ext cx="2436813" cy="8255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spcAft>
                <a:spcPct val="10000"/>
              </a:spcAft>
              <a:buClr>
                <a:schemeClr val="tx2"/>
              </a:buClr>
            </a:pPr>
            <a:r>
              <a:rPr lang="en-US" altLang="en-US" sz="1600">
                <a:latin typeface="Arial" panose="020B0604020202020204" pitchFamily="34" charset="0"/>
              </a:rPr>
              <a:t>Proton enters cavity.</a:t>
            </a:r>
            <a:br>
              <a:rPr lang="en-US" altLang="en-US" sz="1600">
                <a:latin typeface="Arial" panose="020B0604020202020204" pitchFamily="34" charset="0"/>
              </a:rPr>
            </a:br>
            <a:r>
              <a:rPr lang="en-US" altLang="en-US" sz="1600">
                <a:latin typeface="Arial" panose="020B0604020202020204" pitchFamily="34" charset="0"/>
              </a:rPr>
              <a:t>Electric field accelerates it to the right.</a:t>
            </a:r>
          </a:p>
        </p:txBody>
      </p:sp>
      <p:sp>
        <p:nvSpPr>
          <p:cNvPr id="1149016" name="Text Box 88"/>
          <p:cNvSpPr txBox="1">
            <a:spLocks noChangeArrowheads="1"/>
          </p:cNvSpPr>
          <p:nvPr/>
        </p:nvSpPr>
        <p:spPr bwMode="auto">
          <a:xfrm>
            <a:off x="6267450" y="2959100"/>
            <a:ext cx="2436813" cy="5810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spcAft>
                <a:spcPct val="10000"/>
              </a:spcAft>
              <a:buClr>
                <a:schemeClr val="tx2"/>
              </a:buClr>
            </a:pPr>
            <a:r>
              <a:rPr lang="en-US" altLang="en-US" sz="1600">
                <a:latin typeface="Arial" panose="020B0604020202020204" pitchFamily="34" charset="0"/>
              </a:rPr>
              <a:t>Proton continues.</a:t>
            </a:r>
            <a:br>
              <a:rPr lang="en-US" altLang="en-US" sz="1600">
                <a:latin typeface="Arial" panose="020B0604020202020204" pitchFamily="34" charset="0"/>
              </a:rPr>
            </a:br>
            <a:r>
              <a:rPr lang="en-US" altLang="en-US" sz="1600">
                <a:latin typeface="Arial" panose="020B0604020202020204" pitchFamily="34" charset="0"/>
              </a:rPr>
              <a:t>Electric field decreases.</a:t>
            </a:r>
          </a:p>
        </p:txBody>
      </p:sp>
      <p:sp>
        <p:nvSpPr>
          <p:cNvPr id="1149017" name="Text Box 89"/>
          <p:cNvSpPr txBox="1">
            <a:spLocks noChangeArrowheads="1"/>
          </p:cNvSpPr>
          <p:nvPr/>
        </p:nvSpPr>
        <p:spPr bwMode="auto">
          <a:xfrm>
            <a:off x="6262688" y="3859213"/>
            <a:ext cx="2436812" cy="10699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spcAft>
                <a:spcPct val="10000"/>
              </a:spcAft>
              <a:buClr>
                <a:schemeClr val="tx2"/>
              </a:buClr>
            </a:pPr>
            <a:r>
              <a:rPr lang="en-US" altLang="en-US" sz="1600">
                <a:latin typeface="Arial" panose="020B0604020202020204" pitchFamily="34" charset="0"/>
              </a:rPr>
              <a:t>Electric field reverses sign.  Proton enters a field free region and feels no force.</a:t>
            </a:r>
          </a:p>
        </p:txBody>
      </p:sp>
      <p:sp>
        <p:nvSpPr>
          <p:cNvPr id="1149018" name="Text Box 90"/>
          <p:cNvSpPr txBox="1">
            <a:spLocks noChangeArrowheads="1"/>
          </p:cNvSpPr>
          <p:nvPr/>
        </p:nvSpPr>
        <p:spPr bwMode="auto">
          <a:xfrm>
            <a:off x="6261100" y="5175250"/>
            <a:ext cx="2436813" cy="10699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spcAft>
                <a:spcPct val="10000"/>
              </a:spcAft>
              <a:buClr>
                <a:schemeClr val="tx2"/>
              </a:buClr>
            </a:pPr>
            <a:r>
              <a:rPr lang="en-US" altLang="en-US" sz="1600">
                <a:latin typeface="Arial" panose="020B0604020202020204" pitchFamily="34" charset="0"/>
              </a:rPr>
              <a:t>Proton enters the next cavity. Electric field accelerates it to the right.</a:t>
            </a:r>
          </a:p>
        </p:txBody>
      </p:sp>
      <p:sp>
        <p:nvSpPr>
          <p:cNvPr id="1149019" name="Text Box 91"/>
          <p:cNvSpPr txBox="1">
            <a:spLocks noChangeArrowheads="1"/>
          </p:cNvSpPr>
          <p:nvPr/>
        </p:nvSpPr>
        <p:spPr bwMode="auto">
          <a:xfrm>
            <a:off x="5132388" y="962025"/>
            <a:ext cx="3886200" cy="336550"/>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spcAft>
                <a:spcPct val="10000"/>
              </a:spcAft>
              <a:buClr>
                <a:schemeClr val="tx2"/>
              </a:buClr>
            </a:pPr>
            <a:r>
              <a:rPr lang="en-US" altLang="en-US" sz="1600">
                <a:latin typeface="Arial" panose="020B0604020202020204" pitchFamily="34" charset="0"/>
              </a:rPr>
              <a:t>RF standing wave inside these cavities</a:t>
            </a:r>
          </a:p>
        </p:txBody>
      </p:sp>
      <p:sp>
        <p:nvSpPr>
          <p:cNvPr id="1149020" name="Line 92"/>
          <p:cNvSpPr>
            <a:spLocks noChangeShapeType="1"/>
          </p:cNvSpPr>
          <p:nvPr/>
        </p:nvSpPr>
        <p:spPr bwMode="auto">
          <a:xfrm>
            <a:off x="4749800" y="1139825"/>
            <a:ext cx="3175" cy="574675"/>
          </a:xfrm>
          <a:prstGeom prst="line">
            <a:avLst/>
          </a:prstGeom>
          <a:noFill/>
          <a:ln w="63500">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49021" name="Line 93"/>
          <p:cNvSpPr>
            <a:spLocks noChangeShapeType="1"/>
          </p:cNvSpPr>
          <p:nvPr/>
        </p:nvSpPr>
        <p:spPr bwMode="auto">
          <a:xfrm>
            <a:off x="4719638" y="1131888"/>
            <a:ext cx="428625" cy="0"/>
          </a:xfrm>
          <a:prstGeom prst="line">
            <a:avLst/>
          </a:prstGeom>
          <a:noFill/>
          <a:ln w="63500">
            <a:solidFill>
              <a:srgbClr val="99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Tree>
    <p:extLst>
      <p:ext uri="{BB962C8B-B14F-4D97-AF65-F5344CB8AC3E}">
        <p14:creationId xmlns:p14="http://schemas.microsoft.com/office/powerpoint/2010/main" val="10693968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6F3846F-C2C7-4DAE-A64E-C69C4B9773AE}" type="slidenum">
              <a:rPr lang="en-US" altLang="en-US"/>
              <a:pPr/>
              <a:t>63</a:t>
            </a:fld>
            <a:endParaRPr lang="en-US" altLang="en-US"/>
          </a:p>
        </p:txBody>
      </p:sp>
      <p:sp>
        <p:nvSpPr>
          <p:cNvPr id="1149954" name="Rectangle 2"/>
          <p:cNvSpPr>
            <a:spLocks noGrp="1" noChangeArrowheads="1"/>
          </p:cNvSpPr>
          <p:nvPr>
            <p:ph type="title"/>
          </p:nvPr>
        </p:nvSpPr>
        <p:spPr/>
        <p:txBody>
          <a:bodyPr/>
          <a:lstStyle/>
          <a:p>
            <a:r>
              <a:rPr lang="en-US" altLang="en-US"/>
              <a:t>Linear Acceleration</a:t>
            </a:r>
          </a:p>
        </p:txBody>
      </p:sp>
      <p:sp>
        <p:nvSpPr>
          <p:cNvPr id="1149955" name="Rectangle 3"/>
          <p:cNvSpPr>
            <a:spLocks noGrp="1" noChangeArrowheads="1"/>
          </p:cNvSpPr>
          <p:nvPr>
            <p:ph type="body" idx="1"/>
          </p:nvPr>
        </p:nvSpPr>
        <p:spPr>
          <a:xfrm>
            <a:off x="296863" y="1273175"/>
            <a:ext cx="4235450" cy="2725738"/>
          </a:xfrm>
        </p:spPr>
        <p:txBody>
          <a:bodyPr/>
          <a:lstStyle/>
          <a:p>
            <a:pPr>
              <a:lnSpc>
                <a:spcPct val="90000"/>
              </a:lnSpc>
            </a:pPr>
            <a:r>
              <a:rPr lang="en-US" altLang="en-US" sz="2400" dirty="0"/>
              <a:t>In principle, our problem is solved: simply build a long enough linear accelerator</a:t>
            </a:r>
            <a:br>
              <a:rPr lang="en-US" altLang="en-US" sz="2400" dirty="0"/>
            </a:br>
            <a:endParaRPr lang="en-US" altLang="en-US" sz="2400" dirty="0"/>
          </a:p>
          <a:p>
            <a:pPr>
              <a:lnSpc>
                <a:spcPct val="90000"/>
              </a:lnSpc>
            </a:pPr>
            <a:r>
              <a:rPr lang="en-US" altLang="en-US" sz="2400" dirty="0"/>
              <a:t>This isn’t too practical.  Using state of the art cavities, reaching the LHC design energy of 7 </a:t>
            </a:r>
            <a:r>
              <a:rPr lang="en-US" altLang="en-US" sz="2400" dirty="0" err="1"/>
              <a:t>TeV</a:t>
            </a:r>
            <a:r>
              <a:rPr lang="en-US" altLang="en-US" sz="2400" dirty="0"/>
              <a:t> on 7 </a:t>
            </a:r>
            <a:r>
              <a:rPr lang="en-US" altLang="en-US" sz="2400" dirty="0" err="1"/>
              <a:t>TeV</a:t>
            </a:r>
            <a:r>
              <a:rPr lang="en-US" altLang="en-US" sz="2400" dirty="0"/>
              <a:t> means</a:t>
            </a:r>
          </a:p>
          <a:p>
            <a:pPr lvl="1">
              <a:lnSpc>
                <a:spcPct val="90000"/>
              </a:lnSpc>
            </a:pPr>
            <a:r>
              <a:rPr lang="en-US" altLang="en-US" sz="2000" dirty="0"/>
              <a:t>It would be 150 miles long</a:t>
            </a:r>
          </a:p>
          <a:p>
            <a:pPr lvl="1">
              <a:lnSpc>
                <a:spcPct val="90000"/>
              </a:lnSpc>
            </a:pPr>
            <a:r>
              <a:rPr lang="en-US" altLang="en-US" sz="2000" dirty="0"/>
              <a:t>It would cost $75 billion</a:t>
            </a:r>
          </a:p>
        </p:txBody>
      </p:sp>
      <p:pic>
        <p:nvPicPr>
          <p:cNvPr id="1149956"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3513" y="242888"/>
            <a:ext cx="3608387" cy="468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9957" name="Text Box 5"/>
          <p:cNvSpPr txBox="1">
            <a:spLocks noChangeArrowheads="1"/>
          </p:cNvSpPr>
          <p:nvPr/>
        </p:nvSpPr>
        <p:spPr bwMode="auto">
          <a:xfrm>
            <a:off x="5175250" y="5087938"/>
            <a:ext cx="3656013" cy="33655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spcAft>
                <a:spcPct val="10000"/>
              </a:spcAft>
              <a:buClr>
                <a:schemeClr val="tx2"/>
              </a:buClr>
            </a:pPr>
            <a:r>
              <a:rPr lang="en-US" altLang="en-US" sz="1600"/>
              <a:t>A portion of Fermilab’s linear accelerator</a:t>
            </a:r>
          </a:p>
        </p:txBody>
      </p:sp>
    </p:spTree>
    <p:extLst>
      <p:ext uri="{BB962C8B-B14F-4D97-AF65-F5344CB8AC3E}">
        <p14:creationId xmlns:p14="http://schemas.microsoft.com/office/powerpoint/2010/main" val="28775037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5"/>
          <p:cNvSpPr>
            <a:spLocks noGrp="1"/>
          </p:cNvSpPr>
          <p:nvPr>
            <p:ph type="sldNum" sz="quarter" idx="12"/>
          </p:nvPr>
        </p:nvSpPr>
        <p:spPr/>
        <p:txBody>
          <a:bodyPr/>
          <a:lstStyle/>
          <a:p>
            <a:fld id="{92D03150-93BE-44C1-A210-7FD711417038}" type="slidenum">
              <a:rPr lang="en-US" altLang="en-US"/>
              <a:pPr/>
              <a:t>64</a:t>
            </a:fld>
            <a:endParaRPr lang="en-US" altLang="en-US"/>
          </a:p>
        </p:txBody>
      </p:sp>
      <p:sp>
        <p:nvSpPr>
          <p:cNvPr id="1150978" name="Rectangle 2"/>
          <p:cNvSpPr>
            <a:spLocks noGrp="1" noChangeArrowheads="1"/>
          </p:cNvSpPr>
          <p:nvPr>
            <p:ph type="title"/>
          </p:nvPr>
        </p:nvSpPr>
        <p:spPr/>
        <p:txBody>
          <a:bodyPr/>
          <a:lstStyle/>
          <a:p>
            <a:r>
              <a:rPr lang="en-US" altLang="en-US"/>
              <a:t>Recycling: The Proton Synchrotron</a:t>
            </a:r>
          </a:p>
        </p:txBody>
      </p:sp>
      <p:sp>
        <p:nvSpPr>
          <p:cNvPr id="1150979" name="Rectangle 3"/>
          <p:cNvSpPr>
            <a:spLocks noGrp="1" noChangeArrowheads="1"/>
          </p:cNvSpPr>
          <p:nvPr>
            <p:ph type="body" idx="1"/>
          </p:nvPr>
        </p:nvSpPr>
        <p:spPr>
          <a:xfrm>
            <a:off x="5073650" y="1292225"/>
            <a:ext cx="3851275" cy="4781285"/>
          </a:xfrm>
        </p:spPr>
        <p:txBody>
          <a:bodyPr/>
          <a:lstStyle/>
          <a:p>
            <a:r>
              <a:rPr lang="en-US" altLang="en-US" dirty="0"/>
              <a:t>Accelerating structures are reused ~20 million times during each fill of the LHC</a:t>
            </a:r>
            <a:br>
              <a:rPr lang="en-US" altLang="en-US" dirty="0"/>
            </a:br>
            <a:endParaRPr lang="en-US" altLang="en-US" dirty="0"/>
          </a:p>
          <a:p>
            <a:r>
              <a:rPr lang="en-US" altLang="en-US" dirty="0"/>
              <a:t>The cost of such a machine is ~an order of magnitude cheaper than an equivalent linear accelerator</a:t>
            </a:r>
            <a:br>
              <a:rPr lang="en-US" altLang="en-US" dirty="0"/>
            </a:br>
            <a:endParaRPr lang="en-US" altLang="en-US" dirty="0"/>
          </a:p>
          <a:p>
            <a:r>
              <a:rPr lang="en-US" altLang="en-US" dirty="0"/>
              <a:t>The energy that can be reached is limited by the strength of the magnetic field in the arcs</a:t>
            </a:r>
          </a:p>
          <a:p>
            <a:pPr lvl="1"/>
            <a:r>
              <a:rPr lang="en-US" altLang="en-US" dirty="0"/>
              <a:t>These are dipole magnets</a:t>
            </a:r>
          </a:p>
          <a:p>
            <a:pPr lvl="1"/>
            <a:r>
              <a:rPr lang="en-US" altLang="en-US" dirty="0"/>
              <a:t>Field direction is into the page</a:t>
            </a:r>
          </a:p>
          <a:p>
            <a:pPr lvl="1"/>
            <a:r>
              <a:rPr lang="en-US" altLang="en-US" dirty="0"/>
              <a:t>LHC dipole fields are 8.36 T</a:t>
            </a:r>
          </a:p>
        </p:txBody>
      </p:sp>
      <p:sp>
        <p:nvSpPr>
          <p:cNvPr id="1150980" name="AutoShape 4"/>
          <p:cNvSpPr>
            <a:spLocks noChangeArrowheads="1"/>
          </p:cNvSpPr>
          <p:nvPr/>
        </p:nvSpPr>
        <p:spPr bwMode="auto">
          <a:xfrm rot="19200000" flipH="1">
            <a:off x="573088" y="1155700"/>
            <a:ext cx="4052887" cy="4094163"/>
          </a:xfrm>
          <a:custGeom>
            <a:avLst/>
            <a:gdLst>
              <a:gd name="G0" fmla="+- 948588 0 0"/>
              <a:gd name="G1" fmla="+- 4695185 0 0"/>
              <a:gd name="G2" fmla="+- 948588 0 4695185"/>
              <a:gd name="G3" fmla="+- 10800 0 0"/>
              <a:gd name="G4" fmla="+- 0 0 948588"/>
              <a:gd name="T0" fmla="*/ 360 256 1"/>
              <a:gd name="T1" fmla="*/ 0 256 1"/>
              <a:gd name="G5" fmla="+- G2 T0 T1"/>
              <a:gd name="G6" fmla="?: G2 G2 G5"/>
              <a:gd name="G7" fmla="+- 0 0 G6"/>
              <a:gd name="G8" fmla="+- 9802 0 0"/>
              <a:gd name="G9" fmla="+- 0 0 4695185"/>
              <a:gd name="G10" fmla="+- 9802 0 2700"/>
              <a:gd name="G11" fmla="cos G10 948588"/>
              <a:gd name="G12" fmla="sin G10 948588"/>
              <a:gd name="G13" fmla="cos 13500 948588"/>
              <a:gd name="G14" fmla="sin 13500 948588"/>
              <a:gd name="G15" fmla="+- G11 10800 0"/>
              <a:gd name="G16" fmla="+- G12 10800 0"/>
              <a:gd name="G17" fmla="+- G13 10800 0"/>
              <a:gd name="G18" fmla="+- G14 10800 0"/>
              <a:gd name="G19" fmla="*/ 9802 1 2"/>
              <a:gd name="G20" fmla="+- G19 5400 0"/>
              <a:gd name="G21" fmla="cos G20 948588"/>
              <a:gd name="G22" fmla="sin G20 948588"/>
              <a:gd name="G23" fmla="+- G21 10800 0"/>
              <a:gd name="G24" fmla="+- G12 G23 G22"/>
              <a:gd name="G25" fmla="+- G22 G23 G11"/>
              <a:gd name="G26" fmla="cos 10800 948588"/>
              <a:gd name="G27" fmla="sin 10800 948588"/>
              <a:gd name="G28" fmla="cos 9802 948588"/>
              <a:gd name="G29" fmla="sin 9802 948588"/>
              <a:gd name="G30" fmla="+- G26 10800 0"/>
              <a:gd name="G31" fmla="+- G27 10800 0"/>
              <a:gd name="G32" fmla="+- G28 10800 0"/>
              <a:gd name="G33" fmla="+- G29 10800 0"/>
              <a:gd name="G34" fmla="+- G19 5400 0"/>
              <a:gd name="G35" fmla="cos G34 4695185"/>
              <a:gd name="G36" fmla="sin G34 4695185"/>
              <a:gd name="G37" fmla="+/ 4695185 948588 2"/>
              <a:gd name="T2" fmla="*/ 180 256 1"/>
              <a:gd name="T3" fmla="*/ 0 256 1"/>
              <a:gd name="G38" fmla="+- G37 T2 T3"/>
              <a:gd name="G39" fmla="?: G2 G37 G38"/>
              <a:gd name="G40" fmla="cos 10800 G39"/>
              <a:gd name="G41" fmla="sin 10800 G39"/>
              <a:gd name="G42" fmla="cos 9802 G39"/>
              <a:gd name="G43" fmla="sin 9802 G39"/>
              <a:gd name="G44" fmla="+- G40 10800 0"/>
              <a:gd name="G45" fmla="+- G41 10800 0"/>
              <a:gd name="G46" fmla="+- G42 10800 0"/>
              <a:gd name="G47" fmla="+- G43 10800 0"/>
              <a:gd name="G48" fmla="+- G35 10800 0"/>
              <a:gd name="G49" fmla="+- G36 10800 0"/>
              <a:gd name="T4" fmla="*/ 2908 w 21600"/>
              <a:gd name="T5" fmla="*/ 3426 h 21600"/>
              <a:gd name="T6" fmla="*/ 14044 w 21600"/>
              <a:gd name="T7" fmla="*/ 20576 h 21600"/>
              <a:gd name="T8" fmla="*/ 3638 w 21600"/>
              <a:gd name="T9" fmla="*/ 4107 h 21600"/>
              <a:gd name="T10" fmla="*/ 23871 w 21600"/>
              <a:gd name="T11" fmla="*/ 14174 h 21600"/>
              <a:gd name="T12" fmla="*/ 19975 w 21600"/>
              <a:gd name="T13" fmla="*/ 16472 h 21600"/>
              <a:gd name="T14" fmla="*/ 17676 w 21600"/>
              <a:gd name="T15" fmla="*/ 12575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20290" y="13249"/>
                </a:moveTo>
                <a:cubicBezTo>
                  <a:pt x="20497" y="12449"/>
                  <a:pt x="20602" y="11626"/>
                  <a:pt x="20602" y="10800"/>
                </a:cubicBezTo>
                <a:cubicBezTo>
                  <a:pt x="20602" y="5386"/>
                  <a:pt x="16213" y="998"/>
                  <a:pt x="10800" y="998"/>
                </a:cubicBezTo>
                <a:cubicBezTo>
                  <a:pt x="5386" y="998"/>
                  <a:pt x="998" y="5386"/>
                  <a:pt x="998" y="10800"/>
                </a:cubicBezTo>
                <a:cubicBezTo>
                  <a:pt x="998" y="16213"/>
                  <a:pt x="5386" y="20602"/>
                  <a:pt x="10800" y="20602"/>
                </a:cubicBezTo>
                <a:cubicBezTo>
                  <a:pt x="11849" y="20602"/>
                  <a:pt x="12891" y="20433"/>
                  <a:pt x="13887" y="20103"/>
                </a:cubicBezTo>
                <a:lnTo>
                  <a:pt x="14201" y="21050"/>
                </a:lnTo>
                <a:cubicBezTo>
                  <a:pt x="13104" y="21414"/>
                  <a:pt x="11955" y="21600"/>
                  <a:pt x="10800" y="21600"/>
                </a:cubicBezTo>
                <a:cubicBezTo>
                  <a:pt x="4835" y="21600"/>
                  <a:pt x="0" y="16764"/>
                  <a:pt x="0" y="10800"/>
                </a:cubicBezTo>
                <a:cubicBezTo>
                  <a:pt x="0" y="4835"/>
                  <a:pt x="4835" y="0"/>
                  <a:pt x="10800" y="0"/>
                </a:cubicBezTo>
                <a:cubicBezTo>
                  <a:pt x="16764" y="0"/>
                  <a:pt x="21600" y="4835"/>
                  <a:pt x="21600" y="10800"/>
                </a:cubicBezTo>
                <a:cubicBezTo>
                  <a:pt x="21600" y="11710"/>
                  <a:pt x="21484" y="12617"/>
                  <a:pt x="21257" y="13499"/>
                </a:cubicBezTo>
                <a:lnTo>
                  <a:pt x="23871" y="14174"/>
                </a:lnTo>
                <a:lnTo>
                  <a:pt x="19975" y="16472"/>
                </a:lnTo>
                <a:lnTo>
                  <a:pt x="17676" y="12575"/>
                </a:lnTo>
                <a:lnTo>
                  <a:pt x="20290" y="13249"/>
                </a:lnTo>
                <a:close/>
              </a:path>
            </a:pathLst>
          </a:custGeom>
          <a:solidFill>
            <a:srgbClr val="66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1150981" name="Group 5"/>
          <p:cNvGrpSpPr>
            <a:grpSpLocks/>
          </p:cNvGrpSpPr>
          <p:nvPr/>
        </p:nvGrpSpPr>
        <p:grpSpPr bwMode="auto">
          <a:xfrm>
            <a:off x="1785938" y="4948238"/>
            <a:ext cx="1611312" cy="215900"/>
            <a:chOff x="412" y="755"/>
            <a:chExt cx="3320" cy="649"/>
          </a:xfrm>
        </p:grpSpPr>
        <p:sp>
          <p:nvSpPr>
            <p:cNvPr id="1150982" name="AutoShape 6"/>
            <p:cNvSpPr>
              <a:spLocks noChangeArrowheads="1"/>
            </p:cNvSpPr>
            <p:nvPr/>
          </p:nvSpPr>
          <p:spPr bwMode="auto">
            <a:xfrm>
              <a:off x="549" y="761"/>
              <a:ext cx="1013" cy="643"/>
            </a:xfrm>
            <a:prstGeom prst="roundRect">
              <a:avLst>
                <a:gd name="adj" fmla="val 16667"/>
              </a:avLst>
            </a:prstGeom>
            <a:noFill/>
            <a:ln w="25400">
              <a:solidFill>
                <a:schemeClr val="tx1"/>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50983" name="AutoShape 7"/>
            <p:cNvSpPr>
              <a:spLocks noChangeArrowheads="1"/>
            </p:cNvSpPr>
            <p:nvPr/>
          </p:nvSpPr>
          <p:spPr bwMode="auto">
            <a:xfrm>
              <a:off x="1568" y="758"/>
              <a:ext cx="1013" cy="643"/>
            </a:xfrm>
            <a:prstGeom prst="roundRect">
              <a:avLst>
                <a:gd name="adj" fmla="val 16667"/>
              </a:avLst>
            </a:prstGeom>
            <a:noFill/>
            <a:ln w="25400">
              <a:solidFill>
                <a:schemeClr val="tx1"/>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50984" name="AutoShape 8"/>
            <p:cNvSpPr>
              <a:spLocks noChangeArrowheads="1"/>
            </p:cNvSpPr>
            <p:nvPr/>
          </p:nvSpPr>
          <p:spPr bwMode="auto">
            <a:xfrm>
              <a:off x="2582" y="755"/>
              <a:ext cx="1013" cy="643"/>
            </a:xfrm>
            <a:prstGeom prst="roundRect">
              <a:avLst>
                <a:gd name="adj" fmla="val 16667"/>
              </a:avLst>
            </a:prstGeom>
            <a:noFill/>
            <a:ln w="25400">
              <a:solidFill>
                <a:schemeClr val="tx1"/>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50985" name="Rectangle 9"/>
            <p:cNvSpPr>
              <a:spLocks noChangeArrowheads="1"/>
            </p:cNvSpPr>
            <p:nvPr/>
          </p:nvSpPr>
          <p:spPr bwMode="auto">
            <a:xfrm>
              <a:off x="1254" y="1029"/>
              <a:ext cx="625" cy="81"/>
            </a:xfrm>
            <a:prstGeom prst="rect">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50986" name="Rectangle 10"/>
            <p:cNvSpPr>
              <a:spLocks noChangeArrowheads="1"/>
            </p:cNvSpPr>
            <p:nvPr/>
          </p:nvSpPr>
          <p:spPr bwMode="auto">
            <a:xfrm>
              <a:off x="3484" y="1019"/>
              <a:ext cx="226" cy="81"/>
            </a:xfrm>
            <a:prstGeom prst="rect">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50987" name="Rectangle 11"/>
            <p:cNvSpPr>
              <a:spLocks noChangeArrowheads="1"/>
            </p:cNvSpPr>
            <p:nvPr/>
          </p:nvSpPr>
          <p:spPr bwMode="auto">
            <a:xfrm>
              <a:off x="1233" y="1038"/>
              <a:ext cx="56" cy="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50988" name="Rectangle 12"/>
            <p:cNvSpPr>
              <a:spLocks noChangeArrowheads="1"/>
            </p:cNvSpPr>
            <p:nvPr/>
          </p:nvSpPr>
          <p:spPr bwMode="auto">
            <a:xfrm>
              <a:off x="1844" y="1038"/>
              <a:ext cx="56" cy="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50989" name="Rectangle 13"/>
            <p:cNvSpPr>
              <a:spLocks noChangeArrowheads="1"/>
            </p:cNvSpPr>
            <p:nvPr/>
          </p:nvSpPr>
          <p:spPr bwMode="auto">
            <a:xfrm>
              <a:off x="3460" y="1028"/>
              <a:ext cx="56" cy="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50990" name="Rectangle 14"/>
            <p:cNvSpPr>
              <a:spLocks noChangeArrowheads="1"/>
            </p:cNvSpPr>
            <p:nvPr/>
          </p:nvSpPr>
          <p:spPr bwMode="auto">
            <a:xfrm>
              <a:off x="3676" y="1027"/>
              <a:ext cx="56" cy="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50991" name="Rectangle 15"/>
            <p:cNvSpPr>
              <a:spLocks noChangeArrowheads="1"/>
            </p:cNvSpPr>
            <p:nvPr/>
          </p:nvSpPr>
          <p:spPr bwMode="auto">
            <a:xfrm>
              <a:off x="2273" y="1029"/>
              <a:ext cx="625" cy="81"/>
            </a:xfrm>
            <a:prstGeom prst="rect">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50992" name="Rectangle 16"/>
            <p:cNvSpPr>
              <a:spLocks noChangeArrowheads="1"/>
            </p:cNvSpPr>
            <p:nvPr/>
          </p:nvSpPr>
          <p:spPr bwMode="auto">
            <a:xfrm>
              <a:off x="2240" y="1038"/>
              <a:ext cx="56" cy="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50993" name="Rectangle 17"/>
            <p:cNvSpPr>
              <a:spLocks noChangeArrowheads="1"/>
            </p:cNvSpPr>
            <p:nvPr/>
          </p:nvSpPr>
          <p:spPr bwMode="auto">
            <a:xfrm>
              <a:off x="2856" y="1038"/>
              <a:ext cx="56" cy="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50994" name="Rectangle 18"/>
            <p:cNvSpPr>
              <a:spLocks noChangeArrowheads="1"/>
            </p:cNvSpPr>
            <p:nvPr/>
          </p:nvSpPr>
          <p:spPr bwMode="auto">
            <a:xfrm>
              <a:off x="436" y="1031"/>
              <a:ext cx="226" cy="81"/>
            </a:xfrm>
            <a:prstGeom prst="rect">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50995" name="Rectangle 19"/>
            <p:cNvSpPr>
              <a:spLocks noChangeArrowheads="1"/>
            </p:cNvSpPr>
            <p:nvPr/>
          </p:nvSpPr>
          <p:spPr bwMode="auto">
            <a:xfrm>
              <a:off x="412" y="1040"/>
              <a:ext cx="56" cy="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50996" name="Rectangle 20"/>
            <p:cNvSpPr>
              <a:spLocks noChangeArrowheads="1"/>
            </p:cNvSpPr>
            <p:nvPr/>
          </p:nvSpPr>
          <p:spPr bwMode="auto">
            <a:xfrm>
              <a:off x="628" y="1039"/>
              <a:ext cx="56" cy="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1150997" name="Text Box 21"/>
          <p:cNvSpPr txBox="1">
            <a:spLocks noChangeArrowheads="1"/>
          </p:cNvSpPr>
          <p:nvPr/>
        </p:nvSpPr>
        <p:spPr bwMode="auto">
          <a:xfrm>
            <a:off x="1771650" y="5270500"/>
            <a:ext cx="1681163" cy="3048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spcAft>
                <a:spcPct val="10000"/>
              </a:spcAft>
              <a:buClr>
                <a:schemeClr val="tx2"/>
              </a:buClr>
            </a:pPr>
            <a:r>
              <a:rPr lang="en-US" altLang="en-US" sz="1400">
                <a:latin typeface="Arial" panose="020B0604020202020204" pitchFamily="34" charset="0"/>
              </a:rPr>
              <a:t>Linear accelerator</a:t>
            </a:r>
          </a:p>
        </p:txBody>
      </p:sp>
      <p:sp>
        <p:nvSpPr>
          <p:cNvPr id="1150998" name="Text Box 22"/>
          <p:cNvSpPr txBox="1">
            <a:spLocks noChangeArrowheads="1"/>
          </p:cNvSpPr>
          <p:nvPr/>
        </p:nvSpPr>
        <p:spPr bwMode="auto">
          <a:xfrm>
            <a:off x="3402013" y="4606925"/>
            <a:ext cx="1528762" cy="3048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spcAft>
                <a:spcPct val="10000"/>
              </a:spcAft>
              <a:buClr>
                <a:schemeClr val="tx2"/>
              </a:buClr>
            </a:pPr>
            <a:r>
              <a:rPr lang="en-US" altLang="en-US" sz="1400">
                <a:latin typeface="Arial" panose="020B0604020202020204" pitchFamily="34" charset="0"/>
              </a:rPr>
              <a:t>Beam exits here</a:t>
            </a:r>
          </a:p>
        </p:txBody>
      </p:sp>
      <p:sp>
        <p:nvSpPr>
          <p:cNvPr id="1150999" name="Text Box 23"/>
          <p:cNvSpPr txBox="1">
            <a:spLocks noChangeArrowheads="1"/>
          </p:cNvSpPr>
          <p:nvPr/>
        </p:nvSpPr>
        <p:spPr bwMode="auto">
          <a:xfrm>
            <a:off x="547688" y="4508500"/>
            <a:ext cx="1528762" cy="3048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spcAft>
                <a:spcPct val="10000"/>
              </a:spcAft>
              <a:buClr>
                <a:schemeClr val="tx2"/>
              </a:buClr>
            </a:pPr>
            <a:r>
              <a:rPr lang="en-US" altLang="en-US" sz="1400">
                <a:latin typeface="Arial" panose="020B0604020202020204" pitchFamily="34" charset="0"/>
              </a:rPr>
              <a:t>And returns here</a:t>
            </a:r>
          </a:p>
        </p:txBody>
      </p:sp>
      <p:sp>
        <p:nvSpPr>
          <p:cNvPr id="1151000" name="Text Box 24"/>
          <p:cNvSpPr txBox="1">
            <a:spLocks noChangeArrowheads="1"/>
          </p:cNvSpPr>
          <p:nvPr/>
        </p:nvSpPr>
        <p:spPr bwMode="auto">
          <a:xfrm>
            <a:off x="5332413" y="5724525"/>
            <a:ext cx="3287712" cy="3048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spcAft>
                <a:spcPct val="10000"/>
              </a:spcAft>
              <a:buClr>
                <a:schemeClr val="tx2"/>
              </a:buClr>
            </a:pPr>
            <a:r>
              <a:rPr lang="en-US" altLang="en-US" sz="1400">
                <a:solidFill>
                  <a:schemeClr val="bg1"/>
                </a:solidFill>
                <a:latin typeface="Arial" panose="020B0604020202020204" pitchFamily="34" charset="0"/>
              </a:rPr>
              <a:t>LHC, at CERN</a:t>
            </a:r>
          </a:p>
        </p:txBody>
      </p:sp>
      <p:graphicFrame>
        <p:nvGraphicFramePr>
          <p:cNvPr id="1151001" name="Object 25"/>
          <p:cNvGraphicFramePr>
            <a:graphicFrameLocks noChangeAspect="1"/>
          </p:cNvGraphicFramePr>
          <p:nvPr/>
        </p:nvGraphicFramePr>
        <p:xfrm>
          <a:off x="1900238" y="1574800"/>
          <a:ext cx="1184275" cy="974725"/>
        </p:xfrm>
        <a:graphic>
          <a:graphicData uri="http://schemas.openxmlformats.org/presentationml/2006/ole">
            <mc:AlternateContent xmlns:mc="http://schemas.openxmlformats.org/markup-compatibility/2006">
              <mc:Choice xmlns:v="urn:schemas-microsoft-com:vml" Requires="v">
                <p:oleObj spid="_x0000_s411749" name="Equation" r:id="rId3" imgW="469800" imgH="419040" progId="Equation.3">
                  <p:embed/>
                </p:oleObj>
              </mc:Choice>
              <mc:Fallback>
                <p:oleObj name="Equation" r:id="rId3" imgW="469800" imgH="4190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0238" y="1574800"/>
                        <a:ext cx="1184275" cy="974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51002" name="Text Box 26"/>
          <p:cNvSpPr txBox="1">
            <a:spLocks noChangeArrowheads="1"/>
          </p:cNvSpPr>
          <p:nvPr/>
        </p:nvSpPr>
        <p:spPr bwMode="auto">
          <a:xfrm>
            <a:off x="1747838" y="1108075"/>
            <a:ext cx="1736725" cy="51752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spcAft>
                <a:spcPct val="10000"/>
              </a:spcAft>
              <a:buClr>
                <a:schemeClr val="tx2"/>
              </a:buClr>
            </a:pPr>
            <a:r>
              <a:rPr lang="en-US" altLang="en-US" sz="1400">
                <a:latin typeface="Arial" panose="020B0604020202020204" pitchFamily="34" charset="0"/>
              </a:rPr>
              <a:t>Magnetic field in the particle’s path</a:t>
            </a:r>
          </a:p>
        </p:txBody>
      </p:sp>
      <p:sp>
        <p:nvSpPr>
          <p:cNvPr id="1151003" name="Line 27"/>
          <p:cNvSpPr>
            <a:spLocks noChangeShapeType="1"/>
          </p:cNvSpPr>
          <p:nvPr/>
        </p:nvSpPr>
        <p:spPr bwMode="auto">
          <a:xfrm>
            <a:off x="2593975" y="3063875"/>
            <a:ext cx="1614488" cy="1200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51004" name="Text Box 28"/>
          <p:cNvSpPr txBox="1">
            <a:spLocks noChangeArrowheads="1"/>
          </p:cNvSpPr>
          <p:nvPr/>
        </p:nvSpPr>
        <p:spPr bwMode="auto">
          <a:xfrm>
            <a:off x="3295650" y="3338513"/>
            <a:ext cx="976313" cy="3048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10000"/>
              </a:spcBef>
              <a:spcAft>
                <a:spcPct val="10000"/>
              </a:spcAft>
              <a:buClr>
                <a:schemeClr val="tx2"/>
              </a:buClr>
            </a:pPr>
            <a:r>
              <a:rPr lang="en-US" altLang="en-US" sz="1400">
                <a:latin typeface="Arial" panose="020B0604020202020204" pitchFamily="34" charset="0"/>
              </a:rPr>
              <a:t>r = 4.2 km</a:t>
            </a:r>
          </a:p>
        </p:txBody>
      </p:sp>
    </p:spTree>
    <p:extLst>
      <p:ext uri="{BB962C8B-B14F-4D97-AF65-F5344CB8AC3E}">
        <p14:creationId xmlns:p14="http://schemas.microsoft.com/office/powerpoint/2010/main" val="31400644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fld id="{225F32F9-B00C-4F97-B848-845CCD28E1B6}" type="slidenum">
              <a:rPr lang="en-US" altLang="en-US"/>
              <a:pPr/>
              <a:t>65</a:t>
            </a:fld>
            <a:endParaRPr lang="en-US" altLang="en-US"/>
          </a:p>
        </p:txBody>
      </p:sp>
      <p:sp>
        <p:nvSpPr>
          <p:cNvPr id="1152002" name="Rectangle 2"/>
          <p:cNvSpPr>
            <a:spLocks noGrp="1" noChangeArrowheads="1"/>
          </p:cNvSpPr>
          <p:nvPr>
            <p:ph type="title"/>
          </p:nvPr>
        </p:nvSpPr>
        <p:spPr/>
        <p:txBody>
          <a:bodyPr/>
          <a:lstStyle/>
          <a:p>
            <a:r>
              <a:rPr lang="en-US" altLang="en-US"/>
              <a:t>A Less Cartoonish View</a:t>
            </a:r>
          </a:p>
        </p:txBody>
      </p:sp>
      <p:pic>
        <p:nvPicPr>
          <p:cNvPr id="1152003" name="Picture 3" descr="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75" y="722313"/>
            <a:ext cx="4594225" cy="3479800"/>
          </a:xfrm>
          <a:prstGeom prst="rect">
            <a:avLst/>
          </a:prstGeom>
          <a:noFill/>
          <a:extLst>
            <a:ext uri="{909E8E84-426E-40DD-AFC4-6F175D3DCCD1}">
              <a14:hiddenFill xmlns:a14="http://schemas.microsoft.com/office/drawing/2010/main">
                <a:solidFill>
                  <a:srgbClr val="FFFFFF"/>
                </a:solidFill>
              </a14:hiddenFill>
            </a:ext>
          </a:extLst>
        </p:spPr>
      </p:pic>
      <p:pic>
        <p:nvPicPr>
          <p:cNvPr id="115200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3788" y="3065463"/>
            <a:ext cx="4090987" cy="306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52005" name="Text Box 5"/>
          <p:cNvSpPr txBox="1">
            <a:spLocks noChangeArrowheads="1"/>
          </p:cNvSpPr>
          <p:nvPr/>
        </p:nvSpPr>
        <p:spPr bwMode="auto">
          <a:xfrm>
            <a:off x="4940300" y="414338"/>
            <a:ext cx="4064000" cy="2530475"/>
          </a:xfrm>
          <a:prstGeom prst="rect">
            <a:avLst/>
          </a:prstGeom>
          <a:solidFill>
            <a:srgbClr val="99CC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spcAft>
                <a:spcPct val="10000"/>
              </a:spcAft>
              <a:buClr>
                <a:schemeClr val="tx2"/>
              </a:buClr>
            </a:pPr>
            <a:r>
              <a:rPr lang="en-US" altLang="en-US" sz="2000"/>
              <a:t>The Large Hadron Collider is a 26km long circular accelerator built at CERN, near Geneva Switzerland.</a:t>
            </a:r>
            <a:br>
              <a:rPr lang="en-US" altLang="en-US" sz="2000"/>
            </a:br>
            <a:br>
              <a:rPr lang="en-US" altLang="en-US" sz="2000"/>
            </a:br>
            <a:r>
              <a:rPr lang="en-US" altLang="en-US" sz="2000"/>
              <a:t>The magnetic field is created by 1232 dipole magnets (plus thousands of focusing and correction magnets) arranged in a ring in the tunnel.</a:t>
            </a:r>
          </a:p>
        </p:txBody>
      </p:sp>
      <p:pic>
        <p:nvPicPr>
          <p:cNvPr id="1152006" name="Picture 6"/>
          <p:cNvPicPr>
            <a:picLocks noChangeArrowheads="1"/>
          </p:cNvPicPr>
          <p:nvPr/>
        </p:nvPicPr>
        <p:blipFill>
          <a:blip r:embed="rId4">
            <a:extLst>
              <a:ext uri="{28A0092B-C50C-407E-A947-70E740481C1C}">
                <a14:useLocalDpi xmlns:a14="http://schemas.microsoft.com/office/drawing/2010/main" val="0"/>
              </a:ext>
            </a:extLst>
          </a:blip>
          <a:srcRect t="20003" b="28003"/>
          <a:stretch>
            <a:fillRect/>
          </a:stretch>
        </p:blipFill>
        <p:spPr bwMode="auto">
          <a:xfrm>
            <a:off x="266700" y="4070350"/>
            <a:ext cx="4446588" cy="196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00245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6FFD582-6D5D-445A-A7EA-F90F3DB927D5}"/>
              </a:ext>
            </a:extLst>
          </p:cNvPr>
          <p:cNvSpPr/>
          <p:nvPr/>
        </p:nvSpPr>
        <p:spPr bwMode="auto">
          <a:xfrm>
            <a:off x="525124" y="4524566"/>
            <a:ext cx="7849627" cy="1751826"/>
          </a:xfrm>
          <a:prstGeom prst="rect">
            <a:avLst/>
          </a:prstGeom>
          <a:solidFill>
            <a:schemeClr val="accent6">
              <a:lumMod val="40000"/>
              <a:lumOff val="6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anose="020F0502020204030204" pitchFamily="34" charset="0"/>
            </a:endParaRPr>
          </a:p>
        </p:txBody>
      </p:sp>
      <p:sp>
        <p:nvSpPr>
          <p:cNvPr id="2" name="Title 1">
            <a:extLst>
              <a:ext uri="{FF2B5EF4-FFF2-40B4-BE49-F238E27FC236}">
                <a16:creationId xmlns:a16="http://schemas.microsoft.com/office/drawing/2014/main" id="{60DF6F6A-2580-4E70-8392-18DBC694AB01}"/>
              </a:ext>
            </a:extLst>
          </p:cNvPr>
          <p:cNvSpPr>
            <a:spLocks noGrp="1"/>
          </p:cNvSpPr>
          <p:nvPr>
            <p:ph type="title"/>
          </p:nvPr>
        </p:nvSpPr>
        <p:spPr/>
        <p:txBody>
          <a:bodyPr/>
          <a:lstStyle/>
          <a:p>
            <a:r>
              <a:rPr lang="en-US" dirty="0"/>
              <a:t>Keeping the Beam from Exploding</a:t>
            </a:r>
          </a:p>
        </p:txBody>
      </p:sp>
      <p:sp>
        <p:nvSpPr>
          <p:cNvPr id="3" name="Slide Number Placeholder 2">
            <a:extLst>
              <a:ext uri="{FF2B5EF4-FFF2-40B4-BE49-F238E27FC236}">
                <a16:creationId xmlns:a16="http://schemas.microsoft.com/office/drawing/2014/main" id="{CA12CC63-D2DB-494E-96AB-E2C2C3A2D29F}"/>
              </a:ext>
            </a:extLst>
          </p:cNvPr>
          <p:cNvSpPr>
            <a:spLocks noGrp="1"/>
          </p:cNvSpPr>
          <p:nvPr>
            <p:ph type="sldNum" sz="quarter" idx="12"/>
          </p:nvPr>
        </p:nvSpPr>
        <p:spPr/>
        <p:txBody>
          <a:bodyPr/>
          <a:lstStyle/>
          <a:p>
            <a:pPr>
              <a:defRPr/>
            </a:pPr>
            <a:fld id="{671E8D87-9A7C-4586-BF45-ABCEBA96E1A8}" type="slidenum">
              <a:rPr lang="en-US" altLang="en-US" smtClean="0"/>
              <a:pPr>
                <a:defRPr/>
              </a:pPr>
              <a:t>66</a:t>
            </a:fld>
            <a:endParaRPr lang="en-US" altLang="en-US"/>
          </a:p>
        </p:txBody>
      </p:sp>
      <p:sp>
        <p:nvSpPr>
          <p:cNvPr id="5" name="TextBox 4">
            <a:extLst>
              <a:ext uri="{FF2B5EF4-FFF2-40B4-BE49-F238E27FC236}">
                <a16:creationId xmlns:a16="http://schemas.microsoft.com/office/drawing/2014/main" id="{5F9A3D10-F80F-4433-A522-69E4CE921A27}"/>
              </a:ext>
            </a:extLst>
          </p:cNvPr>
          <p:cNvSpPr txBox="1"/>
          <p:nvPr/>
        </p:nvSpPr>
        <p:spPr>
          <a:xfrm>
            <a:off x="541176" y="938700"/>
            <a:ext cx="7917552" cy="369332"/>
          </a:xfrm>
          <a:prstGeom prst="rect">
            <a:avLst/>
          </a:prstGeom>
          <a:noFill/>
        </p:spPr>
        <p:txBody>
          <a:bodyPr wrap="none" rtlCol="0">
            <a:spAutoFit/>
          </a:bodyPr>
          <a:lstStyle/>
          <a:p>
            <a:r>
              <a:rPr lang="en-US" dirty="0"/>
              <a:t>A beam has particles all with the same charge – how do we keep them together?</a:t>
            </a:r>
          </a:p>
        </p:txBody>
      </p:sp>
      <p:grpSp>
        <p:nvGrpSpPr>
          <p:cNvPr id="16" name="Group 15">
            <a:extLst>
              <a:ext uri="{FF2B5EF4-FFF2-40B4-BE49-F238E27FC236}">
                <a16:creationId xmlns:a16="http://schemas.microsoft.com/office/drawing/2014/main" id="{219FFD84-EC46-4360-B422-5292886F3347}"/>
              </a:ext>
            </a:extLst>
          </p:cNvPr>
          <p:cNvGrpSpPr/>
          <p:nvPr/>
        </p:nvGrpSpPr>
        <p:grpSpPr>
          <a:xfrm>
            <a:off x="457200" y="1398362"/>
            <a:ext cx="8204719" cy="2930322"/>
            <a:chOff x="541176" y="1496304"/>
            <a:chExt cx="8204719" cy="2930322"/>
          </a:xfrm>
        </p:grpSpPr>
        <p:sp>
          <p:nvSpPr>
            <p:cNvPr id="11" name="Rectangle 10">
              <a:extLst>
                <a:ext uri="{FF2B5EF4-FFF2-40B4-BE49-F238E27FC236}">
                  <a16:creationId xmlns:a16="http://schemas.microsoft.com/office/drawing/2014/main" id="{BE92DAFB-3168-4A4A-A28D-E2DC4E493544}"/>
                </a:ext>
              </a:extLst>
            </p:cNvPr>
            <p:cNvSpPr/>
            <p:nvPr/>
          </p:nvSpPr>
          <p:spPr bwMode="auto">
            <a:xfrm>
              <a:off x="3629516" y="1549983"/>
              <a:ext cx="4829212" cy="2876643"/>
            </a:xfrm>
            <a:prstGeom prst="rect">
              <a:avLst/>
            </a:prstGeom>
            <a:solidFill>
              <a:srgbClr val="FF9999">
                <a:alpha val="50000"/>
              </a:srgb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anose="020F0502020204030204" pitchFamily="34" charset="0"/>
              </a:endParaRPr>
            </a:p>
          </p:txBody>
        </p:sp>
        <p:sp>
          <p:nvSpPr>
            <p:cNvPr id="8" name="Rectangle 7">
              <a:extLst>
                <a:ext uri="{FF2B5EF4-FFF2-40B4-BE49-F238E27FC236}">
                  <a16:creationId xmlns:a16="http://schemas.microsoft.com/office/drawing/2014/main" id="{6E85C7A4-5968-4890-B642-BCF030D493B1}"/>
                </a:ext>
              </a:extLst>
            </p:cNvPr>
            <p:cNvSpPr/>
            <p:nvPr/>
          </p:nvSpPr>
          <p:spPr bwMode="auto">
            <a:xfrm>
              <a:off x="609100" y="1549983"/>
              <a:ext cx="2800864" cy="2876643"/>
            </a:xfrm>
            <a:prstGeom prst="rect">
              <a:avLst/>
            </a:prstGeom>
            <a:solidFill>
              <a:schemeClr val="accent5"/>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anose="020F0502020204030204" pitchFamily="34" charset="0"/>
              </a:endParaRPr>
            </a:p>
          </p:txBody>
        </p:sp>
        <p:pic>
          <p:nvPicPr>
            <p:cNvPr id="4" name="Picture 3">
              <a:extLst>
                <a:ext uri="{FF2B5EF4-FFF2-40B4-BE49-F238E27FC236}">
                  <a16:creationId xmlns:a16="http://schemas.microsoft.com/office/drawing/2014/main" id="{C7A40AF6-0F7C-4B6E-B70C-256317B68DAA}"/>
                </a:ext>
              </a:extLst>
            </p:cNvPr>
            <p:cNvPicPr>
              <a:picLocks noChangeAspect="1"/>
            </p:cNvPicPr>
            <p:nvPr/>
          </p:nvPicPr>
          <p:blipFill>
            <a:blip r:embed="rId2"/>
            <a:stretch>
              <a:fillRect/>
            </a:stretch>
          </p:blipFill>
          <p:spPr>
            <a:xfrm>
              <a:off x="980667" y="2221301"/>
              <a:ext cx="1966604" cy="1959915"/>
            </a:xfrm>
            <a:prstGeom prst="rect">
              <a:avLst/>
            </a:prstGeom>
          </p:spPr>
        </p:pic>
        <p:sp>
          <p:nvSpPr>
            <p:cNvPr id="6" name="TextBox 5">
              <a:extLst>
                <a:ext uri="{FF2B5EF4-FFF2-40B4-BE49-F238E27FC236}">
                  <a16:creationId xmlns:a16="http://schemas.microsoft.com/office/drawing/2014/main" id="{001156CF-EB29-484F-939C-0C7282FED2F5}"/>
                </a:ext>
              </a:extLst>
            </p:cNvPr>
            <p:cNvSpPr txBox="1"/>
            <p:nvPr/>
          </p:nvSpPr>
          <p:spPr>
            <a:xfrm>
              <a:off x="637842" y="1535637"/>
              <a:ext cx="2845587" cy="646331"/>
            </a:xfrm>
            <a:prstGeom prst="rect">
              <a:avLst/>
            </a:prstGeom>
            <a:noFill/>
          </p:spPr>
          <p:txBody>
            <a:bodyPr wrap="none" rtlCol="0">
              <a:spAutoFit/>
            </a:bodyPr>
            <a:lstStyle/>
            <a:p>
              <a:r>
                <a:rPr lang="en-US" dirty="0"/>
                <a:t>Transverse to the beam, </a:t>
              </a:r>
              <a:br>
                <a:rPr lang="en-US" dirty="0"/>
              </a:br>
              <a:r>
                <a:rPr lang="en-US" dirty="0"/>
                <a:t>we use quadrupole magnets</a:t>
              </a:r>
            </a:p>
          </p:txBody>
        </p:sp>
        <p:sp>
          <p:nvSpPr>
            <p:cNvPr id="7" name="Rectangle 6">
              <a:extLst>
                <a:ext uri="{FF2B5EF4-FFF2-40B4-BE49-F238E27FC236}">
                  <a16:creationId xmlns:a16="http://schemas.microsoft.com/office/drawing/2014/main" id="{6F76D601-A448-43FE-99A7-75A8D49704A6}"/>
                </a:ext>
              </a:extLst>
            </p:cNvPr>
            <p:cNvSpPr/>
            <p:nvPr/>
          </p:nvSpPr>
          <p:spPr bwMode="auto">
            <a:xfrm>
              <a:off x="541176" y="1496304"/>
              <a:ext cx="2942253" cy="28766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anose="020F0502020204030204" pitchFamily="34" charset="0"/>
              </a:endParaRPr>
            </a:p>
          </p:txBody>
        </p:sp>
        <p:pic>
          <p:nvPicPr>
            <p:cNvPr id="9" name="Picture 8">
              <a:extLst>
                <a:ext uri="{FF2B5EF4-FFF2-40B4-BE49-F238E27FC236}">
                  <a16:creationId xmlns:a16="http://schemas.microsoft.com/office/drawing/2014/main" id="{4787C7B2-FA42-4935-AA1F-04B338197A89}"/>
                </a:ext>
              </a:extLst>
            </p:cNvPr>
            <p:cNvPicPr>
              <a:picLocks noChangeAspect="1"/>
            </p:cNvPicPr>
            <p:nvPr/>
          </p:nvPicPr>
          <p:blipFill>
            <a:blip r:embed="rId3"/>
            <a:stretch>
              <a:fillRect/>
            </a:stretch>
          </p:blipFill>
          <p:spPr>
            <a:xfrm>
              <a:off x="3979403" y="3022303"/>
              <a:ext cx="4051143" cy="1243891"/>
            </a:xfrm>
            <a:prstGeom prst="rect">
              <a:avLst/>
            </a:prstGeom>
          </p:spPr>
        </p:pic>
        <p:sp>
          <p:nvSpPr>
            <p:cNvPr id="10" name="TextBox 9">
              <a:extLst>
                <a:ext uri="{FF2B5EF4-FFF2-40B4-BE49-F238E27FC236}">
                  <a16:creationId xmlns:a16="http://schemas.microsoft.com/office/drawing/2014/main" id="{F476B230-15D6-454B-B1B1-4100ABE80C1D}"/>
                </a:ext>
              </a:extLst>
            </p:cNvPr>
            <p:cNvSpPr txBox="1"/>
            <p:nvPr/>
          </p:nvSpPr>
          <p:spPr>
            <a:xfrm>
              <a:off x="3702981" y="1544975"/>
              <a:ext cx="5042914" cy="1477328"/>
            </a:xfrm>
            <a:prstGeom prst="rect">
              <a:avLst/>
            </a:prstGeom>
            <a:noFill/>
          </p:spPr>
          <p:txBody>
            <a:bodyPr wrap="square" rtlCol="0">
              <a:spAutoFit/>
            </a:bodyPr>
            <a:lstStyle/>
            <a:p>
              <a:r>
                <a:rPr lang="en-US" dirty="0"/>
                <a:t>A quadrupole in one orientation focuses horizontally and defocuses vertically.  The other orientation does the reverse.</a:t>
              </a:r>
              <a:br>
                <a:rPr lang="en-US" dirty="0"/>
              </a:br>
              <a:r>
                <a:rPr lang="en-US" dirty="0"/>
                <a:t>From optics*: a combination of focusing and </a:t>
              </a:r>
              <a:br>
                <a:rPr lang="en-US" dirty="0"/>
              </a:br>
              <a:r>
                <a:rPr lang="en-US" dirty="0"/>
                <a:t>defocusing  is net focusing.</a:t>
              </a:r>
            </a:p>
          </p:txBody>
        </p:sp>
      </p:grpSp>
      <p:sp>
        <p:nvSpPr>
          <p:cNvPr id="13" name="TextBox 12">
            <a:extLst>
              <a:ext uri="{FF2B5EF4-FFF2-40B4-BE49-F238E27FC236}">
                <a16:creationId xmlns:a16="http://schemas.microsoft.com/office/drawing/2014/main" id="{840A2AC0-8910-46B9-8863-02302CCC7325}"/>
              </a:ext>
            </a:extLst>
          </p:cNvPr>
          <p:cNvSpPr txBox="1"/>
          <p:nvPr/>
        </p:nvSpPr>
        <p:spPr>
          <a:xfrm>
            <a:off x="4065037" y="6321752"/>
            <a:ext cx="4621763" cy="261610"/>
          </a:xfrm>
          <a:prstGeom prst="rect">
            <a:avLst/>
          </a:prstGeom>
          <a:noFill/>
        </p:spPr>
        <p:txBody>
          <a:bodyPr wrap="square" rtlCol="0">
            <a:spAutoFit/>
          </a:bodyPr>
          <a:lstStyle/>
          <a:p>
            <a:r>
              <a:rPr lang="en-US" sz="1100" dirty="0"/>
              <a:t>* Homework: what is the relationship between f and L that makes this true?</a:t>
            </a:r>
          </a:p>
        </p:txBody>
      </p:sp>
      <p:pic>
        <p:nvPicPr>
          <p:cNvPr id="15" name="Picture 14">
            <a:extLst>
              <a:ext uri="{FF2B5EF4-FFF2-40B4-BE49-F238E27FC236}">
                <a16:creationId xmlns:a16="http://schemas.microsoft.com/office/drawing/2014/main" id="{A17E98F7-C5D3-428F-9A15-8A9D2F679A49}"/>
              </a:ext>
            </a:extLst>
          </p:cNvPr>
          <p:cNvPicPr>
            <a:picLocks noChangeAspect="1"/>
          </p:cNvPicPr>
          <p:nvPr/>
        </p:nvPicPr>
        <p:blipFill rotWithShape="1">
          <a:blip r:embed="rId4"/>
          <a:srcRect t="6846" b="6487"/>
          <a:stretch/>
        </p:blipFill>
        <p:spPr>
          <a:xfrm>
            <a:off x="779497" y="4946904"/>
            <a:ext cx="3333750" cy="1188720"/>
          </a:xfrm>
          <a:prstGeom prst="rect">
            <a:avLst/>
          </a:prstGeom>
        </p:spPr>
      </p:pic>
      <p:sp>
        <p:nvSpPr>
          <p:cNvPr id="17" name="TextBox 16">
            <a:extLst>
              <a:ext uri="{FF2B5EF4-FFF2-40B4-BE49-F238E27FC236}">
                <a16:creationId xmlns:a16="http://schemas.microsoft.com/office/drawing/2014/main" id="{0F5366F5-0E19-44DC-8DB7-432446293DB5}"/>
              </a:ext>
            </a:extLst>
          </p:cNvPr>
          <p:cNvSpPr txBox="1"/>
          <p:nvPr/>
        </p:nvSpPr>
        <p:spPr>
          <a:xfrm>
            <a:off x="525124" y="4544282"/>
            <a:ext cx="7193572" cy="369332"/>
          </a:xfrm>
          <a:prstGeom prst="rect">
            <a:avLst/>
          </a:prstGeom>
          <a:noFill/>
        </p:spPr>
        <p:txBody>
          <a:bodyPr wrap="none" rtlCol="0">
            <a:spAutoFit/>
          </a:bodyPr>
          <a:lstStyle/>
          <a:p>
            <a:r>
              <a:rPr lang="en-US" dirty="0"/>
              <a:t>Longitudinal to the beam, we use RF, the same RF we used for acceleration.</a:t>
            </a:r>
          </a:p>
        </p:txBody>
      </p:sp>
      <p:sp>
        <p:nvSpPr>
          <p:cNvPr id="22" name="Oval 21">
            <a:extLst>
              <a:ext uri="{FF2B5EF4-FFF2-40B4-BE49-F238E27FC236}">
                <a16:creationId xmlns:a16="http://schemas.microsoft.com/office/drawing/2014/main" id="{FA85AB3D-D218-44E6-A53F-2C4AF534154E}"/>
              </a:ext>
            </a:extLst>
          </p:cNvPr>
          <p:cNvSpPr/>
          <p:nvPr/>
        </p:nvSpPr>
        <p:spPr bwMode="auto">
          <a:xfrm>
            <a:off x="1611087" y="5600668"/>
            <a:ext cx="75895" cy="74994"/>
          </a:xfrm>
          <a:prstGeom prst="ellipse">
            <a:avLst/>
          </a:prstGeom>
          <a:solidFill>
            <a:srgbClr val="C00000"/>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anose="020F0502020204030204" pitchFamily="34" charset="0"/>
            </a:endParaRPr>
          </a:p>
        </p:txBody>
      </p:sp>
      <p:sp>
        <p:nvSpPr>
          <p:cNvPr id="23" name="Oval 22">
            <a:extLst>
              <a:ext uri="{FF2B5EF4-FFF2-40B4-BE49-F238E27FC236}">
                <a16:creationId xmlns:a16="http://schemas.microsoft.com/office/drawing/2014/main" id="{E53CD946-FC00-4449-A87C-63F0B4B4E3C9}"/>
              </a:ext>
            </a:extLst>
          </p:cNvPr>
          <p:cNvSpPr/>
          <p:nvPr/>
        </p:nvSpPr>
        <p:spPr bwMode="auto">
          <a:xfrm>
            <a:off x="1782261" y="5666442"/>
            <a:ext cx="75895" cy="74994"/>
          </a:xfrm>
          <a:prstGeom prst="ellipse">
            <a:avLst/>
          </a:prstGeom>
          <a:solidFill>
            <a:srgbClr val="C00000"/>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anose="020F0502020204030204" pitchFamily="34" charset="0"/>
            </a:endParaRPr>
          </a:p>
        </p:txBody>
      </p:sp>
      <p:sp>
        <p:nvSpPr>
          <p:cNvPr id="24" name="Oval 23">
            <a:extLst>
              <a:ext uri="{FF2B5EF4-FFF2-40B4-BE49-F238E27FC236}">
                <a16:creationId xmlns:a16="http://schemas.microsoft.com/office/drawing/2014/main" id="{1202964C-9DE8-4B5A-A650-939339D91E98}"/>
              </a:ext>
            </a:extLst>
          </p:cNvPr>
          <p:cNvSpPr/>
          <p:nvPr/>
        </p:nvSpPr>
        <p:spPr bwMode="auto">
          <a:xfrm>
            <a:off x="1656490" y="5666442"/>
            <a:ext cx="75895" cy="74994"/>
          </a:xfrm>
          <a:prstGeom prst="ellipse">
            <a:avLst/>
          </a:prstGeom>
          <a:solidFill>
            <a:srgbClr val="C00000"/>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anose="020F0502020204030204" pitchFamily="34" charset="0"/>
            </a:endParaRPr>
          </a:p>
        </p:txBody>
      </p:sp>
      <p:sp>
        <p:nvSpPr>
          <p:cNvPr id="25" name="Oval 24">
            <a:extLst>
              <a:ext uri="{FF2B5EF4-FFF2-40B4-BE49-F238E27FC236}">
                <a16:creationId xmlns:a16="http://schemas.microsoft.com/office/drawing/2014/main" id="{815E6969-64C1-4DD0-AA41-0A32A8E4C509}"/>
              </a:ext>
            </a:extLst>
          </p:cNvPr>
          <p:cNvSpPr/>
          <p:nvPr/>
        </p:nvSpPr>
        <p:spPr bwMode="auto">
          <a:xfrm>
            <a:off x="1732385" y="5741436"/>
            <a:ext cx="75895" cy="74994"/>
          </a:xfrm>
          <a:prstGeom prst="ellipse">
            <a:avLst/>
          </a:prstGeom>
          <a:solidFill>
            <a:srgbClr val="C00000"/>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anose="020F0502020204030204" pitchFamily="34" charset="0"/>
            </a:endParaRPr>
          </a:p>
        </p:txBody>
      </p:sp>
      <p:sp>
        <p:nvSpPr>
          <p:cNvPr id="26" name="Oval 25">
            <a:extLst>
              <a:ext uri="{FF2B5EF4-FFF2-40B4-BE49-F238E27FC236}">
                <a16:creationId xmlns:a16="http://schemas.microsoft.com/office/drawing/2014/main" id="{C9741FF5-FA42-4999-95E5-A6BB09F316C3}"/>
              </a:ext>
            </a:extLst>
          </p:cNvPr>
          <p:cNvSpPr/>
          <p:nvPr/>
        </p:nvSpPr>
        <p:spPr bwMode="auto">
          <a:xfrm>
            <a:off x="1611087" y="5741436"/>
            <a:ext cx="75895" cy="74994"/>
          </a:xfrm>
          <a:prstGeom prst="ellipse">
            <a:avLst/>
          </a:prstGeom>
          <a:solidFill>
            <a:srgbClr val="C00000"/>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anose="020F0502020204030204" pitchFamily="34" charset="0"/>
            </a:endParaRPr>
          </a:p>
        </p:txBody>
      </p:sp>
      <p:sp>
        <p:nvSpPr>
          <p:cNvPr id="27" name="Oval 26">
            <a:extLst>
              <a:ext uri="{FF2B5EF4-FFF2-40B4-BE49-F238E27FC236}">
                <a16:creationId xmlns:a16="http://schemas.microsoft.com/office/drawing/2014/main" id="{84F8EA78-EC0C-48CC-9EBB-860DCDC631B7}"/>
              </a:ext>
            </a:extLst>
          </p:cNvPr>
          <p:cNvSpPr/>
          <p:nvPr/>
        </p:nvSpPr>
        <p:spPr bwMode="auto">
          <a:xfrm>
            <a:off x="1523056" y="5666442"/>
            <a:ext cx="75895" cy="74994"/>
          </a:xfrm>
          <a:prstGeom prst="ellipse">
            <a:avLst/>
          </a:prstGeom>
          <a:solidFill>
            <a:srgbClr val="C00000"/>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anose="020F0502020204030204" pitchFamily="34" charset="0"/>
            </a:endParaRPr>
          </a:p>
        </p:txBody>
      </p:sp>
      <p:sp>
        <p:nvSpPr>
          <p:cNvPr id="29" name="Oval 28">
            <a:extLst>
              <a:ext uri="{FF2B5EF4-FFF2-40B4-BE49-F238E27FC236}">
                <a16:creationId xmlns:a16="http://schemas.microsoft.com/office/drawing/2014/main" id="{3FC67292-5E69-4235-97C0-A324D3E4FB82}"/>
              </a:ext>
            </a:extLst>
          </p:cNvPr>
          <p:cNvSpPr/>
          <p:nvPr/>
        </p:nvSpPr>
        <p:spPr bwMode="auto">
          <a:xfrm>
            <a:off x="3703891" y="5739346"/>
            <a:ext cx="75895" cy="74994"/>
          </a:xfrm>
          <a:prstGeom prst="ellipse">
            <a:avLst/>
          </a:prstGeom>
          <a:solidFill>
            <a:srgbClr val="C00000"/>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anose="020F0502020204030204" pitchFamily="34" charset="0"/>
            </a:endParaRPr>
          </a:p>
        </p:txBody>
      </p:sp>
      <p:sp>
        <p:nvSpPr>
          <p:cNvPr id="30" name="Oval 29">
            <a:extLst>
              <a:ext uri="{FF2B5EF4-FFF2-40B4-BE49-F238E27FC236}">
                <a16:creationId xmlns:a16="http://schemas.microsoft.com/office/drawing/2014/main" id="{322A0642-8B44-4D43-B2DA-2672511FBC7C}"/>
              </a:ext>
            </a:extLst>
          </p:cNvPr>
          <p:cNvSpPr/>
          <p:nvPr/>
        </p:nvSpPr>
        <p:spPr bwMode="auto">
          <a:xfrm>
            <a:off x="3658972" y="5666442"/>
            <a:ext cx="75895" cy="74994"/>
          </a:xfrm>
          <a:prstGeom prst="ellipse">
            <a:avLst/>
          </a:prstGeom>
          <a:solidFill>
            <a:srgbClr val="C00000"/>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anose="020F0502020204030204" pitchFamily="34" charset="0"/>
            </a:endParaRPr>
          </a:p>
        </p:txBody>
      </p:sp>
      <p:sp>
        <p:nvSpPr>
          <p:cNvPr id="31" name="Oval 30">
            <a:extLst>
              <a:ext uri="{FF2B5EF4-FFF2-40B4-BE49-F238E27FC236}">
                <a16:creationId xmlns:a16="http://schemas.microsoft.com/office/drawing/2014/main" id="{C2EC1D8C-B7AF-48C4-A1D0-DD0EE1CACF9D}"/>
              </a:ext>
            </a:extLst>
          </p:cNvPr>
          <p:cNvSpPr/>
          <p:nvPr/>
        </p:nvSpPr>
        <p:spPr bwMode="auto">
          <a:xfrm>
            <a:off x="3752587" y="5647707"/>
            <a:ext cx="75895" cy="74994"/>
          </a:xfrm>
          <a:prstGeom prst="ellipse">
            <a:avLst/>
          </a:prstGeom>
          <a:solidFill>
            <a:srgbClr val="C00000"/>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anose="020F0502020204030204" pitchFamily="34" charset="0"/>
            </a:endParaRPr>
          </a:p>
        </p:txBody>
      </p:sp>
      <p:sp>
        <p:nvSpPr>
          <p:cNvPr id="32" name="Oval 31">
            <a:extLst>
              <a:ext uri="{FF2B5EF4-FFF2-40B4-BE49-F238E27FC236}">
                <a16:creationId xmlns:a16="http://schemas.microsoft.com/office/drawing/2014/main" id="{E9B9F36D-59D9-45F5-A228-5DADBD8B04DE}"/>
              </a:ext>
            </a:extLst>
          </p:cNvPr>
          <p:cNvSpPr/>
          <p:nvPr/>
        </p:nvSpPr>
        <p:spPr bwMode="auto">
          <a:xfrm>
            <a:off x="3591187" y="5739346"/>
            <a:ext cx="75895" cy="74994"/>
          </a:xfrm>
          <a:prstGeom prst="ellipse">
            <a:avLst/>
          </a:prstGeom>
          <a:solidFill>
            <a:srgbClr val="C00000"/>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anose="020F0502020204030204" pitchFamily="34" charset="0"/>
            </a:endParaRPr>
          </a:p>
        </p:txBody>
      </p:sp>
      <p:sp>
        <p:nvSpPr>
          <p:cNvPr id="34" name="TextBox 33">
            <a:extLst>
              <a:ext uri="{FF2B5EF4-FFF2-40B4-BE49-F238E27FC236}">
                <a16:creationId xmlns:a16="http://schemas.microsoft.com/office/drawing/2014/main" id="{00B25C85-A144-4964-9AB8-A988286395BE}"/>
              </a:ext>
            </a:extLst>
          </p:cNvPr>
          <p:cNvSpPr txBox="1"/>
          <p:nvPr/>
        </p:nvSpPr>
        <p:spPr>
          <a:xfrm>
            <a:off x="5291376" y="5027129"/>
            <a:ext cx="1698171" cy="923330"/>
          </a:xfrm>
          <a:prstGeom prst="rect">
            <a:avLst/>
          </a:prstGeom>
          <a:solidFill>
            <a:schemeClr val="bg1"/>
          </a:solidFill>
        </p:spPr>
        <p:txBody>
          <a:bodyPr wrap="square" rtlCol="0">
            <a:spAutoFit/>
          </a:bodyPr>
          <a:lstStyle/>
          <a:p>
            <a:r>
              <a:rPr lang="en-US" dirty="0"/>
              <a:t>Together this gives us stability in x, y and z.</a:t>
            </a:r>
          </a:p>
        </p:txBody>
      </p:sp>
    </p:spTree>
    <p:extLst>
      <p:ext uri="{BB962C8B-B14F-4D97-AF65-F5344CB8AC3E}">
        <p14:creationId xmlns:p14="http://schemas.microsoft.com/office/powerpoint/2010/main" val="20677974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0781C6B9-DD7E-4FB6-9005-3FAB05B6E7A8}" type="slidenum">
              <a:rPr lang="en-US" altLang="en-US"/>
              <a:pPr/>
              <a:t>67</a:t>
            </a:fld>
            <a:endParaRPr lang="en-US" altLang="en-US"/>
          </a:p>
        </p:txBody>
      </p:sp>
      <p:sp>
        <p:nvSpPr>
          <p:cNvPr id="1153026" name="Rectangle 2"/>
          <p:cNvSpPr>
            <a:spLocks noGrp="1" noChangeArrowheads="1"/>
          </p:cNvSpPr>
          <p:nvPr>
            <p:ph type="title"/>
          </p:nvPr>
        </p:nvSpPr>
        <p:spPr/>
        <p:txBody>
          <a:bodyPr/>
          <a:lstStyle/>
          <a:p>
            <a:r>
              <a:rPr lang="en-US" altLang="en-US"/>
              <a:t>Our Next Problem - Resistance</a:t>
            </a:r>
          </a:p>
        </p:txBody>
      </p:sp>
      <p:sp>
        <p:nvSpPr>
          <p:cNvPr id="1153027" name="Rectangle 3"/>
          <p:cNvSpPr>
            <a:spLocks noGrp="1" noChangeArrowheads="1"/>
          </p:cNvSpPr>
          <p:nvPr>
            <p:ph type="body" idx="1"/>
          </p:nvPr>
        </p:nvSpPr>
        <p:spPr>
          <a:xfrm>
            <a:off x="211138" y="1014413"/>
            <a:ext cx="5221287" cy="4535487"/>
          </a:xfrm>
        </p:spPr>
        <p:txBody>
          <a:bodyPr/>
          <a:lstStyle/>
          <a:p>
            <a:r>
              <a:rPr lang="en-US" altLang="en-US" sz="2000" dirty="0"/>
              <a:t>To generate the field we want, we need to carry about 12000 Amperes.</a:t>
            </a:r>
            <a:br>
              <a:rPr lang="en-US" altLang="en-US" sz="2000" dirty="0"/>
            </a:br>
            <a:endParaRPr lang="en-US" altLang="en-US" sz="2000" dirty="0"/>
          </a:p>
          <a:p>
            <a:r>
              <a:rPr lang="en-US" altLang="en-US" sz="2000" dirty="0"/>
              <a:t>US NFPA code says one needs a “wire” that has a diameter of about 35 cm to safely carry this current.</a:t>
            </a:r>
          </a:p>
          <a:p>
            <a:pPr lvl="1"/>
            <a:r>
              <a:rPr lang="en-US" altLang="en-US" sz="1800" dirty="0"/>
              <a:t>This is 000…000 (32 zeros) gauge “wire”</a:t>
            </a:r>
          </a:p>
          <a:p>
            <a:pPr lvl="2"/>
            <a:r>
              <a:rPr lang="en-US" altLang="en-US" sz="1600" dirty="0"/>
              <a:t>In practice one would use a shaped piece of copper.</a:t>
            </a:r>
          </a:p>
          <a:p>
            <a:pPr lvl="2"/>
            <a:r>
              <a:rPr lang="en-US" altLang="en-US" sz="1600" dirty="0"/>
              <a:t>It’s probably impossible to control the shape of the current flow accurately enough</a:t>
            </a:r>
            <a:br>
              <a:rPr lang="en-US" altLang="en-US" sz="1600" dirty="0"/>
            </a:br>
            <a:endParaRPr lang="en-US" altLang="en-US" sz="1600" dirty="0"/>
          </a:p>
          <a:p>
            <a:r>
              <a:rPr lang="en-US" altLang="en-US" sz="2000" dirty="0"/>
              <a:t>Resistance is only 0.02 </a:t>
            </a:r>
            <a:r>
              <a:rPr lang="en-US" altLang="en-US" sz="2000" dirty="0">
                <a:latin typeface="Symbol" panose="05050102010706020507" pitchFamily="18" charset="2"/>
              </a:rPr>
              <a:t>W</a:t>
            </a:r>
            <a:r>
              <a:rPr lang="en-US" altLang="en-US" sz="2000" dirty="0"/>
              <a:t> </a:t>
            </a:r>
          </a:p>
          <a:p>
            <a:pPr lvl="1"/>
            <a:r>
              <a:rPr lang="en-US" altLang="en-US" sz="1800" dirty="0"/>
              <a:t>This means Joule heating is 3 megawatts</a:t>
            </a:r>
          </a:p>
        </p:txBody>
      </p:sp>
      <p:pic>
        <p:nvPicPr>
          <p:cNvPr id="1153028" name="Picture 4" descr="http://www.physics.gatech.edu/academics/Classes/2k_summer/2212/a/circuits_files/Circuits5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5775" y="498475"/>
            <a:ext cx="3109913" cy="2439988"/>
          </a:xfrm>
          <a:prstGeom prst="rect">
            <a:avLst/>
          </a:prstGeom>
          <a:noFill/>
          <a:extLst>
            <a:ext uri="{909E8E84-426E-40DD-AFC4-6F175D3DCCD1}">
              <a14:hiddenFill xmlns:a14="http://schemas.microsoft.com/office/drawing/2010/main">
                <a:solidFill>
                  <a:srgbClr val="FFFFFF"/>
                </a:solidFill>
              </a14:hiddenFill>
            </a:ext>
          </a:extLst>
        </p:spPr>
      </p:pic>
      <p:sp>
        <p:nvSpPr>
          <p:cNvPr id="1153029" name="Text Box 5"/>
          <p:cNvSpPr txBox="1">
            <a:spLocks noChangeArrowheads="1"/>
          </p:cNvSpPr>
          <p:nvPr/>
        </p:nvSpPr>
        <p:spPr bwMode="auto">
          <a:xfrm>
            <a:off x="6210299" y="193675"/>
            <a:ext cx="2592388" cy="3048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spcAft>
                <a:spcPct val="10000"/>
              </a:spcAft>
              <a:buClr>
                <a:schemeClr val="tx2"/>
              </a:buClr>
            </a:pPr>
            <a:r>
              <a:rPr lang="en-US" altLang="en-US" sz="1400" dirty="0">
                <a:latin typeface="Arial" panose="020B0604020202020204" pitchFamily="34" charset="0"/>
              </a:rPr>
              <a:t>26 km of electromagnets</a:t>
            </a:r>
          </a:p>
        </p:txBody>
      </p:sp>
      <p:sp>
        <p:nvSpPr>
          <p:cNvPr id="1153030" name="Text Box 6"/>
          <p:cNvSpPr txBox="1">
            <a:spLocks noChangeArrowheads="1"/>
          </p:cNvSpPr>
          <p:nvPr/>
        </p:nvSpPr>
        <p:spPr bwMode="auto">
          <a:xfrm>
            <a:off x="6022975" y="2903538"/>
            <a:ext cx="2279650" cy="3667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10000"/>
              </a:spcBef>
              <a:spcAft>
                <a:spcPct val="10000"/>
              </a:spcAft>
              <a:buClr>
                <a:schemeClr val="tx2"/>
              </a:buClr>
            </a:pPr>
            <a:r>
              <a:rPr lang="en-US" altLang="en-US">
                <a:latin typeface="Arial" panose="020B0604020202020204" pitchFamily="34" charset="0"/>
              </a:rPr>
              <a:t>LHC Circuit Diagram</a:t>
            </a:r>
          </a:p>
        </p:txBody>
      </p:sp>
      <p:graphicFrame>
        <p:nvGraphicFramePr>
          <p:cNvPr id="1153031" name="Object 7"/>
          <p:cNvGraphicFramePr>
            <a:graphicFrameLocks noChangeAspect="1"/>
          </p:cNvGraphicFramePr>
          <p:nvPr/>
        </p:nvGraphicFramePr>
        <p:xfrm>
          <a:off x="6234113" y="3498850"/>
          <a:ext cx="2019300" cy="2452688"/>
        </p:xfrm>
        <a:graphic>
          <a:graphicData uri="http://schemas.openxmlformats.org/presentationml/2006/ole">
            <mc:AlternateContent xmlns:mc="http://schemas.openxmlformats.org/markup-compatibility/2006">
              <mc:Choice xmlns:v="urn:schemas-microsoft-com:vml" Requires="v">
                <p:oleObj spid="_x0000_s412773" name="Equation" r:id="rId4" imgW="533160" imgH="647640" progId="Equation.3">
                  <p:embed/>
                </p:oleObj>
              </mc:Choice>
              <mc:Fallback>
                <p:oleObj name="Equation" r:id="rId4" imgW="533160" imgH="647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4113" y="3498850"/>
                        <a:ext cx="2019300" cy="2452688"/>
                      </a:xfrm>
                      <a:prstGeom prst="rect">
                        <a:avLst/>
                      </a:prstGeom>
                      <a:solidFill>
                        <a:srgbClr val="FFFF99">
                          <a:alpha val="50000"/>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53032" name="Text Box 8"/>
          <p:cNvSpPr txBox="1">
            <a:spLocks noChangeArrowheads="1"/>
          </p:cNvSpPr>
          <p:nvPr/>
        </p:nvSpPr>
        <p:spPr bwMode="auto">
          <a:xfrm>
            <a:off x="271463" y="5708650"/>
            <a:ext cx="5529262" cy="396875"/>
          </a:xfrm>
          <a:prstGeom prst="rect">
            <a:avLst/>
          </a:prstGeom>
          <a:solidFill>
            <a:srgbClr val="CC99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spcAft>
                <a:spcPct val="10000"/>
              </a:spcAft>
              <a:buClr>
                <a:schemeClr val="tx2"/>
              </a:buClr>
            </a:pPr>
            <a:r>
              <a:rPr lang="en-US" altLang="en-US" sz="2000"/>
              <a:t>Need to go to superconducting magnets.</a:t>
            </a:r>
          </a:p>
        </p:txBody>
      </p:sp>
    </p:spTree>
    <p:extLst>
      <p:ext uri="{BB962C8B-B14F-4D97-AF65-F5344CB8AC3E}">
        <p14:creationId xmlns:p14="http://schemas.microsoft.com/office/powerpoint/2010/main" val="42194250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AE64560C-0C5E-4447-AA64-F5BF3D2F4888}" type="slidenum">
              <a:rPr lang="en-US" altLang="en-US"/>
              <a:pPr/>
              <a:t>68</a:t>
            </a:fld>
            <a:endParaRPr lang="en-US" altLang="en-US"/>
          </a:p>
        </p:txBody>
      </p:sp>
      <p:sp>
        <p:nvSpPr>
          <p:cNvPr id="1154050" name="Rectangle 2"/>
          <p:cNvSpPr>
            <a:spLocks noGrp="1" noChangeArrowheads="1"/>
          </p:cNvSpPr>
          <p:nvPr>
            <p:ph type="title"/>
          </p:nvPr>
        </p:nvSpPr>
        <p:spPr/>
        <p:txBody>
          <a:bodyPr/>
          <a:lstStyle/>
          <a:p>
            <a:r>
              <a:rPr lang="en-US" altLang="en-US"/>
              <a:t>Using Superconducting Magnets</a:t>
            </a:r>
          </a:p>
        </p:txBody>
      </p:sp>
      <p:sp>
        <p:nvSpPr>
          <p:cNvPr id="1154051" name="Rectangle 3"/>
          <p:cNvSpPr>
            <a:spLocks noGrp="1" noChangeArrowheads="1"/>
          </p:cNvSpPr>
          <p:nvPr>
            <p:ph type="body" idx="1"/>
          </p:nvPr>
        </p:nvSpPr>
        <p:spPr>
          <a:xfrm>
            <a:off x="280988" y="1014413"/>
            <a:ext cx="5635625" cy="3108325"/>
          </a:xfrm>
        </p:spPr>
        <p:txBody>
          <a:bodyPr/>
          <a:lstStyle/>
          <a:p>
            <a:r>
              <a:rPr lang="en-US" altLang="en-US" sz="2000"/>
              <a:t>Zero resistance – a good thing!</a:t>
            </a:r>
            <a:br>
              <a:rPr lang="en-US" altLang="en-US" sz="2000"/>
            </a:br>
            <a:endParaRPr lang="en-US" altLang="en-US" sz="2000"/>
          </a:p>
          <a:p>
            <a:r>
              <a:rPr lang="en-US" altLang="en-US" sz="2000"/>
              <a:t>Field is limited to ~9 Tesla (see next slide)</a:t>
            </a:r>
            <a:br>
              <a:rPr lang="en-US" altLang="en-US" sz="2000"/>
            </a:br>
            <a:endParaRPr lang="en-US" altLang="en-US" sz="2000"/>
          </a:p>
          <a:p>
            <a:r>
              <a:rPr lang="en-US" altLang="en-US" sz="2000"/>
              <a:t>They have to be kept cold: around 1.9K</a:t>
            </a:r>
          </a:p>
          <a:p>
            <a:pPr lvl="1"/>
            <a:r>
              <a:rPr lang="en-US" altLang="en-US" sz="1800"/>
              <a:t>Carnot efficiency of pumping out any heat that’s leaked in is 1.9K/300K &lt; 1%.</a:t>
            </a:r>
          </a:p>
          <a:p>
            <a:pPr lvl="1"/>
            <a:r>
              <a:rPr lang="en-US" altLang="en-US" sz="1800"/>
              <a:t>This is less than 15W per magnet</a:t>
            </a:r>
            <a:br>
              <a:rPr lang="en-US" altLang="en-US" sz="1800"/>
            </a:br>
            <a:r>
              <a:rPr lang="en-US" altLang="en-US" sz="1800"/>
              <a:t>for superconducting magnets to “win”</a:t>
            </a:r>
          </a:p>
          <a:p>
            <a:endParaRPr lang="en-US" altLang="en-US" sz="2000"/>
          </a:p>
        </p:txBody>
      </p:sp>
      <p:pic>
        <p:nvPicPr>
          <p:cNvPr id="1154052" name="Picture 4" descr="http://people.ccmr.cornell.edu/~jcdavis/stm/images/superc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7150" y="163513"/>
            <a:ext cx="1943100" cy="1943100"/>
          </a:xfrm>
          <a:prstGeom prst="rect">
            <a:avLst/>
          </a:prstGeom>
          <a:noFill/>
          <a:extLst>
            <a:ext uri="{909E8E84-426E-40DD-AFC4-6F175D3DCCD1}">
              <a14:hiddenFill xmlns:a14="http://schemas.microsoft.com/office/drawing/2010/main">
                <a:solidFill>
                  <a:srgbClr val="FFFFFF"/>
                </a:solidFill>
              </a14:hiddenFill>
            </a:ext>
          </a:extLst>
        </p:spPr>
      </p:pic>
      <p:pic>
        <p:nvPicPr>
          <p:cNvPr id="1154053" name="Picture 5" descr="http://www.nature.com/nature/journal/v448/n7151/images/nature06077-f3.2.jpg"/>
          <p:cNvPicPr>
            <a:picLocks noChangeAspect="1" noChangeArrowheads="1"/>
          </p:cNvPicPr>
          <p:nvPr/>
        </p:nvPicPr>
        <p:blipFill>
          <a:blip r:embed="rId3">
            <a:extLst>
              <a:ext uri="{28A0092B-C50C-407E-A947-70E740481C1C}">
                <a14:useLocalDpi xmlns:a14="http://schemas.microsoft.com/office/drawing/2010/main" val="0"/>
              </a:ext>
            </a:extLst>
          </a:blip>
          <a:srcRect b="50441"/>
          <a:stretch>
            <a:fillRect/>
          </a:stretch>
        </p:blipFill>
        <p:spPr bwMode="auto">
          <a:xfrm>
            <a:off x="5997575" y="4376738"/>
            <a:ext cx="2741613" cy="179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4054" name="Picture 6" descr="last magne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1225" y="2181225"/>
            <a:ext cx="2778125" cy="1860550"/>
          </a:xfrm>
          <a:prstGeom prst="rect">
            <a:avLst/>
          </a:prstGeom>
          <a:noFill/>
          <a:extLst>
            <a:ext uri="{909E8E84-426E-40DD-AFC4-6F175D3DCCD1}">
              <a14:hiddenFill xmlns:a14="http://schemas.microsoft.com/office/drawing/2010/main">
                <a:solidFill>
                  <a:srgbClr val="FFFFFF"/>
                </a:solidFill>
              </a14:hiddenFill>
            </a:ext>
          </a:extLst>
        </p:spPr>
      </p:pic>
      <p:pic>
        <p:nvPicPr>
          <p:cNvPr id="1154055" name="Picture 7" descr="Fermilab-designed quadrupole magnet; credit: I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9225" y="4068763"/>
            <a:ext cx="3406775" cy="2147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9312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5"/>
          <p:cNvSpPr>
            <a:spLocks noGrp="1"/>
          </p:cNvSpPr>
          <p:nvPr>
            <p:ph type="sldNum" sz="quarter" idx="12"/>
          </p:nvPr>
        </p:nvSpPr>
        <p:spPr/>
        <p:txBody>
          <a:bodyPr/>
          <a:lstStyle/>
          <a:p>
            <a:fld id="{17DF637B-F85C-43E8-ABCD-858DFFD032DF}" type="slidenum">
              <a:rPr lang="en-US" altLang="en-US"/>
              <a:pPr/>
              <a:t>69</a:t>
            </a:fld>
            <a:endParaRPr lang="en-US" altLang="en-US"/>
          </a:p>
        </p:txBody>
      </p:sp>
      <p:sp>
        <p:nvSpPr>
          <p:cNvPr id="1156098" name="Rectangle 2"/>
          <p:cNvSpPr>
            <a:spLocks noGrp="1" noChangeArrowheads="1"/>
          </p:cNvSpPr>
          <p:nvPr>
            <p:ph type="title"/>
          </p:nvPr>
        </p:nvSpPr>
        <p:spPr/>
        <p:txBody>
          <a:bodyPr/>
          <a:lstStyle/>
          <a:p>
            <a:r>
              <a:rPr lang="en-US" altLang="en-US"/>
              <a:t>Superconductivity Facts</a:t>
            </a:r>
          </a:p>
        </p:txBody>
      </p:sp>
      <p:sp>
        <p:nvSpPr>
          <p:cNvPr id="1156099" name="Rectangle 3"/>
          <p:cNvSpPr>
            <a:spLocks noGrp="1" noChangeArrowheads="1"/>
          </p:cNvSpPr>
          <p:nvPr>
            <p:ph type="body" idx="1"/>
          </p:nvPr>
        </p:nvSpPr>
        <p:spPr>
          <a:xfrm>
            <a:off x="4622800" y="849313"/>
            <a:ext cx="4241800" cy="4589462"/>
          </a:xfrm>
        </p:spPr>
        <p:txBody>
          <a:bodyPr/>
          <a:lstStyle/>
          <a:p>
            <a:r>
              <a:rPr lang="en-US" altLang="en-US"/>
              <a:t>Superconductivity can be destroyed by:</a:t>
            </a:r>
          </a:p>
          <a:p>
            <a:pPr lvl="1"/>
            <a:r>
              <a:rPr lang="en-US" altLang="en-US"/>
              <a:t>Shaking apart the Cooper pairs (exceeding T</a:t>
            </a:r>
            <a:r>
              <a:rPr lang="en-US" altLang="en-US" baseline="-25000"/>
              <a:t>c</a:t>
            </a:r>
            <a:r>
              <a:rPr lang="en-US" altLang="en-US"/>
              <a:t>)</a:t>
            </a:r>
          </a:p>
          <a:p>
            <a:pPr lvl="1"/>
            <a:r>
              <a:rPr lang="en-US" altLang="en-US"/>
              <a:t>Pulling apart the Cooper pairs</a:t>
            </a:r>
            <a:br>
              <a:rPr lang="en-US" altLang="en-US"/>
            </a:br>
            <a:r>
              <a:rPr lang="en-US" altLang="en-US"/>
              <a:t>(exceeding H</a:t>
            </a:r>
            <a:r>
              <a:rPr lang="en-US" altLang="en-US" baseline="-25000"/>
              <a:t>c</a:t>
            </a:r>
            <a:r>
              <a:rPr lang="en-US" altLang="en-US"/>
              <a:t> or j</a:t>
            </a:r>
            <a:r>
              <a:rPr lang="en-US" altLang="en-US" baseline="-25000"/>
              <a:t>c</a:t>
            </a:r>
            <a:r>
              <a:rPr lang="en-US" altLang="en-US"/>
              <a:t>)</a:t>
            </a:r>
            <a:br>
              <a:rPr lang="en-US" altLang="en-US"/>
            </a:br>
            <a:endParaRPr lang="en-US" altLang="en-US"/>
          </a:p>
          <a:p>
            <a:r>
              <a:rPr lang="en-US" altLang="en-US"/>
              <a:t>Because we want to run at high fields/high currents we want a </a:t>
            </a:r>
            <a:r>
              <a:rPr lang="en-US" altLang="en-US">
                <a:solidFill>
                  <a:schemeClr val="hlink"/>
                </a:solidFill>
              </a:rPr>
              <a:t>cold</a:t>
            </a:r>
            <a:r>
              <a:rPr lang="en-US" altLang="en-US"/>
              <a:t> magnet</a:t>
            </a:r>
          </a:p>
          <a:p>
            <a:pPr lvl="1"/>
            <a:r>
              <a:rPr lang="en-US" altLang="en-US"/>
              <a:t>T = 1.9K</a:t>
            </a:r>
          </a:p>
          <a:p>
            <a:pPr lvl="1"/>
            <a:r>
              <a:rPr lang="en-US" altLang="en-US"/>
              <a:t>T</a:t>
            </a:r>
            <a:r>
              <a:rPr lang="en-US" altLang="en-US" baseline="-25000"/>
              <a:t>c</a:t>
            </a:r>
            <a:r>
              <a:rPr lang="en-US" altLang="en-US"/>
              <a:t> for Ni-Ti is 17.9K</a:t>
            </a:r>
            <a:br>
              <a:rPr lang="en-US" altLang="en-US"/>
            </a:br>
            <a:endParaRPr lang="en-US" altLang="en-US"/>
          </a:p>
          <a:p>
            <a:r>
              <a:rPr lang="en-US" altLang="en-US"/>
              <a:t>At 1.9K the small sample limit is ~9T</a:t>
            </a:r>
          </a:p>
          <a:p>
            <a:pPr lvl="1"/>
            <a:r>
              <a:rPr lang="en-US" altLang="en-US"/>
              <a:t>At design LHC magnets operate at 8.36T</a:t>
            </a:r>
          </a:p>
        </p:txBody>
      </p:sp>
      <p:sp>
        <p:nvSpPr>
          <p:cNvPr id="1156100" name="Line 4"/>
          <p:cNvSpPr>
            <a:spLocks noChangeShapeType="1"/>
          </p:cNvSpPr>
          <p:nvPr/>
        </p:nvSpPr>
        <p:spPr bwMode="auto">
          <a:xfrm flipV="1">
            <a:off x="2319338" y="831850"/>
            <a:ext cx="0" cy="226060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56101" name="Line 5"/>
          <p:cNvSpPr>
            <a:spLocks noChangeShapeType="1"/>
          </p:cNvSpPr>
          <p:nvPr/>
        </p:nvSpPr>
        <p:spPr bwMode="auto">
          <a:xfrm flipV="1">
            <a:off x="2317750" y="3076575"/>
            <a:ext cx="2124075" cy="1588"/>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56102" name="Line 6"/>
          <p:cNvSpPr>
            <a:spLocks noChangeShapeType="1"/>
          </p:cNvSpPr>
          <p:nvPr/>
        </p:nvSpPr>
        <p:spPr bwMode="auto">
          <a:xfrm flipH="1">
            <a:off x="747713" y="3078163"/>
            <a:ext cx="1585912" cy="116205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56103" name="Arc 7"/>
          <p:cNvSpPr>
            <a:spLocks/>
          </p:cNvSpPr>
          <p:nvPr/>
        </p:nvSpPr>
        <p:spPr bwMode="auto">
          <a:xfrm>
            <a:off x="2349500" y="1331913"/>
            <a:ext cx="1601788" cy="172243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0">
            <a:solidFill>
              <a:srgbClr val="00CCFF"/>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56104" name="Arc 8"/>
          <p:cNvSpPr>
            <a:spLocks/>
          </p:cNvSpPr>
          <p:nvPr/>
        </p:nvSpPr>
        <p:spPr bwMode="auto">
          <a:xfrm flipH="1">
            <a:off x="1254125" y="1346200"/>
            <a:ext cx="1049338" cy="25019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0">
            <a:solidFill>
              <a:srgbClr val="00CCFF"/>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56105" name="Arc 9"/>
          <p:cNvSpPr>
            <a:spLocks/>
          </p:cNvSpPr>
          <p:nvPr/>
        </p:nvSpPr>
        <p:spPr bwMode="auto">
          <a:xfrm flipV="1">
            <a:off x="1284288" y="3068638"/>
            <a:ext cx="2644775" cy="80168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0">
            <a:solidFill>
              <a:srgbClr val="00CCFF"/>
            </a:solidFill>
            <a:round/>
            <a:headEnd/>
            <a:tailEnd/>
          </a:ln>
          <a:effectLst/>
          <a:extLst>
            <a:ext uri="{909E8E84-426E-40DD-AFC4-6F175D3DCCD1}">
              <a14:hiddenFill xmlns:a14="http://schemas.microsoft.com/office/drawing/2010/main">
                <a:solidFill>
                  <a:srgbClr val="00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56106" name="Text Box 10"/>
          <p:cNvSpPr txBox="1">
            <a:spLocks noChangeArrowheads="1"/>
          </p:cNvSpPr>
          <p:nvPr/>
        </p:nvSpPr>
        <p:spPr bwMode="auto">
          <a:xfrm>
            <a:off x="2560638" y="774700"/>
            <a:ext cx="32385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10000"/>
              </a:spcBef>
              <a:spcAft>
                <a:spcPct val="10000"/>
              </a:spcAft>
              <a:buClr>
                <a:schemeClr val="tx2"/>
              </a:buClr>
            </a:pPr>
            <a:r>
              <a:rPr lang="en-US" altLang="en-US">
                <a:latin typeface="Arial" panose="020B0604020202020204" pitchFamily="34" charset="0"/>
              </a:rPr>
              <a:t>T</a:t>
            </a:r>
          </a:p>
        </p:txBody>
      </p:sp>
      <p:sp>
        <p:nvSpPr>
          <p:cNvPr id="1156107" name="Text Box 11"/>
          <p:cNvSpPr txBox="1">
            <a:spLocks noChangeArrowheads="1"/>
          </p:cNvSpPr>
          <p:nvPr/>
        </p:nvSpPr>
        <p:spPr bwMode="auto">
          <a:xfrm>
            <a:off x="4021138" y="2535238"/>
            <a:ext cx="349250" cy="3667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10000"/>
              </a:spcBef>
              <a:spcAft>
                <a:spcPct val="10000"/>
              </a:spcAft>
              <a:buClr>
                <a:schemeClr val="tx2"/>
              </a:buClr>
            </a:pPr>
            <a:r>
              <a:rPr lang="en-US" altLang="en-US">
                <a:latin typeface="Arial" panose="020B0604020202020204" pitchFamily="34" charset="0"/>
              </a:rPr>
              <a:t>H</a:t>
            </a:r>
          </a:p>
        </p:txBody>
      </p:sp>
      <p:sp>
        <p:nvSpPr>
          <p:cNvPr id="1156108" name="Text Box 12"/>
          <p:cNvSpPr txBox="1">
            <a:spLocks noChangeArrowheads="1"/>
          </p:cNvSpPr>
          <p:nvPr/>
        </p:nvSpPr>
        <p:spPr bwMode="auto">
          <a:xfrm>
            <a:off x="1074738" y="3986213"/>
            <a:ext cx="234950" cy="3667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10000"/>
              </a:spcBef>
              <a:spcAft>
                <a:spcPct val="10000"/>
              </a:spcAft>
              <a:buClr>
                <a:schemeClr val="tx2"/>
              </a:buClr>
            </a:pPr>
            <a:r>
              <a:rPr lang="en-US" altLang="en-US">
                <a:latin typeface="Arial" panose="020B0604020202020204" pitchFamily="34" charset="0"/>
              </a:rPr>
              <a:t>j</a:t>
            </a:r>
          </a:p>
        </p:txBody>
      </p:sp>
      <p:sp>
        <p:nvSpPr>
          <p:cNvPr id="1156109" name="Text Box 13"/>
          <p:cNvSpPr txBox="1">
            <a:spLocks noChangeArrowheads="1"/>
          </p:cNvSpPr>
          <p:nvPr/>
        </p:nvSpPr>
        <p:spPr bwMode="auto">
          <a:xfrm>
            <a:off x="874713" y="4424363"/>
            <a:ext cx="3589337" cy="33655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spcAft>
                <a:spcPct val="10000"/>
              </a:spcAft>
              <a:buClr>
                <a:schemeClr val="tx2"/>
              </a:buClr>
            </a:pPr>
            <a:r>
              <a:rPr lang="en-US" altLang="en-US" sz="1600"/>
              <a:t>Phase diagram for a superconductor</a:t>
            </a:r>
          </a:p>
        </p:txBody>
      </p:sp>
      <p:sp>
        <p:nvSpPr>
          <p:cNvPr id="1156110" name="Text Box 14"/>
          <p:cNvSpPr txBox="1">
            <a:spLocks noChangeArrowheads="1"/>
          </p:cNvSpPr>
          <p:nvPr/>
        </p:nvSpPr>
        <p:spPr bwMode="auto">
          <a:xfrm>
            <a:off x="396875" y="5141913"/>
            <a:ext cx="4056063" cy="64135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spcAft>
                <a:spcPct val="10000"/>
              </a:spcAft>
              <a:buClr>
                <a:schemeClr val="tx2"/>
              </a:buClr>
            </a:pPr>
            <a:r>
              <a:rPr lang="en-US" altLang="en-US"/>
              <a:t>Think “critical surface” instead of “critical temperature”</a:t>
            </a:r>
          </a:p>
        </p:txBody>
      </p:sp>
    </p:spTree>
    <p:extLst>
      <p:ext uri="{BB962C8B-B14F-4D97-AF65-F5344CB8AC3E}">
        <p14:creationId xmlns:p14="http://schemas.microsoft.com/office/powerpoint/2010/main" val="639711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Number Placeholder 2"/>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FAB0F4E7-2985-4121-B537-2C43A626FE62}" type="slidenum">
              <a:rPr lang="en-US" altLang="en-US" sz="1000" smtClean="0"/>
              <a:pPr algn="l">
                <a:spcBef>
                  <a:spcPct val="0"/>
                </a:spcBef>
                <a:buClrTx/>
                <a:buFontTx/>
                <a:buNone/>
              </a:pPr>
              <a:t>7</a:t>
            </a:fld>
            <a:endParaRPr lang="en-US" altLang="en-US" sz="1000"/>
          </a:p>
        </p:txBody>
      </p:sp>
      <p:sp>
        <p:nvSpPr>
          <p:cNvPr id="210947" name="Rectangle 2"/>
          <p:cNvSpPr>
            <a:spLocks noGrp="1" noChangeArrowheads="1"/>
          </p:cNvSpPr>
          <p:nvPr>
            <p:ph type="title"/>
          </p:nvPr>
        </p:nvSpPr>
        <p:spPr/>
        <p:txBody>
          <a:bodyPr/>
          <a:lstStyle/>
          <a:p>
            <a:r>
              <a:rPr lang="en-US" altLang="en-US"/>
              <a:t>Spontaneous Symmetry Breaking</a:t>
            </a:r>
          </a:p>
        </p:txBody>
      </p:sp>
      <p:sp>
        <p:nvSpPr>
          <p:cNvPr id="210948" name="Oval 3"/>
          <p:cNvSpPr>
            <a:spLocks noChangeArrowheads="1"/>
          </p:cNvSpPr>
          <p:nvPr/>
        </p:nvSpPr>
        <p:spPr bwMode="auto">
          <a:xfrm>
            <a:off x="768350" y="1349375"/>
            <a:ext cx="635000" cy="59055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a:p>
        </p:txBody>
      </p:sp>
      <p:sp>
        <p:nvSpPr>
          <p:cNvPr id="210949" name="Oval 4"/>
          <p:cNvSpPr>
            <a:spLocks noChangeArrowheads="1"/>
          </p:cNvSpPr>
          <p:nvPr/>
        </p:nvSpPr>
        <p:spPr bwMode="auto">
          <a:xfrm>
            <a:off x="4678363" y="1357313"/>
            <a:ext cx="635000" cy="59055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a:p>
        </p:txBody>
      </p:sp>
      <p:sp>
        <p:nvSpPr>
          <p:cNvPr id="210950" name="Oval 5"/>
          <p:cNvSpPr>
            <a:spLocks noChangeArrowheads="1"/>
          </p:cNvSpPr>
          <p:nvPr/>
        </p:nvSpPr>
        <p:spPr bwMode="auto">
          <a:xfrm>
            <a:off x="765175" y="4902200"/>
            <a:ext cx="635000" cy="59055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a:p>
        </p:txBody>
      </p:sp>
      <p:sp>
        <p:nvSpPr>
          <p:cNvPr id="210951" name="Oval 6"/>
          <p:cNvSpPr>
            <a:spLocks noChangeArrowheads="1"/>
          </p:cNvSpPr>
          <p:nvPr/>
        </p:nvSpPr>
        <p:spPr bwMode="auto">
          <a:xfrm>
            <a:off x="4657725" y="4903788"/>
            <a:ext cx="635000" cy="59055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a:p>
        </p:txBody>
      </p:sp>
      <p:sp>
        <p:nvSpPr>
          <p:cNvPr id="210952" name="Text Box 7"/>
          <p:cNvSpPr txBox="1">
            <a:spLocks noChangeArrowheads="1"/>
          </p:cNvSpPr>
          <p:nvPr/>
        </p:nvSpPr>
        <p:spPr bwMode="auto">
          <a:xfrm>
            <a:off x="5721350" y="2565400"/>
            <a:ext cx="2932113" cy="915988"/>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en-US" altLang="en-US"/>
              <a:t>What is the least amount of railroad track needed to connect these 4 cities?</a:t>
            </a:r>
          </a:p>
        </p:txBody>
      </p:sp>
    </p:spTree>
    <p:extLst>
      <p:ext uri="{BB962C8B-B14F-4D97-AF65-F5344CB8AC3E}">
        <p14:creationId xmlns:p14="http://schemas.microsoft.com/office/powerpoint/2010/main" val="13197878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CF56B5A9-87AC-489E-A940-ABDE72765970}" type="slidenum">
              <a:rPr lang="en-US" altLang="en-US"/>
              <a:pPr/>
              <a:t>70</a:t>
            </a:fld>
            <a:endParaRPr lang="en-US" altLang="en-US"/>
          </a:p>
        </p:txBody>
      </p:sp>
      <p:sp>
        <p:nvSpPr>
          <p:cNvPr id="1157122" name="Rectangle 2"/>
          <p:cNvSpPr>
            <a:spLocks noGrp="1" noChangeArrowheads="1"/>
          </p:cNvSpPr>
          <p:nvPr>
            <p:ph type="title"/>
          </p:nvPr>
        </p:nvSpPr>
        <p:spPr/>
        <p:txBody>
          <a:bodyPr/>
          <a:lstStyle/>
          <a:p>
            <a:r>
              <a:rPr lang="en-US" altLang="en-US"/>
              <a:t>Superconducting “Wire”</a:t>
            </a:r>
          </a:p>
        </p:txBody>
      </p:sp>
      <p:sp>
        <p:nvSpPr>
          <p:cNvPr id="1157123" name="Rectangle 3"/>
          <p:cNvSpPr>
            <a:spLocks noGrp="1" noChangeArrowheads="1"/>
          </p:cNvSpPr>
          <p:nvPr>
            <p:ph type="body" idx="1"/>
          </p:nvPr>
        </p:nvSpPr>
        <p:spPr>
          <a:xfrm>
            <a:off x="4260850" y="811213"/>
            <a:ext cx="4735513" cy="3311525"/>
          </a:xfrm>
        </p:spPr>
        <p:txBody>
          <a:bodyPr/>
          <a:lstStyle/>
          <a:p>
            <a:r>
              <a:rPr lang="en-US" altLang="en-US"/>
              <a:t>Nb-Ti has great superconducting properties</a:t>
            </a:r>
          </a:p>
          <a:p>
            <a:pPr lvl="1"/>
            <a:r>
              <a:rPr lang="en-US" altLang="en-US"/>
              <a:t>High T</a:t>
            </a:r>
            <a:r>
              <a:rPr lang="en-US" altLang="en-US" baseline="-25000"/>
              <a:t>c</a:t>
            </a:r>
            <a:r>
              <a:rPr lang="en-US" altLang="en-US"/>
              <a:t>, H</a:t>
            </a:r>
            <a:r>
              <a:rPr lang="en-US" altLang="en-US" baseline="-25000"/>
              <a:t>c</a:t>
            </a:r>
            <a:r>
              <a:rPr lang="en-US" altLang="en-US"/>
              <a:t> and j</a:t>
            </a:r>
            <a:r>
              <a:rPr lang="en-US" altLang="en-US" baseline="-25000"/>
              <a:t>c</a:t>
            </a:r>
            <a:r>
              <a:rPr lang="en-US" altLang="en-US"/>
              <a:t>.</a:t>
            </a:r>
          </a:p>
          <a:p>
            <a:r>
              <a:rPr lang="en-US" altLang="en-US"/>
              <a:t>It has the mechanical consistency of toothpaste.</a:t>
            </a:r>
          </a:p>
          <a:p>
            <a:r>
              <a:rPr lang="en-US" altLang="en-US"/>
              <a:t>It’s surrounded by a thin (~ 10% of the radius) copper jacket</a:t>
            </a:r>
          </a:p>
          <a:p>
            <a:pPr lvl="1"/>
            <a:r>
              <a:rPr lang="en-US" altLang="en-US"/>
              <a:t>Provides mechanical strength</a:t>
            </a:r>
          </a:p>
          <a:p>
            <a:pPr lvl="1"/>
            <a:r>
              <a:rPr lang="en-US" altLang="en-US"/>
              <a:t>Carries most (~80%) of the current when the magnet is warm</a:t>
            </a:r>
          </a:p>
          <a:p>
            <a:pPr lvl="2"/>
            <a:r>
              <a:rPr lang="en-US" altLang="en-US"/>
              <a:t>Copper area is 20% of the area of the cable, but copper’s resistivity is 40x smaller.</a:t>
            </a:r>
          </a:p>
        </p:txBody>
      </p:sp>
      <p:pic>
        <p:nvPicPr>
          <p:cNvPr id="1157124" name="Picture 4" descr="http://lhc-machine-outreach.web.cern.ch/lhc-machine-outreach/images/cable/cabl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063" y="4441825"/>
            <a:ext cx="3794125" cy="1543050"/>
          </a:xfrm>
          <a:prstGeom prst="rect">
            <a:avLst/>
          </a:prstGeom>
          <a:noFill/>
          <a:extLst>
            <a:ext uri="{909E8E84-426E-40DD-AFC4-6F175D3DCCD1}">
              <a14:hiddenFill xmlns:a14="http://schemas.microsoft.com/office/drawing/2010/main">
                <a:solidFill>
                  <a:srgbClr val="FFFFFF"/>
                </a:solidFill>
              </a14:hiddenFill>
            </a:ext>
          </a:extLst>
        </p:spPr>
      </p:pic>
      <p:pic>
        <p:nvPicPr>
          <p:cNvPr id="1157125" name="Picture 5" descr="http://lhc-machine-outreach.web.cern.ch/lhc-machine-outreach/images/cable/strand.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138" y="1054100"/>
            <a:ext cx="3114675" cy="3100388"/>
          </a:xfrm>
          <a:prstGeom prst="rect">
            <a:avLst/>
          </a:prstGeom>
          <a:noFill/>
          <a:extLst>
            <a:ext uri="{909E8E84-426E-40DD-AFC4-6F175D3DCCD1}">
              <a14:hiddenFill xmlns:a14="http://schemas.microsoft.com/office/drawing/2010/main">
                <a:solidFill>
                  <a:srgbClr val="FFFFFF"/>
                </a:solidFill>
              </a14:hiddenFill>
            </a:ext>
          </a:extLst>
        </p:spPr>
      </p:pic>
      <p:pic>
        <p:nvPicPr>
          <p:cNvPr id="1157126" name="Picture 6" descr="The image “http://csel.cs.colorado.edu/~bauerk/legorobots/images/img88.gif” cannot be displayed, because it contains err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2175" y="4392613"/>
            <a:ext cx="3908425" cy="169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6256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794000" y="844550"/>
            <a:ext cx="6350000" cy="1520825"/>
          </a:xfrm>
        </p:spPr>
        <p:txBody>
          <a:bodyPr/>
          <a:lstStyle/>
          <a:p>
            <a:pPr algn="ctr" eaLnBrk="1" hangingPunct="1"/>
            <a:br>
              <a:rPr lang="en-US" altLang="en-US" dirty="0"/>
            </a:br>
            <a:r>
              <a:rPr lang="en-US" altLang="en-US" dirty="0"/>
              <a:t>Colliders Two:</a:t>
            </a:r>
            <a:br>
              <a:rPr lang="en-US" altLang="en-US" dirty="0"/>
            </a:br>
            <a:endParaRPr lang="en-US" altLang="en-US" dirty="0"/>
          </a:p>
        </p:txBody>
      </p:sp>
      <p:sp>
        <p:nvSpPr>
          <p:cNvPr id="5123" name="Rectangle 3"/>
          <p:cNvSpPr>
            <a:spLocks noGrp="1" noChangeArrowheads="1"/>
          </p:cNvSpPr>
          <p:nvPr>
            <p:ph type="subTitle" idx="1"/>
          </p:nvPr>
        </p:nvSpPr>
        <p:spPr>
          <a:xfrm>
            <a:off x="4713288" y="2882900"/>
            <a:ext cx="3705225" cy="1106488"/>
          </a:xfrm>
        </p:spPr>
        <p:txBody>
          <a:bodyPr/>
          <a:lstStyle/>
          <a:p>
            <a:pPr eaLnBrk="1" hangingPunct="1">
              <a:lnSpc>
                <a:spcPct val="80000"/>
              </a:lnSpc>
            </a:pPr>
            <a:r>
              <a:rPr lang="en-US" altLang="en-US" sz="2400"/>
              <a:t>Tom LeCompte</a:t>
            </a:r>
            <a:br>
              <a:rPr lang="en-US" altLang="en-US" sz="2400"/>
            </a:br>
            <a:endParaRPr lang="en-US" altLang="en-US" sz="2400"/>
          </a:p>
          <a:p>
            <a:pPr eaLnBrk="1" hangingPunct="1">
              <a:lnSpc>
                <a:spcPct val="80000"/>
              </a:lnSpc>
            </a:pPr>
            <a:r>
              <a:rPr lang="en-US" altLang="en-US" sz="2000" i="1"/>
              <a:t>High Energy Physics Division</a:t>
            </a:r>
            <a:br>
              <a:rPr lang="en-US" altLang="en-US" sz="2000" i="1"/>
            </a:br>
            <a:r>
              <a:rPr lang="en-US" altLang="en-US" sz="2000" i="1"/>
              <a:t>Argonne National Laboratory</a:t>
            </a:r>
            <a:br>
              <a:rPr lang="en-US" altLang="en-US" sz="2400" i="1"/>
            </a:br>
            <a:endParaRPr lang="en-US" altLang="en-US" sz="2400"/>
          </a:p>
        </p:txBody>
      </p:sp>
      <p:pic>
        <p:nvPicPr>
          <p:cNvPr id="3" name="Picture 2">
            <a:extLst>
              <a:ext uri="{FF2B5EF4-FFF2-40B4-BE49-F238E27FC236}">
                <a16:creationId xmlns:a16="http://schemas.microsoft.com/office/drawing/2014/main" id="{9D6071FC-A6C7-42AF-9220-B7CD69388C7C}"/>
              </a:ext>
            </a:extLst>
          </p:cNvPr>
          <p:cNvPicPr>
            <a:picLocks noChangeAspect="1"/>
          </p:cNvPicPr>
          <p:nvPr/>
        </p:nvPicPr>
        <p:blipFill>
          <a:blip r:embed="rId2"/>
          <a:stretch>
            <a:fillRect/>
          </a:stretch>
        </p:blipFill>
        <p:spPr>
          <a:xfrm>
            <a:off x="1071562" y="1689100"/>
            <a:ext cx="3143251" cy="3143251"/>
          </a:xfrm>
          <a:prstGeom prst="rect">
            <a:avLst/>
          </a:prstGeom>
        </p:spPr>
      </p:pic>
    </p:spTree>
    <p:extLst>
      <p:ext uri="{BB962C8B-B14F-4D97-AF65-F5344CB8AC3E}">
        <p14:creationId xmlns:p14="http://schemas.microsoft.com/office/powerpoint/2010/main" val="21668229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E74AE-44C7-4484-8EC6-D8C48174B65E}"/>
              </a:ext>
            </a:extLst>
          </p:cNvPr>
          <p:cNvSpPr>
            <a:spLocks noGrp="1"/>
          </p:cNvSpPr>
          <p:nvPr>
            <p:ph type="title"/>
          </p:nvPr>
        </p:nvSpPr>
        <p:spPr/>
        <p:txBody>
          <a:bodyPr/>
          <a:lstStyle/>
          <a:p>
            <a:r>
              <a:rPr lang="en-US" dirty="0"/>
              <a:t>A Question Over Lunch</a:t>
            </a:r>
          </a:p>
        </p:txBody>
      </p:sp>
      <p:sp>
        <p:nvSpPr>
          <p:cNvPr id="3" name="Content Placeholder 2">
            <a:extLst>
              <a:ext uri="{FF2B5EF4-FFF2-40B4-BE49-F238E27FC236}">
                <a16:creationId xmlns:a16="http://schemas.microsoft.com/office/drawing/2014/main" id="{4871252F-72CD-4BE4-9BB6-371CC20E56B7}"/>
              </a:ext>
            </a:extLst>
          </p:cNvPr>
          <p:cNvSpPr>
            <a:spLocks noGrp="1"/>
          </p:cNvSpPr>
          <p:nvPr>
            <p:ph idx="1"/>
          </p:nvPr>
        </p:nvSpPr>
        <p:spPr/>
        <p:txBody>
          <a:bodyPr/>
          <a:lstStyle/>
          <a:p>
            <a:r>
              <a:rPr lang="en-US" dirty="0"/>
              <a:t>“Can you describe the role of Monte Carlo in the Higgs search?”</a:t>
            </a:r>
            <a:br>
              <a:rPr lang="en-US" dirty="0"/>
            </a:br>
            <a:endParaRPr lang="en-US" dirty="0"/>
          </a:p>
          <a:p>
            <a:r>
              <a:rPr lang="en-US" dirty="0"/>
              <a:t>The Higgs search in the discovery era was designed to use as little Monte Carlo as possible.</a:t>
            </a:r>
            <a:br>
              <a:rPr lang="en-US" dirty="0"/>
            </a:br>
            <a:endParaRPr lang="en-US" dirty="0"/>
          </a:p>
          <a:p>
            <a:r>
              <a:rPr lang="en-US" dirty="0"/>
              <a:t>Plots like this have the background fit</a:t>
            </a:r>
            <a:br>
              <a:rPr lang="en-US" dirty="0"/>
            </a:br>
            <a:r>
              <a:rPr lang="en-US" dirty="0"/>
              <a:t>from the data, not Monte Carlo.</a:t>
            </a:r>
          </a:p>
        </p:txBody>
      </p:sp>
      <p:sp>
        <p:nvSpPr>
          <p:cNvPr id="4" name="Slide Number Placeholder 3">
            <a:extLst>
              <a:ext uri="{FF2B5EF4-FFF2-40B4-BE49-F238E27FC236}">
                <a16:creationId xmlns:a16="http://schemas.microsoft.com/office/drawing/2014/main" id="{B7CEF547-192B-41E1-BBEB-D5A663E4C58D}"/>
              </a:ext>
            </a:extLst>
          </p:cNvPr>
          <p:cNvSpPr>
            <a:spLocks noGrp="1"/>
          </p:cNvSpPr>
          <p:nvPr>
            <p:ph type="sldNum" sz="quarter" idx="12"/>
          </p:nvPr>
        </p:nvSpPr>
        <p:spPr/>
        <p:txBody>
          <a:bodyPr/>
          <a:lstStyle/>
          <a:p>
            <a:pPr>
              <a:defRPr/>
            </a:pPr>
            <a:fld id="{EB375A14-3331-4DB5-A35A-2D0EB87AA5A3}" type="slidenum">
              <a:rPr lang="en-US" altLang="en-US" smtClean="0"/>
              <a:pPr>
                <a:defRPr/>
              </a:pPr>
              <a:t>72</a:t>
            </a:fld>
            <a:endParaRPr lang="en-US" altLang="en-US"/>
          </a:p>
        </p:txBody>
      </p:sp>
      <p:pic>
        <p:nvPicPr>
          <p:cNvPr id="5" name="Picture 4">
            <a:extLst>
              <a:ext uri="{FF2B5EF4-FFF2-40B4-BE49-F238E27FC236}">
                <a16:creationId xmlns:a16="http://schemas.microsoft.com/office/drawing/2014/main" id="{81DBD899-E11E-4F4A-AAD7-243978AE55ED}"/>
              </a:ext>
            </a:extLst>
          </p:cNvPr>
          <p:cNvPicPr>
            <a:picLocks noChangeAspect="1"/>
          </p:cNvPicPr>
          <p:nvPr/>
        </p:nvPicPr>
        <p:blipFill>
          <a:blip r:embed="rId2"/>
          <a:stretch>
            <a:fillRect/>
          </a:stretch>
        </p:blipFill>
        <p:spPr>
          <a:xfrm>
            <a:off x="4733925" y="2709704"/>
            <a:ext cx="3566469" cy="3657917"/>
          </a:xfrm>
          <a:prstGeom prst="rect">
            <a:avLst/>
          </a:prstGeom>
        </p:spPr>
      </p:pic>
    </p:spTree>
    <p:extLst>
      <p:ext uri="{BB962C8B-B14F-4D97-AF65-F5344CB8AC3E}">
        <p14:creationId xmlns:p14="http://schemas.microsoft.com/office/powerpoint/2010/main" val="39934153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3897CB0F-9229-4191-83A1-8A99798FE09A}"/>
              </a:ext>
            </a:extLst>
          </p:cNvPr>
          <p:cNvSpPr>
            <a:spLocks noGrp="1"/>
          </p:cNvSpPr>
          <p:nvPr>
            <p:ph type="sldNum" sz="quarter" idx="12"/>
          </p:nvPr>
        </p:nvSpPr>
        <p:spPr/>
        <p:txBody>
          <a:bodyPr/>
          <a:lstStyle/>
          <a:p>
            <a:fld id="{F4680DAD-1E80-4F66-8013-D8F5C8D3B765}" type="slidenum">
              <a:rPr lang="en-US" altLang="en-US"/>
              <a:pPr/>
              <a:t>73</a:t>
            </a:fld>
            <a:endParaRPr lang="en-US" altLang="en-US"/>
          </a:p>
        </p:txBody>
      </p:sp>
      <p:sp>
        <p:nvSpPr>
          <p:cNvPr id="1542146" name="Rectangle 2">
            <a:extLst>
              <a:ext uri="{FF2B5EF4-FFF2-40B4-BE49-F238E27FC236}">
                <a16:creationId xmlns:a16="http://schemas.microsoft.com/office/drawing/2014/main" id="{189866B9-A2B1-4136-A81D-E741A685FE7E}"/>
              </a:ext>
            </a:extLst>
          </p:cNvPr>
          <p:cNvSpPr>
            <a:spLocks noGrp="1" noChangeArrowheads="1"/>
          </p:cNvSpPr>
          <p:nvPr>
            <p:ph type="title"/>
          </p:nvPr>
        </p:nvSpPr>
        <p:spPr/>
        <p:txBody>
          <a:bodyPr/>
          <a:lstStyle/>
          <a:p>
            <a:r>
              <a:rPr lang="en-US" altLang="en-US" dirty="0"/>
              <a:t>Collider Physics On One Slide</a:t>
            </a:r>
          </a:p>
        </p:txBody>
      </p:sp>
      <p:sp>
        <p:nvSpPr>
          <p:cNvPr id="1542147" name="Rectangle 3">
            <a:extLst>
              <a:ext uri="{FF2B5EF4-FFF2-40B4-BE49-F238E27FC236}">
                <a16:creationId xmlns:a16="http://schemas.microsoft.com/office/drawing/2014/main" id="{6FF91F60-8C9B-4A7F-9AB5-476C876262BF}"/>
              </a:ext>
            </a:extLst>
          </p:cNvPr>
          <p:cNvSpPr>
            <a:spLocks noGrp="1" noChangeArrowheads="1"/>
          </p:cNvSpPr>
          <p:nvPr>
            <p:ph type="body" idx="1"/>
          </p:nvPr>
        </p:nvSpPr>
        <p:spPr>
          <a:xfrm>
            <a:off x="671513" y="1062038"/>
            <a:ext cx="4173537" cy="5064125"/>
          </a:xfrm>
        </p:spPr>
        <p:txBody>
          <a:bodyPr/>
          <a:lstStyle/>
          <a:p>
            <a:r>
              <a:rPr lang="en-US" altLang="en-US" dirty="0"/>
              <a:t>We collide particles together and measure the energies and trajectories of the products in our detectors </a:t>
            </a:r>
            <a:br>
              <a:rPr lang="en-US" altLang="en-US" dirty="0"/>
            </a:br>
            <a:endParaRPr lang="en-US" altLang="en-US" dirty="0"/>
          </a:p>
          <a:p>
            <a:r>
              <a:rPr lang="en-US" altLang="en-US" dirty="0"/>
              <a:t>We then compare these results with simulation – at multiple levels</a:t>
            </a:r>
          </a:p>
          <a:p>
            <a:pPr lvl="1"/>
            <a:r>
              <a:rPr lang="en-US" altLang="en-US" dirty="0"/>
              <a:t>Does the detector respond to these particles in the way we expect?</a:t>
            </a:r>
          </a:p>
          <a:p>
            <a:pPr lvl="1"/>
            <a:r>
              <a:rPr lang="en-US" altLang="en-US" dirty="0"/>
              <a:t>Do we see the number of particles in various categories that we expect?</a:t>
            </a:r>
          </a:p>
          <a:p>
            <a:pPr lvl="1"/>
            <a:r>
              <a:rPr lang="en-US" altLang="en-US" dirty="0"/>
              <a:t>Etc.</a:t>
            </a:r>
            <a:br>
              <a:rPr lang="en-US" altLang="en-US" dirty="0"/>
            </a:br>
            <a:endParaRPr lang="en-US" altLang="en-US" dirty="0"/>
          </a:p>
          <a:p>
            <a:r>
              <a:rPr lang="en-US" altLang="en-US" dirty="0"/>
              <a:t>This is a complex process, and </a:t>
            </a:r>
            <a:r>
              <a:rPr lang="en-US" altLang="en-US" i="1" dirty="0"/>
              <a:t>we are as dependent on the simulation chain</a:t>
            </a:r>
            <a:r>
              <a:rPr lang="en-US" altLang="en-US" dirty="0"/>
              <a:t> as we are on the data chain.</a:t>
            </a:r>
          </a:p>
          <a:p>
            <a:pPr lvl="1"/>
            <a:r>
              <a:rPr lang="en-US" altLang="en-US" dirty="0"/>
              <a:t>ATLAS uses about a billion </a:t>
            </a:r>
            <a:r>
              <a:rPr lang="en-US" altLang="en-US" dirty="0" err="1"/>
              <a:t>cpu</a:t>
            </a:r>
            <a:r>
              <a:rPr lang="en-US" altLang="en-US" dirty="0"/>
              <a:t>-hours per year on this.</a:t>
            </a:r>
          </a:p>
        </p:txBody>
      </p:sp>
      <p:pic>
        <p:nvPicPr>
          <p:cNvPr id="1542148" name="Picture 4" descr="http://steve.cooleysekula.net/goingupalleys/wp-content/uploads/2013/10/ATLAS_Hto4e_2012.png">
            <a:extLst>
              <a:ext uri="{FF2B5EF4-FFF2-40B4-BE49-F238E27FC236}">
                <a16:creationId xmlns:a16="http://schemas.microsoft.com/office/drawing/2014/main" id="{404A9D5B-7A8D-451E-A306-C1E47BFA9D0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5775" y="925513"/>
            <a:ext cx="3100388" cy="2859087"/>
          </a:xfrm>
          <a:prstGeom prst="rect">
            <a:avLst/>
          </a:prstGeom>
          <a:noFill/>
          <a:extLst>
            <a:ext uri="{909E8E84-426E-40DD-AFC4-6F175D3DCCD1}">
              <a14:hiddenFill xmlns:a14="http://schemas.microsoft.com/office/drawing/2010/main">
                <a:solidFill>
                  <a:srgbClr val="FFFFFF"/>
                </a:solidFill>
              </a14:hiddenFill>
            </a:ext>
          </a:extLst>
        </p:spPr>
      </p:pic>
      <p:sp>
        <p:nvSpPr>
          <p:cNvPr id="1542149" name="AutoShape 5" descr="https://inspirehep.net/record/856179/files/outline_v2.png">
            <a:extLst>
              <a:ext uri="{FF2B5EF4-FFF2-40B4-BE49-F238E27FC236}">
                <a16:creationId xmlns:a16="http://schemas.microsoft.com/office/drawing/2014/main" id="{A918EEC9-122B-499E-B50E-622CFAD5A86F}"/>
              </a:ext>
            </a:extLst>
          </p:cNvPr>
          <p:cNvSpPr>
            <a:spLocks noChangeAspect="1" noChangeArrowheads="1"/>
          </p:cNvSpPr>
          <p:nvPr/>
        </p:nvSpPr>
        <p:spPr bwMode="auto">
          <a:xfrm>
            <a:off x="-1189038" y="481013"/>
            <a:ext cx="11522076" cy="5897562"/>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542150" name="Picture 6" descr="https://inspirehep.net/record/856179/files/outline_v2.png">
            <a:extLst>
              <a:ext uri="{FF2B5EF4-FFF2-40B4-BE49-F238E27FC236}">
                <a16:creationId xmlns:a16="http://schemas.microsoft.com/office/drawing/2014/main" id="{5F9C25E7-F864-4FF2-A853-6B599C00E1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8075" y="3989388"/>
            <a:ext cx="4006850" cy="2051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4">
            <a:extLst>
              <a:ext uri="{FF2B5EF4-FFF2-40B4-BE49-F238E27FC236}">
                <a16:creationId xmlns:a16="http://schemas.microsoft.com/office/drawing/2014/main" id="{12272BE0-DAC3-4E28-A284-AA1DCD539E78}"/>
              </a:ext>
            </a:extLst>
          </p:cNvPr>
          <p:cNvSpPr>
            <a:spLocks noGrp="1"/>
          </p:cNvSpPr>
          <p:nvPr>
            <p:ph type="sldNum" sz="quarter" idx="12"/>
          </p:nvPr>
        </p:nvSpPr>
        <p:spPr/>
        <p:txBody>
          <a:bodyPr/>
          <a:lstStyle/>
          <a:p>
            <a:fld id="{FA0C19BF-872B-4CA3-BEF4-04956408119E}" type="slidenum">
              <a:rPr lang="en-US" altLang="en-US"/>
              <a:pPr/>
              <a:t>74</a:t>
            </a:fld>
            <a:endParaRPr lang="en-US" altLang="en-US"/>
          </a:p>
        </p:txBody>
      </p:sp>
      <p:sp>
        <p:nvSpPr>
          <p:cNvPr id="1548290" name="Rectangle 2">
            <a:extLst>
              <a:ext uri="{FF2B5EF4-FFF2-40B4-BE49-F238E27FC236}">
                <a16:creationId xmlns:a16="http://schemas.microsoft.com/office/drawing/2014/main" id="{7A3BA7A4-154E-419E-B085-44855655E31D}"/>
              </a:ext>
            </a:extLst>
          </p:cNvPr>
          <p:cNvSpPr>
            <a:spLocks noGrp="1" noChangeArrowheads="1"/>
          </p:cNvSpPr>
          <p:nvPr>
            <p:ph type="title"/>
          </p:nvPr>
        </p:nvSpPr>
        <p:spPr/>
        <p:txBody>
          <a:bodyPr/>
          <a:lstStyle/>
          <a:p>
            <a:r>
              <a:rPr lang="en-US" altLang="en-US"/>
              <a:t>How It Works</a:t>
            </a:r>
          </a:p>
        </p:txBody>
      </p:sp>
      <p:sp>
        <p:nvSpPr>
          <p:cNvPr id="1548291" name="Rectangle 3">
            <a:extLst>
              <a:ext uri="{FF2B5EF4-FFF2-40B4-BE49-F238E27FC236}">
                <a16:creationId xmlns:a16="http://schemas.microsoft.com/office/drawing/2014/main" id="{056024E9-A012-482F-8C07-56FBE1168C4D}"/>
              </a:ext>
            </a:extLst>
          </p:cNvPr>
          <p:cNvSpPr>
            <a:spLocks noChangeArrowheads="1"/>
          </p:cNvSpPr>
          <p:nvPr/>
        </p:nvSpPr>
        <p:spPr bwMode="auto">
          <a:xfrm>
            <a:off x="747713" y="1662113"/>
            <a:ext cx="2917825" cy="468312"/>
          </a:xfrm>
          <a:prstGeom prst="rect">
            <a:avLst/>
          </a:prstGeom>
          <a:solidFill>
            <a:srgbClr val="FF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r>
              <a:rPr lang="en-US" altLang="en-US">
                <a:solidFill>
                  <a:schemeClr val="bg1"/>
                </a:solidFill>
              </a:rPr>
              <a:t>Event Generation</a:t>
            </a:r>
          </a:p>
        </p:txBody>
      </p:sp>
      <p:sp>
        <p:nvSpPr>
          <p:cNvPr id="1548293" name="Rectangle 5">
            <a:extLst>
              <a:ext uri="{FF2B5EF4-FFF2-40B4-BE49-F238E27FC236}">
                <a16:creationId xmlns:a16="http://schemas.microsoft.com/office/drawing/2014/main" id="{852B1001-3758-42D4-9ED0-360E60CAB03A}"/>
              </a:ext>
            </a:extLst>
          </p:cNvPr>
          <p:cNvSpPr>
            <a:spLocks noChangeArrowheads="1"/>
          </p:cNvSpPr>
          <p:nvPr/>
        </p:nvSpPr>
        <p:spPr bwMode="auto">
          <a:xfrm>
            <a:off x="755650" y="3032125"/>
            <a:ext cx="2917825" cy="468313"/>
          </a:xfrm>
          <a:prstGeom prst="rect">
            <a:avLst/>
          </a:prstGeom>
          <a:solidFill>
            <a:srgbClr val="339966"/>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r>
              <a:rPr lang="en-US" altLang="en-US">
                <a:solidFill>
                  <a:schemeClr val="bg1"/>
                </a:solidFill>
              </a:rPr>
              <a:t>Simulation</a:t>
            </a:r>
          </a:p>
        </p:txBody>
      </p:sp>
      <p:sp>
        <p:nvSpPr>
          <p:cNvPr id="1548294" name="Rectangle 6">
            <a:extLst>
              <a:ext uri="{FF2B5EF4-FFF2-40B4-BE49-F238E27FC236}">
                <a16:creationId xmlns:a16="http://schemas.microsoft.com/office/drawing/2014/main" id="{2B2BCC95-889A-447F-9421-5063BB8A6D37}"/>
              </a:ext>
            </a:extLst>
          </p:cNvPr>
          <p:cNvSpPr>
            <a:spLocks noChangeArrowheads="1"/>
          </p:cNvSpPr>
          <p:nvPr/>
        </p:nvSpPr>
        <p:spPr bwMode="auto">
          <a:xfrm>
            <a:off x="823913" y="4227513"/>
            <a:ext cx="2917825" cy="468312"/>
          </a:xfrm>
          <a:prstGeom prst="rect">
            <a:avLst/>
          </a:prstGeom>
          <a:solidFill>
            <a:srgbClr val="00C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r>
              <a:rPr lang="en-US" altLang="en-US"/>
              <a:t>Reconstruction</a:t>
            </a:r>
          </a:p>
        </p:txBody>
      </p:sp>
      <p:sp>
        <p:nvSpPr>
          <p:cNvPr id="1548297" name="Text Box 9">
            <a:extLst>
              <a:ext uri="{FF2B5EF4-FFF2-40B4-BE49-F238E27FC236}">
                <a16:creationId xmlns:a16="http://schemas.microsoft.com/office/drawing/2014/main" id="{935D7B4E-42B0-46F0-8556-2D0D18BEA3AA}"/>
              </a:ext>
            </a:extLst>
          </p:cNvPr>
          <p:cNvSpPr txBox="1">
            <a:spLocks noChangeArrowheads="1"/>
          </p:cNvSpPr>
          <p:nvPr/>
        </p:nvSpPr>
        <p:spPr bwMode="auto">
          <a:xfrm>
            <a:off x="3700463" y="1289050"/>
            <a:ext cx="1917700" cy="1155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en-US" sz="1400"/>
              <a:t>Simulates the physics process of interest: produces lists of particles and their momenta</a:t>
            </a:r>
          </a:p>
        </p:txBody>
      </p:sp>
      <p:sp>
        <p:nvSpPr>
          <p:cNvPr id="1548298" name="Text Box 10">
            <a:extLst>
              <a:ext uri="{FF2B5EF4-FFF2-40B4-BE49-F238E27FC236}">
                <a16:creationId xmlns:a16="http://schemas.microsoft.com/office/drawing/2014/main" id="{94D85AF8-83B4-4260-9A44-BCFA4A444B1E}"/>
              </a:ext>
            </a:extLst>
          </p:cNvPr>
          <p:cNvSpPr txBox="1">
            <a:spLocks noChangeArrowheads="1"/>
          </p:cNvSpPr>
          <p:nvPr/>
        </p:nvSpPr>
        <p:spPr bwMode="auto">
          <a:xfrm>
            <a:off x="3686175" y="2733675"/>
            <a:ext cx="1917700" cy="942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en-US" sz="1400"/>
              <a:t>Simulates the interaction of these particles with the detector</a:t>
            </a:r>
          </a:p>
        </p:txBody>
      </p:sp>
      <p:sp>
        <p:nvSpPr>
          <p:cNvPr id="1548299" name="Rectangle 11">
            <a:extLst>
              <a:ext uri="{FF2B5EF4-FFF2-40B4-BE49-F238E27FC236}">
                <a16:creationId xmlns:a16="http://schemas.microsoft.com/office/drawing/2014/main" id="{7BF21F76-0B47-4AD3-80A1-540F62886716}"/>
              </a:ext>
            </a:extLst>
          </p:cNvPr>
          <p:cNvSpPr>
            <a:spLocks noChangeArrowheads="1"/>
          </p:cNvSpPr>
          <p:nvPr/>
        </p:nvSpPr>
        <p:spPr bwMode="auto">
          <a:xfrm>
            <a:off x="5942013" y="4273550"/>
            <a:ext cx="2917825" cy="468313"/>
          </a:xfrm>
          <a:prstGeom prst="rect">
            <a:avLst/>
          </a:prstGeom>
          <a:solidFill>
            <a:srgbClr val="00C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r>
              <a:rPr lang="en-US" altLang="en-US"/>
              <a:t>Reconstruction</a:t>
            </a:r>
          </a:p>
        </p:txBody>
      </p:sp>
      <p:sp>
        <p:nvSpPr>
          <p:cNvPr id="1548300" name="Text Box 12">
            <a:extLst>
              <a:ext uri="{FF2B5EF4-FFF2-40B4-BE49-F238E27FC236}">
                <a16:creationId xmlns:a16="http://schemas.microsoft.com/office/drawing/2014/main" id="{11B30147-0552-4913-A772-DDABDBA16457}"/>
              </a:ext>
            </a:extLst>
          </p:cNvPr>
          <p:cNvSpPr txBox="1">
            <a:spLocks noChangeArrowheads="1"/>
          </p:cNvSpPr>
          <p:nvPr/>
        </p:nvSpPr>
        <p:spPr bwMode="auto">
          <a:xfrm>
            <a:off x="3740150" y="3927475"/>
            <a:ext cx="1917700" cy="942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en-US" sz="1400"/>
              <a:t>Infers particles that must have been present based on the detector response</a:t>
            </a:r>
          </a:p>
        </p:txBody>
      </p:sp>
      <p:pic>
        <p:nvPicPr>
          <p:cNvPr id="1548301" name="Picture 13" descr="The image “http://www.scifun.ed.ac.uk/pages/pp4ss/images/CERN/atlas-model-large.jpg” cannot be displayed, because it contains errors.">
            <a:extLst>
              <a:ext uri="{FF2B5EF4-FFF2-40B4-BE49-F238E27FC236}">
                <a16:creationId xmlns:a16="http://schemas.microsoft.com/office/drawing/2014/main" id="{DBBF2035-2004-41B0-AF43-113DC76EF2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78538" y="1071563"/>
            <a:ext cx="2659062" cy="1860550"/>
          </a:xfrm>
          <a:prstGeom prst="rect">
            <a:avLst/>
          </a:prstGeom>
          <a:noFill/>
          <a:extLst>
            <a:ext uri="{909E8E84-426E-40DD-AFC4-6F175D3DCCD1}">
              <a14:hiddenFill xmlns:a14="http://schemas.microsoft.com/office/drawing/2010/main">
                <a:solidFill>
                  <a:srgbClr val="FFFFFF"/>
                </a:solidFill>
              </a14:hiddenFill>
            </a:ext>
          </a:extLst>
        </p:spPr>
      </p:pic>
      <p:sp>
        <p:nvSpPr>
          <p:cNvPr id="1548302" name="AutoShape 14">
            <a:extLst>
              <a:ext uri="{FF2B5EF4-FFF2-40B4-BE49-F238E27FC236}">
                <a16:creationId xmlns:a16="http://schemas.microsoft.com/office/drawing/2014/main" id="{6B7AFEB9-F07C-46CB-99B1-841512AC9DE0}"/>
              </a:ext>
            </a:extLst>
          </p:cNvPr>
          <p:cNvSpPr>
            <a:spLocks noChangeArrowheads="1"/>
          </p:cNvSpPr>
          <p:nvPr/>
        </p:nvSpPr>
        <p:spPr bwMode="auto">
          <a:xfrm>
            <a:off x="1716088" y="2335213"/>
            <a:ext cx="1073150" cy="596900"/>
          </a:xfrm>
          <a:prstGeom prst="downArrow">
            <a:avLst>
              <a:gd name="adj1" fmla="val 50000"/>
              <a:gd name="adj2" fmla="val 25000"/>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48303" name="AutoShape 15">
            <a:extLst>
              <a:ext uri="{FF2B5EF4-FFF2-40B4-BE49-F238E27FC236}">
                <a16:creationId xmlns:a16="http://schemas.microsoft.com/office/drawing/2014/main" id="{21B9DED8-C738-4D4B-915F-8A5B511F5DE7}"/>
              </a:ext>
            </a:extLst>
          </p:cNvPr>
          <p:cNvSpPr>
            <a:spLocks noChangeArrowheads="1"/>
          </p:cNvSpPr>
          <p:nvPr/>
        </p:nvSpPr>
        <p:spPr bwMode="auto">
          <a:xfrm>
            <a:off x="1717675" y="3560763"/>
            <a:ext cx="1073150" cy="596900"/>
          </a:xfrm>
          <a:prstGeom prst="downArrow">
            <a:avLst>
              <a:gd name="adj1" fmla="val 50000"/>
              <a:gd name="adj2" fmla="val 25000"/>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48304" name="AutoShape 16">
            <a:extLst>
              <a:ext uri="{FF2B5EF4-FFF2-40B4-BE49-F238E27FC236}">
                <a16:creationId xmlns:a16="http://schemas.microsoft.com/office/drawing/2014/main" id="{BA194765-1204-4BB1-ACF8-811CE722B9AB}"/>
              </a:ext>
            </a:extLst>
          </p:cNvPr>
          <p:cNvSpPr>
            <a:spLocks noChangeArrowheads="1"/>
          </p:cNvSpPr>
          <p:nvPr/>
        </p:nvSpPr>
        <p:spPr bwMode="auto">
          <a:xfrm>
            <a:off x="6931025" y="3100388"/>
            <a:ext cx="1073150" cy="596900"/>
          </a:xfrm>
          <a:prstGeom prst="downArrow">
            <a:avLst>
              <a:gd name="adj1" fmla="val 50000"/>
              <a:gd name="adj2" fmla="val 25000"/>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48305" name="Text Box 17">
            <a:extLst>
              <a:ext uri="{FF2B5EF4-FFF2-40B4-BE49-F238E27FC236}">
                <a16:creationId xmlns:a16="http://schemas.microsoft.com/office/drawing/2014/main" id="{A740A644-3257-4280-9E41-AE81E2FA0021}"/>
              </a:ext>
            </a:extLst>
          </p:cNvPr>
          <p:cNvSpPr txBox="1">
            <a:spLocks noChangeArrowheads="1"/>
          </p:cNvSpPr>
          <p:nvPr/>
        </p:nvSpPr>
        <p:spPr bwMode="auto">
          <a:xfrm>
            <a:off x="225425" y="1046163"/>
            <a:ext cx="218440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en-US"/>
              <a:t>Simulated Data Chain</a:t>
            </a:r>
          </a:p>
        </p:txBody>
      </p:sp>
      <p:sp>
        <p:nvSpPr>
          <p:cNvPr id="1548306" name="Text Box 18">
            <a:extLst>
              <a:ext uri="{FF2B5EF4-FFF2-40B4-BE49-F238E27FC236}">
                <a16:creationId xmlns:a16="http://schemas.microsoft.com/office/drawing/2014/main" id="{D01FCDE1-D427-4F09-977B-E0F4B6548682}"/>
              </a:ext>
            </a:extLst>
          </p:cNvPr>
          <p:cNvSpPr txBox="1">
            <a:spLocks noChangeArrowheads="1"/>
          </p:cNvSpPr>
          <p:nvPr/>
        </p:nvSpPr>
        <p:spPr bwMode="auto">
          <a:xfrm>
            <a:off x="5607050" y="639763"/>
            <a:ext cx="165100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en-US"/>
              <a:t>Real Data Chain</a:t>
            </a:r>
          </a:p>
        </p:txBody>
      </p:sp>
      <p:sp>
        <p:nvSpPr>
          <p:cNvPr id="1548307" name="AutoShape 19">
            <a:extLst>
              <a:ext uri="{FF2B5EF4-FFF2-40B4-BE49-F238E27FC236}">
                <a16:creationId xmlns:a16="http://schemas.microsoft.com/office/drawing/2014/main" id="{856B0111-412C-40D3-887B-CA43BB06B947}"/>
              </a:ext>
            </a:extLst>
          </p:cNvPr>
          <p:cNvSpPr>
            <a:spLocks noChangeArrowheads="1"/>
          </p:cNvSpPr>
          <p:nvPr/>
        </p:nvSpPr>
        <p:spPr bwMode="auto">
          <a:xfrm flipV="1">
            <a:off x="3100388" y="4919663"/>
            <a:ext cx="3308350" cy="874712"/>
          </a:xfrm>
          <a:custGeom>
            <a:avLst/>
            <a:gdLst>
              <a:gd name="G0" fmla="+- 6480 0 0"/>
              <a:gd name="G1" fmla="+- 8640 0 0"/>
              <a:gd name="G2" fmla="+- 6171 0 0"/>
              <a:gd name="G3" fmla="+- 21600 0 6480"/>
              <a:gd name="G4" fmla="+- 21600 0 8640"/>
              <a:gd name="G5" fmla="*/ G0 21600 G3"/>
              <a:gd name="G6" fmla="*/ G1 21600 G3"/>
              <a:gd name="G7" fmla="*/ G2 G3 21600"/>
              <a:gd name="G8" fmla="*/ 10800 21600 G3"/>
              <a:gd name="G9" fmla="*/ G4 21600 G3"/>
              <a:gd name="G10" fmla="+- 21600 0 G7"/>
              <a:gd name="G11" fmla="+- G5 0 G8"/>
              <a:gd name="G12" fmla="+- G6 0 G8"/>
              <a:gd name="G13" fmla="*/ G12 G7 G11"/>
              <a:gd name="G14" fmla="+- 21600 0 G13"/>
              <a:gd name="G15" fmla="+- G0 0 10800"/>
              <a:gd name="G16" fmla="+- G1 0 10800"/>
              <a:gd name="G17" fmla="*/ G2 G16 G15"/>
              <a:gd name="T0" fmla="*/ 10800 w 21600"/>
              <a:gd name="T1" fmla="*/ 0 h 21600"/>
              <a:gd name="T2" fmla="*/ 0 w 21600"/>
              <a:gd name="T3" fmla="*/ 15429 h 21600"/>
              <a:gd name="T4" fmla="*/ 10800 w 21600"/>
              <a:gd name="T5" fmla="*/ 18514 h 21600"/>
              <a:gd name="T6" fmla="*/ 21600 w 21600"/>
              <a:gd name="T7" fmla="*/ 15429 h 21600"/>
              <a:gd name="T8" fmla="*/ 17694720 60000 65536"/>
              <a:gd name="T9" fmla="*/ 11796480 60000 65536"/>
              <a:gd name="T10" fmla="*/ 5898240 60000 65536"/>
              <a:gd name="T11" fmla="*/ 0 60000 65536"/>
              <a:gd name="T12" fmla="*/ G13 w 21600"/>
              <a:gd name="T13" fmla="*/ G6 h 21600"/>
              <a:gd name="T14" fmla="*/ G14 w 21600"/>
              <a:gd name="T15" fmla="*/ G9 h 21600"/>
            </a:gdLst>
            <a:ahLst/>
            <a:cxnLst>
              <a:cxn ang="T8">
                <a:pos x="T0" y="T1"/>
              </a:cxn>
              <a:cxn ang="T9">
                <a:pos x="T2" y="T3"/>
              </a:cxn>
              <a:cxn ang="T10">
                <a:pos x="T4" y="T5"/>
              </a:cxn>
              <a:cxn ang="T11">
                <a:pos x="T6" y="T7"/>
              </a:cxn>
            </a:cxnLst>
            <a:rect l="T12" t="T13" r="T14" b="T15"/>
            <a:pathLst>
              <a:path w="21600" h="21600">
                <a:moveTo>
                  <a:pt x="10800" y="0"/>
                </a:moveTo>
                <a:lnTo>
                  <a:pt x="6480" y="6171"/>
                </a:lnTo>
                <a:lnTo>
                  <a:pt x="8640" y="6171"/>
                </a:lnTo>
                <a:lnTo>
                  <a:pt x="8640" y="12343"/>
                </a:lnTo>
                <a:lnTo>
                  <a:pt x="4320" y="12343"/>
                </a:lnTo>
                <a:lnTo>
                  <a:pt x="4320" y="9257"/>
                </a:lnTo>
                <a:lnTo>
                  <a:pt x="0" y="15429"/>
                </a:lnTo>
                <a:lnTo>
                  <a:pt x="4320" y="21600"/>
                </a:lnTo>
                <a:lnTo>
                  <a:pt x="4320" y="18514"/>
                </a:lnTo>
                <a:lnTo>
                  <a:pt x="17280" y="18514"/>
                </a:lnTo>
                <a:lnTo>
                  <a:pt x="17280" y="21600"/>
                </a:lnTo>
                <a:lnTo>
                  <a:pt x="21600" y="15429"/>
                </a:lnTo>
                <a:lnTo>
                  <a:pt x="17280" y="9257"/>
                </a:lnTo>
                <a:lnTo>
                  <a:pt x="17280" y="12343"/>
                </a:lnTo>
                <a:lnTo>
                  <a:pt x="12960" y="12343"/>
                </a:lnTo>
                <a:lnTo>
                  <a:pt x="12960" y="6171"/>
                </a:lnTo>
                <a:lnTo>
                  <a:pt x="15120" y="6171"/>
                </a:lnTo>
                <a:close/>
              </a:path>
            </a:pathLst>
          </a:cu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endParaRPr lang="en-US" altLang="en-US"/>
          </a:p>
        </p:txBody>
      </p:sp>
      <p:sp>
        <p:nvSpPr>
          <p:cNvPr id="1548309" name="Text Box 21">
            <a:extLst>
              <a:ext uri="{FF2B5EF4-FFF2-40B4-BE49-F238E27FC236}">
                <a16:creationId xmlns:a16="http://schemas.microsoft.com/office/drawing/2014/main" id="{5D11BBD7-CB4F-4975-A69E-4B86666A19EE}"/>
              </a:ext>
            </a:extLst>
          </p:cNvPr>
          <p:cNvSpPr txBox="1">
            <a:spLocks noChangeArrowheads="1"/>
          </p:cNvSpPr>
          <p:nvPr/>
        </p:nvSpPr>
        <p:spPr bwMode="auto">
          <a:xfrm>
            <a:off x="3443288" y="5830888"/>
            <a:ext cx="28130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en-US"/>
              <a:t>Analysis: comparing the two</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F752C1F8-EFBD-4D5B-8B9F-5586F2F5799D}"/>
              </a:ext>
            </a:extLst>
          </p:cNvPr>
          <p:cNvSpPr>
            <a:spLocks noGrp="1"/>
          </p:cNvSpPr>
          <p:nvPr>
            <p:ph type="sldNum" sz="quarter" idx="12"/>
          </p:nvPr>
        </p:nvSpPr>
        <p:spPr/>
        <p:txBody>
          <a:bodyPr/>
          <a:lstStyle/>
          <a:p>
            <a:fld id="{6C52C4ED-8A59-47F1-BB57-FC8A4A911E44}" type="slidenum">
              <a:rPr lang="en-US" altLang="en-US"/>
              <a:pPr/>
              <a:t>75</a:t>
            </a:fld>
            <a:endParaRPr lang="en-US" altLang="en-US"/>
          </a:p>
        </p:txBody>
      </p:sp>
      <p:sp>
        <p:nvSpPr>
          <p:cNvPr id="1549314" name="Rectangle 2">
            <a:extLst>
              <a:ext uri="{FF2B5EF4-FFF2-40B4-BE49-F238E27FC236}">
                <a16:creationId xmlns:a16="http://schemas.microsoft.com/office/drawing/2014/main" id="{E48E17CE-F9C1-456A-B68A-D31EE5D79C88}"/>
              </a:ext>
            </a:extLst>
          </p:cNvPr>
          <p:cNvSpPr>
            <a:spLocks noGrp="1" noChangeArrowheads="1"/>
          </p:cNvSpPr>
          <p:nvPr>
            <p:ph type="title"/>
          </p:nvPr>
        </p:nvSpPr>
        <p:spPr/>
        <p:txBody>
          <a:bodyPr/>
          <a:lstStyle/>
          <a:p>
            <a:r>
              <a:rPr lang="en-US" altLang="en-US"/>
              <a:t>Computing to Reach The Science Goals</a:t>
            </a:r>
          </a:p>
        </p:txBody>
      </p:sp>
      <p:sp>
        <p:nvSpPr>
          <p:cNvPr id="1549315" name="Rectangle 3">
            <a:extLst>
              <a:ext uri="{FF2B5EF4-FFF2-40B4-BE49-F238E27FC236}">
                <a16:creationId xmlns:a16="http://schemas.microsoft.com/office/drawing/2014/main" id="{D8E80D29-2384-47FC-BE04-5A6EB78F9F01}"/>
              </a:ext>
            </a:extLst>
          </p:cNvPr>
          <p:cNvSpPr>
            <a:spLocks noGrp="1" noChangeArrowheads="1"/>
          </p:cNvSpPr>
          <p:nvPr>
            <p:ph type="body" idx="1"/>
          </p:nvPr>
        </p:nvSpPr>
        <p:spPr>
          <a:xfrm>
            <a:off x="515938" y="1196975"/>
            <a:ext cx="5637212" cy="4525963"/>
          </a:xfrm>
        </p:spPr>
        <p:txBody>
          <a:bodyPr/>
          <a:lstStyle/>
          <a:p>
            <a:r>
              <a:rPr lang="en-US" altLang="en-US"/>
              <a:t>ATLAS uses about a billion CPU-hours per year on the Grid</a:t>
            </a:r>
          </a:p>
          <a:p>
            <a:pPr lvl="1"/>
            <a:r>
              <a:rPr lang="en-US" altLang="en-US"/>
              <a:t>This does not include the cycles spent calibrating or reconstructing the data; the problem is defined as what happens after this point</a:t>
            </a:r>
          </a:p>
          <a:p>
            <a:r>
              <a:rPr lang="en-US" altLang="en-US"/>
              <a:t>“The Grid” is the Worldwide LHC Computing Grid</a:t>
            </a:r>
          </a:p>
          <a:p>
            <a:pPr lvl="1"/>
            <a:r>
              <a:rPr lang="en-US" altLang="en-US"/>
              <a:t>140,000 Xeon-class cores</a:t>
            </a:r>
          </a:p>
          <a:p>
            <a:pPr lvl="2"/>
            <a:r>
              <a:rPr lang="en-US" altLang="en-US"/>
              <a:t>Distributed in ~100 farms</a:t>
            </a:r>
          </a:p>
          <a:p>
            <a:pPr lvl="1"/>
            <a:r>
              <a:rPr lang="en-US" altLang="en-US"/>
              <a:t>2 GB each</a:t>
            </a:r>
          </a:p>
          <a:p>
            <a:pPr lvl="1"/>
            <a:r>
              <a:rPr lang="en-US" altLang="en-US"/>
              <a:t>Jobs are single-core </a:t>
            </a:r>
            <a:br>
              <a:rPr lang="en-US" altLang="en-US"/>
            </a:br>
            <a:r>
              <a:rPr lang="en-US" altLang="en-US"/>
              <a:t>(~12 hours)</a:t>
            </a:r>
          </a:p>
        </p:txBody>
      </p:sp>
      <p:grpSp>
        <p:nvGrpSpPr>
          <p:cNvPr id="1549316" name="Group 4">
            <a:extLst>
              <a:ext uri="{FF2B5EF4-FFF2-40B4-BE49-F238E27FC236}">
                <a16:creationId xmlns:a16="http://schemas.microsoft.com/office/drawing/2014/main" id="{6BF439AE-EE32-4B62-A9A2-F68B363DF5BA}"/>
              </a:ext>
            </a:extLst>
          </p:cNvPr>
          <p:cNvGrpSpPr>
            <a:grpSpLocks/>
          </p:cNvGrpSpPr>
          <p:nvPr/>
        </p:nvGrpSpPr>
        <p:grpSpPr bwMode="auto">
          <a:xfrm>
            <a:off x="6791325" y="1784350"/>
            <a:ext cx="1274763" cy="3775075"/>
            <a:chOff x="413" y="916"/>
            <a:chExt cx="803" cy="2378"/>
          </a:xfrm>
        </p:grpSpPr>
        <p:sp>
          <p:nvSpPr>
            <p:cNvPr id="1549317" name="Rectangle 5">
              <a:extLst>
                <a:ext uri="{FF2B5EF4-FFF2-40B4-BE49-F238E27FC236}">
                  <a16:creationId xmlns:a16="http://schemas.microsoft.com/office/drawing/2014/main" id="{EE98946B-2E46-40B6-8C9D-A3CA9DB0A819}"/>
                </a:ext>
              </a:extLst>
            </p:cNvPr>
            <p:cNvSpPr>
              <a:spLocks noChangeArrowheads="1"/>
            </p:cNvSpPr>
            <p:nvPr/>
          </p:nvSpPr>
          <p:spPr bwMode="auto">
            <a:xfrm>
              <a:off x="413" y="916"/>
              <a:ext cx="802" cy="340"/>
            </a:xfrm>
            <a:prstGeom prst="rect">
              <a:avLst/>
            </a:prstGeom>
            <a:solidFill>
              <a:srgbClr val="FF00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49318" name="Rectangle 6">
              <a:extLst>
                <a:ext uri="{FF2B5EF4-FFF2-40B4-BE49-F238E27FC236}">
                  <a16:creationId xmlns:a16="http://schemas.microsoft.com/office/drawing/2014/main" id="{9517CB90-CFD0-485C-831B-B49003D965DD}"/>
                </a:ext>
              </a:extLst>
            </p:cNvPr>
            <p:cNvSpPr>
              <a:spLocks noChangeArrowheads="1"/>
            </p:cNvSpPr>
            <p:nvPr/>
          </p:nvSpPr>
          <p:spPr bwMode="auto">
            <a:xfrm>
              <a:off x="414" y="1252"/>
              <a:ext cx="802" cy="1497"/>
            </a:xfrm>
            <a:prstGeom prst="rect">
              <a:avLst/>
            </a:prstGeom>
            <a:solidFill>
              <a:srgbClr val="339966"/>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49319" name="Rectangle 7">
              <a:extLst>
                <a:ext uri="{FF2B5EF4-FFF2-40B4-BE49-F238E27FC236}">
                  <a16:creationId xmlns:a16="http://schemas.microsoft.com/office/drawing/2014/main" id="{42EEB18B-1482-4796-AE3F-65862980EC57}"/>
                </a:ext>
              </a:extLst>
            </p:cNvPr>
            <p:cNvSpPr>
              <a:spLocks noChangeArrowheads="1"/>
            </p:cNvSpPr>
            <p:nvPr/>
          </p:nvSpPr>
          <p:spPr bwMode="auto">
            <a:xfrm>
              <a:off x="413" y="2746"/>
              <a:ext cx="802" cy="548"/>
            </a:xfrm>
            <a:prstGeom prst="rect">
              <a:avLst/>
            </a:prstGeom>
            <a:solidFill>
              <a:srgbClr val="00CC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549320" name="Line 8">
            <a:extLst>
              <a:ext uri="{FF2B5EF4-FFF2-40B4-BE49-F238E27FC236}">
                <a16:creationId xmlns:a16="http://schemas.microsoft.com/office/drawing/2014/main" id="{1821A4E2-EA13-471D-ABF1-6FFF0E828DFD}"/>
              </a:ext>
            </a:extLst>
          </p:cNvPr>
          <p:cNvSpPr>
            <a:spLocks noChangeShapeType="1"/>
          </p:cNvSpPr>
          <p:nvPr/>
        </p:nvSpPr>
        <p:spPr bwMode="auto">
          <a:xfrm flipV="1">
            <a:off x="2770188" y="2089150"/>
            <a:ext cx="3975100" cy="2627313"/>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49321" name="Line 9">
            <a:extLst>
              <a:ext uri="{FF2B5EF4-FFF2-40B4-BE49-F238E27FC236}">
                <a16:creationId xmlns:a16="http://schemas.microsoft.com/office/drawing/2014/main" id="{8CAAD1DE-7383-4750-A36A-0605A08609FE}"/>
              </a:ext>
            </a:extLst>
          </p:cNvPr>
          <p:cNvSpPr>
            <a:spLocks noChangeShapeType="1"/>
          </p:cNvSpPr>
          <p:nvPr/>
        </p:nvSpPr>
        <p:spPr bwMode="auto">
          <a:xfrm flipV="1">
            <a:off x="2362200" y="3660775"/>
            <a:ext cx="4283075" cy="1374775"/>
          </a:xfrm>
          <a:prstGeom prst="line">
            <a:avLst/>
          </a:prstGeom>
          <a:noFill/>
          <a:ln w="5715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49322" name="Line 10">
            <a:extLst>
              <a:ext uri="{FF2B5EF4-FFF2-40B4-BE49-F238E27FC236}">
                <a16:creationId xmlns:a16="http://schemas.microsoft.com/office/drawing/2014/main" id="{9C02339F-87F8-4FEC-ABA2-E8CB3B219C53}"/>
              </a:ext>
            </a:extLst>
          </p:cNvPr>
          <p:cNvSpPr>
            <a:spLocks noChangeShapeType="1"/>
          </p:cNvSpPr>
          <p:nvPr/>
        </p:nvSpPr>
        <p:spPr bwMode="auto">
          <a:xfrm flipV="1">
            <a:off x="3625850" y="5348288"/>
            <a:ext cx="3035300" cy="7937"/>
          </a:xfrm>
          <a:prstGeom prst="line">
            <a:avLst/>
          </a:prstGeom>
          <a:noFill/>
          <a:ln w="57150">
            <a:solidFill>
              <a:srgbClr val="00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49323" name="Rectangle 11">
            <a:extLst>
              <a:ext uri="{FF2B5EF4-FFF2-40B4-BE49-F238E27FC236}">
                <a16:creationId xmlns:a16="http://schemas.microsoft.com/office/drawing/2014/main" id="{720D3F81-437B-42C4-8273-D5C84C7F13FD}"/>
              </a:ext>
            </a:extLst>
          </p:cNvPr>
          <p:cNvSpPr>
            <a:spLocks noChangeArrowheads="1"/>
          </p:cNvSpPr>
          <p:nvPr/>
        </p:nvSpPr>
        <p:spPr bwMode="auto">
          <a:xfrm>
            <a:off x="419100" y="4508500"/>
            <a:ext cx="5637213" cy="151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fontAlgn="base">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fontAlgn="base">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fontAlgn="base">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fontAlgn="base">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r>
              <a:rPr lang="en-US" altLang="en-US"/>
              <a:t>Event Generation</a:t>
            </a:r>
          </a:p>
          <a:p>
            <a:r>
              <a:rPr lang="en-US" altLang="en-US"/>
              <a:t>Simulation</a:t>
            </a:r>
          </a:p>
          <a:p>
            <a:r>
              <a:rPr lang="en-US" altLang="en-US"/>
              <a:t>Reconstruction and Analysis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F752D78-DECB-48C7-ADC1-B1A6993409EC}"/>
              </a:ext>
            </a:extLst>
          </p:cNvPr>
          <p:cNvSpPr>
            <a:spLocks noGrp="1"/>
          </p:cNvSpPr>
          <p:nvPr>
            <p:ph type="sldNum" sz="quarter" idx="12"/>
          </p:nvPr>
        </p:nvSpPr>
        <p:spPr/>
        <p:txBody>
          <a:bodyPr/>
          <a:lstStyle/>
          <a:p>
            <a:fld id="{F1BA8E43-9B05-403D-8A2E-630D21F04EF7}" type="slidenum">
              <a:rPr lang="en-US" altLang="en-US"/>
              <a:pPr/>
              <a:t>76</a:t>
            </a:fld>
            <a:endParaRPr lang="en-US" altLang="en-US"/>
          </a:p>
        </p:txBody>
      </p:sp>
      <p:sp>
        <p:nvSpPr>
          <p:cNvPr id="1551362" name="Rectangle 2">
            <a:extLst>
              <a:ext uri="{FF2B5EF4-FFF2-40B4-BE49-F238E27FC236}">
                <a16:creationId xmlns:a16="http://schemas.microsoft.com/office/drawing/2014/main" id="{20121C47-6746-4145-9A29-EF5185739D96}"/>
              </a:ext>
            </a:extLst>
          </p:cNvPr>
          <p:cNvSpPr>
            <a:spLocks noGrp="1" noChangeArrowheads="1"/>
          </p:cNvSpPr>
          <p:nvPr>
            <p:ph type="title"/>
          </p:nvPr>
        </p:nvSpPr>
        <p:spPr/>
        <p:txBody>
          <a:bodyPr/>
          <a:lstStyle/>
          <a:p>
            <a:r>
              <a:rPr lang="en-US" altLang="en-US" dirty="0"/>
              <a:t>Event Generation Example: </a:t>
            </a:r>
            <a:r>
              <a:rPr lang="en-US" altLang="en-US" dirty="0" err="1"/>
              <a:t>Alpgen</a:t>
            </a:r>
            <a:endParaRPr lang="en-US" altLang="en-US" dirty="0"/>
          </a:p>
        </p:txBody>
      </p:sp>
      <p:sp>
        <p:nvSpPr>
          <p:cNvPr id="1551363" name="Rectangle 3">
            <a:extLst>
              <a:ext uri="{FF2B5EF4-FFF2-40B4-BE49-F238E27FC236}">
                <a16:creationId xmlns:a16="http://schemas.microsoft.com/office/drawing/2014/main" id="{16C28286-640B-4D0C-8B2E-6C6ADD435EE3}"/>
              </a:ext>
            </a:extLst>
          </p:cNvPr>
          <p:cNvSpPr>
            <a:spLocks noGrp="1" noChangeArrowheads="1"/>
          </p:cNvSpPr>
          <p:nvPr>
            <p:ph type="body" idx="1"/>
          </p:nvPr>
        </p:nvSpPr>
        <p:spPr>
          <a:xfrm>
            <a:off x="419100" y="1257300"/>
            <a:ext cx="8229600" cy="4525963"/>
          </a:xfrm>
        </p:spPr>
        <p:txBody>
          <a:bodyPr/>
          <a:lstStyle/>
          <a:p>
            <a:pPr>
              <a:lnSpc>
                <a:spcPct val="90000"/>
              </a:lnSpc>
            </a:pPr>
            <a:r>
              <a:rPr lang="en-US" altLang="en-US" sz="2000" dirty="0" err="1"/>
              <a:t>Alpgen</a:t>
            </a:r>
            <a:r>
              <a:rPr lang="en-US" altLang="en-US" sz="2000" dirty="0"/>
              <a:t>: “a generator for hard multiparton processes in hadronic collisions”</a:t>
            </a:r>
          </a:p>
          <a:p>
            <a:pPr lvl="1">
              <a:lnSpc>
                <a:spcPct val="90000"/>
              </a:lnSpc>
            </a:pPr>
            <a:r>
              <a:rPr lang="en-US" altLang="en-US" sz="1800" dirty="0"/>
              <a:t>An event generator (see http://mlm.web.cern.ch/mlm/alpgen/)</a:t>
            </a:r>
          </a:p>
          <a:p>
            <a:pPr lvl="2">
              <a:lnSpc>
                <a:spcPct val="90000"/>
              </a:lnSpc>
            </a:pPr>
            <a:r>
              <a:rPr lang="en-US" altLang="en-US" sz="1600" dirty="0"/>
              <a:t>Simulates the physics process of interest</a:t>
            </a:r>
          </a:p>
          <a:p>
            <a:pPr lvl="2">
              <a:lnSpc>
                <a:spcPct val="90000"/>
              </a:lnSpc>
            </a:pPr>
            <a:r>
              <a:rPr lang="en-US" altLang="en-US" sz="1600" dirty="0"/>
              <a:t>Produces lists of particles and their momenta</a:t>
            </a:r>
            <a:br>
              <a:rPr lang="en-US" altLang="en-US" sz="1600" dirty="0"/>
            </a:br>
            <a:endParaRPr lang="en-US" altLang="en-US" sz="1600" dirty="0"/>
          </a:p>
          <a:p>
            <a:pPr>
              <a:lnSpc>
                <a:spcPct val="90000"/>
              </a:lnSpc>
            </a:pPr>
            <a:r>
              <a:rPr lang="en-US" altLang="en-US" sz="2000" dirty="0"/>
              <a:t>Written in FORTRAN77 (with optional F90 part)</a:t>
            </a:r>
          </a:p>
          <a:p>
            <a:pPr lvl="1">
              <a:lnSpc>
                <a:spcPct val="90000"/>
              </a:lnSpc>
            </a:pPr>
            <a:r>
              <a:rPr lang="en-US" altLang="en-US" sz="1800" dirty="0"/>
              <a:t>About 250K lines of code</a:t>
            </a:r>
            <a:br>
              <a:rPr lang="en-US" altLang="en-US" sz="1800" dirty="0"/>
            </a:br>
            <a:endParaRPr lang="en-US" altLang="en-US" sz="1800" dirty="0"/>
          </a:p>
          <a:p>
            <a:pPr>
              <a:lnSpc>
                <a:spcPct val="90000"/>
              </a:lnSpc>
            </a:pPr>
            <a:r>
              <a:rPr lang="en-US" altLang="en-US" sz="2000" dirty="0"/>
              <a:t>Makes up ~5% of ATLAS Grid computing</a:t>
            </a:r>
          </a:p>
          <a:p>
            <a:pPr lvl="1">
              <a:lnSpc>
                <a:spcPct val="90000"/>
              </a:lnSpc>
            </a:pPr>
            <a:r>
              <a:rPr lang="en-US" altLang="en-US" sz="1800" dirty="0"/>
              <a:t>Hoped to move 40% of this to supercomputers: 2% is big enough to be interesting, but small enough that the experiment will not collapse if we failed.</a:t>
            </a:r>
          </a:p>
          <a:p>
            <a:pPr>
              <a:lnSpc>
                <a:spcPct val="90000"/>
              </a:lnSpc>
            </a:pPr>
            <a:endParaRPr lang="en-US" alt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25CA3EB-4F75-4849-A3AD-826F288C9AD0}"/>
              </a:ext>
            </a:extLst>
          </p:cNvPr>
          <p:cNvSpPr>
            <a:spLocks noGrp="1"/>
          </p:cNvSpPr>
          <p:nvPr>
            <p:ph type="sldNum" sz="quarter" idx="12"/>
          </p:nvPr>
        </p:nvSpPr>
        <p:spPr/>
        <p:txBody>
          <a:bodyPr/>
          <a:lstStyle/>
          <a:p>
            <a:fld id="{CCD70907-4CA9-4FE0-AA57-0EB7839244BC}" type="slidenum">
              <a:rPr lang="en-US" altLang="en-US"/>
              <a:pPr/>
              <a:t>77</a:t>
            </a:fld>
            <a:endParaRPr lang="en-US" altLang="en-US"/>
          </a:p>
        </p:txBody>
      </p:sp>
      <p:sp>
        <p:nvSpPr>
          <p:cNvPr id="1559554" name="Rectangle 2">
            <a:extLst>
              <a:ext uri="{FF2B5EF4-FFF2-40B4-BE49-F238E27FC236}">
                <a16:creationId xmlns:a16="http://schemas.microsoft.com/office/drawing/2014/main" id="{F3D2BF6A-6742-4FE7-BD96-AC0B508CD227}"/>
              </a:ext>
            </a:extLst>
          </p:cNvPr>
          <p:cNvSpPr>
            <a:spLocks noGrp="1" noChangeArrowheads="1"/>
          </p:cNvSpPr>
          <p:nvPr>
            <p:ph type="title"/>
          </p:nvPr>
        </p:nvSpPr>
        <p:spPr/>
        <p:txBody>
          <a:bodyPr/>
          <a:lstStyle/>
          <a:p>
            <a:r>
              <a:rPr lang="en-US" altLang="en-US" dirty="0"/>
              <a:t>Supercomputing and Monte Carlo</a:t>
            </a:r>
          </a:p>
        </p:txBody>
      </p:sp>
      <p:sp>
        <p:nvSpPr>
          <p:cNvPr id="1559555" name="Rectangle 3">
            <a:extLst>
              <a:ext uri="{FF2B5EF4-FFF2-40B4-BE49-F238E27FC236}">
                <a16:creationId xmlns:a16="http://schemas.microsoft.com/office/drawing/2014/main" id="{8799E7E5-190A-4106-AC36-97286E4D41F3}"/>
              </a:ext>
            </a:extLst>
          </p:cNvPr>
          <p:cNvSpPr>
            <a:spLocks noGrp="1" noChangeArrowheads="1"/>
          </p:cNvSpPr>
          <p:nvPr>
            <p:ph type="body" idx="1"/>
          </p:nvPr>
        </p:nvSpPr>
        <p:spPr>
          <a:xfrm>
            <a:off x="427038" y="1579563"/>
            <a:ext cx="2709862" cy="4525962"/>
          </a:xfrm>
        </p:spPr>
        <p:txBody>
          <a:bodyPr/>
          <a:lstStyle/>
          <a:p>
            <a:r>
              <a:rPr lang="en-US" altLang="en-US" dirty="0"/>
              <a:t>Mira is a supercomputer at ANL (#17 in the world in 2018)</a:t>
            </a:r>
          </a:p>
          <a:p>
            <a:pPr lvl="1"/>
            <a:r>
              <a:rPr lang="en-US" altLang="en-US" dirty="0"/>
              <a:t>¾ of a million processors</a:t>
            </a:r>
          </a:p>
          <a:p>
            <a:pPr lvl="1"/>
            <a:r>
              <a:rPr lang="en-US" altLang="en-US" dirty="0"/>
              <a:t>Combined computational power of all the cell phones in Toronto</a:t>
            </a:r>
            <a:br>
              <a:rPr lang="en-US" altLang="en-US" dirty="0"/>
            </a:br>
            <a:endParaRPr lang="en-US" altLang="en-US" dirty="0"/>
          </a:p>
          <a:p>
            <a:r>
              <a:rPr lang="en-US" altLang="en-US" dirty="0"/>
              <a:t>Based on this success, the experiment asked us to do all the </a:t>
            </a:r>
            <a:r>
              <a:rPr lang="en-US" altLang="en-US" dirty="0" err="1"/>
              <a:t>Alpgen</a:t>
            </a:r>
            <a:r>
              <a:rPr lang="en-US" altLang="en-US" dirty="0"/>
              <a:t> </a:t>
            </a:r>
            <a:r>
              <a:rPr lang="en-US" altLang="en-US" dirty="0" err="1"/>
              <a:t>gheneration</a:t>
            </a:r>
            <a:r>
              <a:rPr lang="en-US" altLang="en-US" dirty="0"/>
              <a:t> for the next two years</a:t>
            </a:r>
          </a:p>
        </p:txBody>
      </p:sp>
      <p:pic>
        <p:nvPicPr>
          <p:cNvPr id="1559556" name="Picture 4">
            <a:extLst>
              <a:ext uri="{FF2B5EF4-FFF2-40B4-BE49-F238E27FC236}">
                <a16:creationId xmlns:a16="http://schemas.microsoft.com/office/drawing/2014/main" id="{C6679EC9-7616-4572-9C26-B77FC5072CD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28975" y="1374775"/>
            <a:ext cx="5762625"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9557" name="Text Box 5">
            <a:extLst>
              <a:ext uri="{FF2B5EF4-FFF2-40B4-BE49-F238E27FC236}">
                <a16:creationId xmlns:a16="http://schemas.microsoft.com/office/drawing/2014/main" id="{58AE553E-72D9-43B4-995D-A3452F12415F}"/>
              </a:ext>
            </a:extLst>
          </p:cNvPr>
          <p:cNvSpPr txBox="1">
            <a:spLocks noChangeArrowheads="1"/>
          </p:cNvSpPr>
          <p:nvPr/>
        </p:nvSpPr>
        <p:spPr bwMode="auto">
          <a:xfrm>
            <a:off x="3749675" y="4579938"/>
            <a:ext cx="4989513" cy="1262062"/>
          </a:xfrm>
          <a:prstGeom prst="rect">
            <a:avLst/>
          </a:prstGeom>
          <a:solidFill>
            <a:srgbClr val="CC99FF">
              <a:alpha val="50000"/>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ltLang="en-US" sz="1400"/>
              <a:t>While this job was running, Mira was producing the equivalent computing as 5 or 6 ATLAS Grids.</a:t>
            </a:r>
            <a:br>
              <a:rPr lang="en-US" altLang="en-US" sz="1400"/>
            </a:br>
            <a:endParaRPr lang="en-US" altLang="en-US" sz="1400"/>
          </a:p>
          <a:p>
            <a:pPr>
              <a:spcBef>
                <a:spcPct val="50000"/>
              </a:spcBef>
            </a:pPr>
            <a:r>
              <a:rPr lang="en-US" altLang="en-US" sz="1400"/>
              <a:t>On our best days, we provide the equivalent computing capacity of the whole ATLAS Grid.</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4">
            <a:extLst>
              <a:ext uri="{FF2B5EF4-FFF2-40B4-BE49-F238E27FC236}">
                <a16:creationId xmlns:a16="http://schemas.microsoft.com/office/drawing/2014/main" id="{7302C099-5805-44FA-910E-6A06DD2F579D}"/>
              </a:ext>
            </a:extLst>
          </p:cNvPr>
          <p:cNvSpPr>
            <a:spLocks noGrp="1"/>
          </p:cNvSpPr>
          <p:nvPr>
            <p:ph type="sldNum" sz="quarter" idx="12"/>
          </p:nvPr>
        </p:nvSpPr>
        <p:spPr/>
        <p:txBody>
          <a:bodyPr/>
          <a:lstStyle/>
          <a:p>
            <a:fld id="{36C76EC7-04AC-4CED-9FDD-88CFE4AE7C08}" type="slidenum">
              <a:rPr lang="en-US" altLang="en-US"/>
              <a:pPr/>
              <a:t>78</a:t>
            </a:fld>
            <a:endParaRPr lang="en-US" altLang="en-US"/>
          </a:p>
        </p:txBody>
      </p:sp>
      <p:sp>
        <p:nvSpPr>
          <p:cNvPr id="1566722" name="Rectangle 1026">
            <a:extLst>
              <a:ext uri="{FF2B5EF4-FFF2-40B4-BE49-F238E27FC236}">
                <a16:creationId xmlns:a16="http://schemas.microsoft.com/office/drawing/2014/main" id="{F11E60EF-8E99-431C-82C5-BCA0E851E14D}"/>
              </a:ext>
            </a:extLst>
          </p:cNvPr>
          <p:cNvSpPr>
            <a:spLocks noGrp="1" noChangeArrowheads="1"/>
          </p:cNvSpPr>
          <p:nvPr>
            <p:ph type="title"/>
          </p:nvPr>
        </p:nvSpPr>
        <p:spPr/>
        <p:txBody>
          <a:bodyPr/>
          <a:lstStyle/>
          <a:p>
            <a:r>
              <a:rPr lang="en-US" altLang="en-US" dirty="0"/>
              <a:t>Phase-space integrals</a:t>
            </a:r>
          </a:p>
        </p:txBody>
      </p:sp>
      <p:sp>
        <p:nvSpPr>
          <p:cNvPr id="1566724" name="Freeform 1028">
            <a:extLst>
              <a:ext uri="{FF2B5EF4-FFF2-40B4-BE49-F238E27FC236}">
                <a16:creationId xmlns:a16="http://schemas.microsoft.com/office/drawing/2014/main" id="{32DD0458-FB0F-4641-901E-6E7DBFC46753}"/>
              </a:ext>
            </a:extLst>
          </p:cNvPr>
          <p:cNvSpPr>
            <a:spLocks/>
          </p:cNvSpPr>
          <p:nvPr/>
        </p:nvSpPr>
        <p:spPr bwMode="auto">
          <a:xfrm>
            <a:off x="1189038" y="1089025"/>
            <a:ext cx="2244725" cy="2584450"/>
          </a:xfrm>
          <a:custGeom>
            <a:avLst/>
            <a:gdLst>
              <a:gd name="T0" fmla="*/ 126 w 1414"/>
              <a:gd name="T1" fmla="*/ 95 h 1628"/>
              <a:gd name="T2" fmla="*/ 250 w 1414"/>
              <a:gd name="T3" fmla="*/ 48 h 1628"/>
              <a:gd name="T4" fmla="*/ 545 w 1414"/>
              <a:gd name="T5" fmla="*/ 0 h 1628"/>
              <a:gd name="T6" fmla="*/ 802 w 1414"/>
              <a:gd name="T7" fmla="*/ 14 h 1628"/>
              <a:gd name="T8" fmla="*/ 1374 w 1414"/>
              <a:gd name="T9" fmla="*/ 381 h 1628"/>
              <a:gd name="T10" fmla="*/ 1397 w 1414"/>
              <a:gd name="T11" fmla="*/ 462 h 1628"/>
              <a:gd name="T12" fmla="*/ 1407 w 1414"/>
              <a:gd name="T13" fmla="*/ 490 h 1628"/>
              <a:gd name="T14" fmla="*/ 1412 w 1414"/>
              <a:gd name="T15" fmla="*/ 576 h 1628"/>
              <a:gd name="T16" fmla="*/ 1355 w 1414"/>
              <a:gd name="T17" fmla="*/ 781 h 1628"/>
              <a:gd name="T18" fmla="*/ 1307 w 1414"/>
              <a:gd name="T19" fmla="*/ 962 h 1628"/>
              <a:gd name="T20" fmla="*/ 1150 w 1414"/>
              <a:gd name="T21" fmla="*/ 1328 h 1628"/>
              <a:gd name="T22" fmla="*/ 1036 w 1414"/>
              <a:gd name="T23" fmla="*/ 1433 h 1628"/>
              <a:gd name="T24" fmla="*/ 1002 w 1414"/>
              <a:gd name="T25" fmla="*/ 1466 h 1628"/>
              <a:gd name="T26" fmla="*/ 988 w 1414"/>
              <a:gd name="T27" fmla="*/ 1481 h 1628"/>
              <a:gd name="T28" fmla="*/ 945 w 1414"/>
              <a:gd name="T29" fmla="*/ 1552 h 1628"/>
              <a:gd name="T30" fmla="*/ 912 w 1414"/>
              <a:gd name="T31" fmla="*/ 1609 h 1628"/>
              <a:gd name="T32" fmla="*/ 902 w 1414"/>
              <a:gd name="T33" fmla="*/ 1628 h 1628"/>
              <a:gd name="T34" fmla="*/ 812 w 1414"/>
              <a:gd name="T35" fmla="*/ 1576 h 1628"/>
              <a:gd name="T36" fmla="*/ 779 w 1414"/>
              <a:gd name="T37" fmla="*/ 1557 h 1628"/>
              <a:gd name="T38" fmla="*/ 731 w 1414"/>
              <a:gd name="T39" fmla="*/ 1533 h 1628"/>
              <a:gd name="T40" fmla="*/ 645 w 1414"/>
              <a:gd name="T41" fmla="*/ 1447 h 1628"/>
              <a:gd name="T42" fmla="*/ 631 w 1414"/>
              <a:gd name="T43" fmla="*/ 1381 h 1628"/>
              <a:gd name="T44" fmla="*/ 698 w 1414"/>
              <a:gd name="T45" fmla="*/ 1176 h 1628"/>
              <a:gd name="T46" fmla="*/ 717 w 1414"/>
              <a:gd name="T47" fmla="*/ 1133 h 1628"/>
              <a:gd name="T48" fmla="*/ 712 w 1414"/>
              <a:gd name="T49" fmla="*/ 1066 h 1628"/>
              <a:gd name="T50" fmla="*/ 526 w 1414"/>
              <a:gd name="T51" fmla="*/ 1019 h 1628"/>
              <a:gd name="T52" fmla="*/ 412 w 1414"/>
              <a:gd name="T53" fmla="*/ 1038 h 1628"/>
              <a:gd name="T54" fmla="*/ 388 w 1414"/>
              <a:gd name="T55" fmla="*/ 1043 h 1628"/>
              <a:gd name="T56" fmla="*/ 288 w 1414"/>
              <a:gd name="T57" fmla="*/ 1052 h 1628"/>
              <a:gd name="T58" fmla="*/ 165 w 1414"/>
              <a:gd name="T59" fmla="*/ 1028 h 1628"/>
              <a:gd name="T60" fmla="*/ 93 w 1414"/>
              <a:gd name="T61" fmla="*/ 957 h 1628"/>
              <a:gd name="T62" fmla="*/ 55 w 1414"/>
              <a:gd name="T63" fmla="*/ 905 h 1628"/>
              <a:gd name="T64" fmla="*/ 41 w 1414"/>
              <a:gd name="T65" fmla="*/ 866 h 1628"/>
              <a:gd name="T66" fmla="*/ 207 w 1414"/>
              <a:gd name="T67" fmla="*/ 424 h 1628"/>
              <a:gd name="T68" fmla="*/ 203 w 1414"/>
              <a:gd name="T69" fmla="*/ 214 h 1628"/>
              <a:gd name="T70" fmla="*/ 136 w 1414"/>
              <a:gd name="T71" fmla="*/ 171 h 1628"/>
              <a:gd name="T72" fmla="*/ 141 w 1414"/>
              <a:gd name="T73" fmla="*/ 110 h 1628"/>
              <a:gd name="T74" fmla="*/ 126 w 1414"/>
              <a:gd name="T75" fmla="*/ 95 h 1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14" h="1628">
                <a:moveTo>
                  <a:pt x="126" y="95"/>
                </a:moveTo>
                <a:cubicBezTo>
                  <a:pt x="159" y="62"/>
                  <a:pt x="205" y="55"/>
                  <a:pt x="250" y="48"/>
                </a:cubicBezTo>
                <a:cubicBezTo>
                  <a:pt x="339" y="11"/>
                  <a:pt x="450" y="14"/>
                  <a:pt x="545" y="0"/>
                </a:cubicBezTo>
                <a:cubicBezTo>
                  <a:pt x="668" y="3"/>
                  <a:pt x="709" y="1"/>
                  <a:pt x="802" y="14"/>
                </a:cubicBezTo>
                <a:cubicBezTo>
                  <a:pt x="1018" y="104"/>
                  <a:pt x="1224" y="191"/>
                  <a:pt x="1374" y="381"/>
                </a:cubicBezTo>
                <a:cubicBezTo>
                  <a:pt x="1380" y="408"/>
                  <a:pt x="1389" y="435"/>
                  <a:pt x="1397" y="462"/>
                </a:cubicBezTo>
                <a:cubicBezTo>
                  <a:pt x="1400" y="471"/>
                  <a:pt x="1407" y="490"/>
                  <a:pt x="1407" y="490"/>
                </a:cubicBezTo>
                <a:cubicBezTo>
                  <a:pt x="1414" y="547"/>
                  <a:pt x="1412" y="519"/>
                  <a:pt x="1412" y="576"/>
                </a:cubicBezTo>
                <a:cubicBezTo>
                  <a:pt x="1402" y="671"/>
                  <a:pt x="1392" y="703"/>
                  <a:pt x="1355" y="781"/>
                </a:cubicBezTo>
                <a:cubicBezTo>
                  <a:pt x="1342" y="841"/>
                  <a:pt x="1323" y="902"/>
                  <a:pt x="1307" y="962"/>
                </a:cubicBezTo>
                <a:cubicBezTo>
                  <a:pt x="1290" y="1105"/>
                  <a:pt x="1254" y="1224"/>
                  <a:pt x="1150" y="1328"/>
                </a:cubicBezTo>
                <a:cubicBezTo>
                  <a:pt x="1113" y="1365"/>
                  <a:pt x="1075" y="1398"/>
                  <a:pt x="1036" y="1433"/>
                </a:cubicBezTo>
                <a:cubicBezTo>
                  <a:pt x="1024" y="1444"/>
                  <a:pt x="1013" y="1455"/>
                  <a:pt x="1002" y="1466"/>
                </a:cubicBezTo>
                <a:cubicBezTo>
                  <a:pt x="997" y="1471"/>
                  <a:pt x="988" y="1481"/>
                  <a:pt x="988" y="1481"/>
                </a:cubicBezTo>
                <a:cubicBezTo>
                  <a:pt x="979" y="1505"/>
                  <a:pt x="960" y="1531"/>
                  <a:pt x="945" y="1552"/>
                </a:cubicBezTo>
                <a:cubicBezTo>
                  <a:pt x="936" y="1580"/>
                  <a:pt x="932" y="1589"/>
                  <a:pt x="912" y="1609"/>
                </a:cubicBezTo>
                <a:cubicBezTo>
                  <a:pt x="906" y="1625"/>
                  <a:pt x="911" y="1619"/>
                  <a:pt x="902" y="1628"/>
                </a:cubicBezTo>
                <a:cubicBezTo>
                  <a:pt x="881" y="1600"/>
                  <a:pt x="845" y="1588"/>
                  <a:pt x="812" y="1576"/>
                </a:cubicBezTo>
                <a:cubicBezTo>
                  <a:pt x="771" y="1544"/>
                  <a:pt x="811" y="1572"/>
                  <a:pt x="779" y="1557"/>
                </a:cubicBezTo>
                <a:cubicBezTo>
                  <a:pt x="763" y="1550"/>
                  <a:pt x="731" y="1533"/>
                  <a:pt x="731" y="1533"/>
                </a:cubicBezTo>
                <a:cubicBezTo>
                  <a:pt x="702" y="1504"/>
                  <a:pt x="665" y="1486"/>
                  <a:pt x="645" y="1447"/>
                </a:cubicBezTo>
                <a:cubicBezTo>
                  <a:pt x="640" y="1425"/>
                  <a:pt x="635" y="1403"/>
                  <a:pt x="631" y="1381"/>
                </a:cubicBezTo>
                <a:cubicBezTo>
                  <a:pt x="635" y="1282"/>
                  <a:pt x="623" y="1231"/>
                  <a:pt x="698" y="1176"/>
                </a:cubicBezTo>
                <a:cubicBezTo>
                  <a:pt x="706" y="1163"/>
                  <a:pt x="717" y="1133"/>
                  <a:pt x="717" y="1133"/>
                </a:cubicBezTo>
                <a:cubicBezTo>
                  <a:pt x="715" y="1111"/>
                  <a:pt x="715" y="1088"/>
                  <a:pt x="712" y="1066"/>
                </a:cubicBezTo>
                <a:cubicBezTo>
                  <a:pt x="698" y="980"/>
                  <a:pt x="591" y="1019"/>
                  <a:pt x="526" y="1019"/>
                </a:cubicBezTo>
                <a:cubicBezTo>
                  <a:pt x="444" y="1030"/>
                  <a:pt x="482" y="1023"/>
                  <a:pt x="412" y="1038"/>
                </a:cubicBezTo>
                <a:cubicBezTo>
                  <a:pt x="404" y="1040"/>
                  <a:pt x="388" y="1043"/>
                  <a:pt x="388" y="1043"/>
                </a:cubicBezTo>
                <a:cubicBezTo>
                  <a:pt x="346" y="1063"/>
                  <a:pt x="349" y="1057"/>
                  <a:pt x="288" y="1052"/>
                </a:cubicBezTo>
                <a:cubicBezTo>
                  <a:pt x="247" y="1041"/>
                  <a:pt x="205" y="1042"/>
                  <a:pt x="165" y="1028"/>
                </a:cubicBezTo>
                <a:cubicBezTo>
                  <a:pt x="140" y="1004"/>
                  <a:pt x="118" y="981"/>
                  <a:pt x="93" y="957"/>
                </a:cubicBezTo>
                <a:cubicBezTo>
                  <a:pt x="78" y="942"/>
                  <a:pt x="55" y="905"/>
                  <a:pt x="55" y="905"/>
                </a:cubicBezTo>
                <a:cubicBezTo>
                  <a:pt x="51" y="892"/>
                  <a:pt x="41" y="880"/>
                  <a:pt x="41" y="866"/>
                </a:cubicBezTo>
                <a:cubicBezTo>
                  <a:pt x="39" y="756"/>
                  <a:pt x="0" y="424"/>
                  <a:pt x="207" y="424"/>
                </a:cubicBezTo>
                <a:cubicBezTo>
                  <a:pt x="206" y="354"/>
                  <a:pt x="207" y="284"/>
                  <a:pt x="203" y="214"/>
                </a:cubicBezTo>
                <a:cubicBezTo>
                  <a:pt x="201" y="188"/>
                  <a:pt x="136" y="171"/>
                  <a:pt x="136" y="171"/>
                </a:cubicBezTo>
                <a:cubicBezTo>
                  <a:pt x="126" y="144"/>
                  <a:pt x="124" y="134"/>
                  <a:pt x="141" y="110"/>
                </a:cubicBezTo>
                <a:cubicBezTo>
                  <a:pt x="123" y="104"/>
                  <a:pt x="126" y="110"/>
                  <a:pt x="126" y="95"/>
                </a:cubicBezTo>
                <a:close/>
              </a:path>
            </a:pathLst>
          </a:custGeom>
          <a:solidFill>
            <a:srgbClr val="CCFFFF"/>
          </a:solidFill>
          <a:ln w="381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66725" name="Freeform 1029">
            <a:extLst>
              <a:ext uri="{FF2B5EF4-FFF2-40B4-BE49-F238E27FC236}">
                <a16:creationId xmlns:a16="http://schemas.microsoft.com/office/drawing/2014/main" id="{6B7A824A-A9CB-4015-A64A-97740033F72E}"/>
              </a:ext>
            </a:extLst>
          </p:cNvPr>
          <p:cNvSpPr>
            <a:spLocks/>
          </p:cNvSpPr>
          <p:nvPr/>
        </p:nvSpPr>
        <p:spPr bwMode="auto">
          <a:xfrm>
            <a:off x="5030788" y="1036638"/>
            <a:ext cx="2244725" cy="2584450"/>
          </a:xfrm>
          <a:custGeom>
            <a:avLst/>
            <a:gdLst>
              <a:gd name="T0" fmla="*/ 126 w 1414"/>
              <a:gd name="T1" fmla="*/ 95 h 1628"/>
              <a:gd name="T2" fmla="*/ 250 w 1414"/>
              <a:gd name="T3" fmla="*/ 48 h 1628"/>
              <a:gd name="T4" fmla="*/ 545 w 1414"/>
              <a:gd name="T5" fmla="*/ 0 h 1628"/>
              <a:gd name="T6" fmla="*/ 802 w 1414"/>
              <a:gd name="T7" fmla="*/ 14 h 1628"/>
              <a:gd name="T8" fmla="*/ 1374 w 1414"/>
              <a:gd name="T9" fmla="*/ 381 h 1628"/>
              <a:gd name="T10" fmla="*/ 1397 w 1414"/>
              <a:gd name="T11" fmla="*/ 462 h 1628"/>
              <a:gd name="T12" fmla="*/ 1407 w 1414"/>
              <a:gd name="T13" fmla="*/ 490 h 1628"/>
              <a:gd name="T14" fmla="*/ 1412 w 1414"/>
              <a:gd name="T15" fmla="*/ 576 h 1628"/>
              <a:gd name="T16" fmla="*/ 1355 w 1414"/>
              <a:gd name="T17" fmla="*/ 781 h 1628"/>
              <a:gd name="T18" fmla="*/ 1307 w 1414"/>
              <a:gd name="T19" fmla="*/ 962 h 1628"/>
              <a:gd name="T20" fmla="*/ 1150 w 1414"/>
              <a:gd name="T21" fmla="*/ 1328 h 1628"/>
              <a:gd name="T22" fmla="*/ 1036 w 1414"/>
              <a:gd name="T23" fmla="*/ 1433 h 1628"/>
              <a:gd name="T24" fmla="*/ 1002 w 1414"/>
              <a:gd name="T25" fmla="*/ 1466 h 1628"/>
              <a:gd name="T26" fmla="*/ 988 w 1414"/>
              <a:gd name="T27" fmla="*/ 1481 h 1628"/>
              <a:gd name="T28" fmla="*/ 945 w 1414"/>
              <a:gd name="T29" fmla="*/ 1552 h 1628"/>
              <a:gd name="T30" fmla="*/ 912 w 1414"/>
              <a:gd name="T31" fmla="*/ 1609 h 1628"/>
              <a:gd name="T32" fmla="*/ 902 w 1414"/>
              <a:gd name="T33" fmla="*/ 1628 h 1628"/>
              <a:gd name="T34" fmla="*/ 812 w 1414"/>
              <a:gd name="T35" fmla="*/ 1576 h 1628"/>
              <a:gd name="T36" fmla="*/ 779 w 1414"/>
              <a:gd name="T37" fmla="*/ 1557 h 1628"/>
              <a:gd name="T38" fmla="*/ 731 w 1414"/>
              <a:gd name="T39" fmla="*/ 1533 h 1628"/>
              <a:gd name="T40" fmla="*/ 645 w 1414"/>
              <a:gd name="T41" fmla="*/ 1447 h 1628"/>
              <a:gd name="T42" fmla="*/ 631 w 1414"/>
              <a:gd name="T43" fmla="*/ 1381 h 1628"/>
              <a:gd name="T44" fmla="*/ 698 w 1414"/>
              <a:gd name="T45" fmla="*/ 1176 h 1628"/>
              <a:gd name="T46" fmla="*/ 717 w 1414"/>
              <a:gd name="T47" fmla="*/ 1133 h 1628"/>
              <a:gd name="T48" fmla="*/ 712 w 1414"/>
              <a:gd name="T49" fmla="*/ 1066 h 1628"/>
              <a:gd name="T50" fmla="*/ 526 w 1414"/>
              <a:gd name="T51" fmla="*/ 1019 h 1628"/>
              <a:gd name="T52" fmla="*/ 412 w 1414"/>
              <a:gd name="T53" fmla="*/ 1038 h 1628"/>
              <a:gd name="T54" fmla="*/ 388 w 1414"/>
              <a:gd name="T55" fmla="*/ 1043 h 1628"/>
              <a:gd name="T56" fmla="*/ 288 w 1414"/>
              <a:gd name="T57" fmla="*/ 1052 h 1628"/>
              <a:gd name="T58" fmla="*/ 165 w 1414"/>
              <a:gd name="T59" fmla="*/ 1028 h 1628"/>
              <a:gd name="T60" fmla="*/ 93 w 1414"/>
              <a:gd name="T61" fmla="*/ 957 h 1628"/>
              <a:gd name="T62" fmla="*/ 55 w 1414"/>
              <a:gd name="T63" fmla="*/ 905 h 1628"/>
              <a:gd name="T64" fmla="*/ 41 w 1414"/>
              <a:gd name="T65" fmla="*/ 866 h 1628"/>
              <a:gd name="T66" fmla="*/ 207 w 1414"/>
              <a:gd name="T67" fmla="*/ 424 h 1628"/>
              <a:gd name="T68" fmla="*/ 203 w 1414"/>
              <a:gd name="T69" fmla="*/ 214 h 1628"/>
              <a:gd name="T70" fmla="*/ 136 w 1414"/>
              <a:gd name="T71" fmla="*/ 171 h 1628"/>
              <a:gd name="T72" fmla="*/ 141 w 1414"/>
              <a:gd name="T73" fmla="*/ 110 h 1628"/>
              <a:gd name="T74" fmla="*/ 126 w 1414"/>
              <a:gd name="T75" fmla="*/ 95 h 1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14" h="1628">
                <a:moveTo>
                  <a:pt x="126" y="95"/>
                </a:moveTo>
                <a:cubicBezTo>
                  <a:pt x="159" y="62"/>
                  <a:pt x="205" y="55"/>
                  <a:pt x="250" y="48"/>
                </a:cubicBezTo>
                <a:cubicBezTo>
                  <a:pt x="339" y="11"/>
                  <a:pt x="450" y="14"/>
                  <a:pt x="545" y="0"/>
                </a:cubicBezTo>
                <a:cubicBezTo>
                  <a:pt x="668" y="3"/>
                  <a:pt x="709" y="1"/>
                  <a:pt x="802" y="14"/>
                </a:cubicBezTo>
                <a:cubicBezTo>
                  <a:pt x="1018" y="104"/>
                  <a:pt x="1224" y="191"/>
                  <a:pt x="1374" y="381"/>
                </a:cubicBezTo>
                <a:cubicBezTo>
                  <a:pt x="1380" y="408"/>
                  <a:pt x="1389" y="435"/>
                  <a:pt x="1397" y="462"/>
                </a:cubicBezTo>
                <a:cubicBezTo>
                  <a:pt x="1400" y="471"/>
                  <a:pt x="1407" y="490"/>
                  <a:pt x="1407" y="490"/>
                </a:cubicBezTo>
                <a:cubicBezTo>
                  <a:pt x="1414" y="547"/>
                  <a:pt x="1412" y="519"/>
                  <a:pt x="1412" y="576"/>
                </a:cubicBezTo>
                <a:cubicBezTo>
                  <a:pt x="1402" y="671"/>
                  <a:pt x="1392" y="703"/>
                  <a:pt x="1355" y="781"/>
                </a:cubicBezTo>
                <a:cubicBezTo>
                  <a:pt x="1342" y="841"/>
                  <a:pt x="1323" y="902"/>
                  <a:pt x="1307" y="962"/>
                </a:cubicBezTo>
                <a:cubicBezTo>
                  <a:pt x="1290" y="1105"/>
                  <a:pt x="1254" y="1224"/>
                  <a:pt x="1150" y="1328"/>
                </a:cubicBezTo>
                <a:cubicBezTo>
                  <a:pt x="1113" y="1365"/>
                  <a:pt x="1075" y="1398"/>
                  <a:pt x="1036" y="1433"/>
                </a:cubicBezTo>
                <a:cubicBezTo>
                  <a:pt x="1024" y="1444"/>
                  <a:pt x="1013" y="1455"/>
                  <a:pt x="1002" y="1466"/>
                </a:cubicBezTo>
                <a:cubicBezTo>
                  <a:pt x="997" y="1471"/>
                  <a:pt x="988" y="1481"/>
                  <a:pt x="988" y="1481"/>
                </a:cubicBezTo>
                <a:cubicBezTo>
                  <a:pt x="979" y="1505"/>
                  <a:pt x="960" y="1531"/>
                  <a:pt x="945" y="1552"/>
                </a:cubicBezTo>
                <a:cubicBezTo>
                  <a:pt x="936" y="1580"/>
                  <a:pt x="932" y="1589"/>
                  <a:pt x="912" y="1609"/>
                </a:cubicBezTo>
                <a:cubicBezTo>
                  <a:pt x="906" y="1625"/>
                  <a:pt x="911" y="1619"/>
                  <a:pt x="902" y="1628"/>
                </a:cubicBezTo>
                <a:cubicBezTo>
                  <a:pt x="881" y="1600"/>
                  <a:pt x="845" y="1588"/>
                  <a:pt x="812" y="1576"/>
                </a:cubicBezTo>
                <a:cubicBezTo>
                  <a:pt x="771" y="1544"/>
                  <a:pt x="811" y="1572"/>
                  <a:pt x="779" y="1557"/>
                </a:cubicBezTo>
                <a:cubicBezTo>
                  <a:pt x="763" y="1550"/>
                  <a:pt x="731" y="1533"/>
                  <a:pt x="731" y="1533"/>
                </a:cubicBezTo>
                <a:cubicBezTo>
                  <a:pt x="702" y="1504"/>
                  <a:pt x="665" y="1486"/>
                  <a:pt x="645" y="1447"/>
                </a:cubicBezTo>
                <a:cubicBezTo>
                  <a:pt x="640" y="1425"/>
                  <a:pt x="635" y="1403"/>
                  <a:pt x="631" y="1381"/>
                </a:cubicBezTo>
                <a:cubicBezTo>
                  <a:pt x="635" y="1282"/>
                  <a:pt x="623" y="1231"/>
                  <a:pt x="698" y="1176"/>
                </a:cubicBezTo>
                <a:cubicBezTo>
                  <a:pt x="706" y="1163"/>
                  <a:pt x="717" y="1133"/>
                  <a:pt x="717" y="1133"/>
                </a:cubicBezTo>
                <a:cubicBezTo>
                  <a:pt x="715" y="1111"/>
                  <a:pt x="715" y="1088"/>
                  <a:pt x="712" y="1066"/>
                </a:cubicBezTo>
                <a:cubicBezTo>
                  <a:pt x="698" y="980"/>
                  <a:pt x="591" y="1019"/>
                  <a:pt x="526" y="1019"/>
                </a:cubicBezTo>
                <a:cubicBezTo>
                  <a:pt x="444" y="1030"/>
                  <a:pt x="482" y="1023"/>
                  <a:pt x="412" y="1038"/>
                </a:cubicBezTo>
                <a:cubicBezTo>
                  <a:pt x="404" y="1040"/>
                  <a:pt x="388" y="1043"/>
                  <a:pt x="388" y="1043"/>
                </a:cubicBezTo>
                <a:cubicBezTo>
                  <a:pt x="346" y="1063"/>
                  <a:pt x="349" y="1057"/>
                  <a:pt x="288" y="1052"/>
                </a:cubicBezTo>
                <a:cubicBezTo>
                  <a:pt x="247" y="1041"/>
                  <a:pt x="205" y="1042"/>
                  <a:pt x="165" y="1028"/>
                </a:cubicBezTo>
                <a:cubicBezTo>
                  <a:pt x="140" y="1004"/>
                  <a:pt x="118" y="981"/>
                  <a:pt x="93" y="957"/>
                </a:cubicBezTo>
                <a:cubicBezTo>
                  <a:pt x="78" y="942"/>
                  <a:pt x="55" y="905"/>
                  <a:pt x="55" y="905"/>
                </a:cubicBezTo>
                <a:cubicBezTo>
                  <a:pt x="51" y="892"/>
                  <a:pt x="41" y="880"/>
                  <a:pt x="41" y="866"/>
                </a:cubicBezTo>
                <a:cubicBezTo>
                  <a:pt x="39" y="756"/>
                  <a:pt x="0" y="424"/>
                  <a:pt x="207" y="424"/>
                </a:cubicBezTo>
                <a:cubicBezTo>
                  <a:pt x="206" y="354"/>
                  <a:pt x="207" y="284"/>
                  <a:pt x="203" y="214"/>
                </a:cubicBezTo>
                <a:cubicBezTo>
                  <a:pt x="201" y="188"/>
                  <a:pt x="136" y="171"/>
                  <a:pt x="136" y="171"/>
                </a:cubicBezTo>
                <a:cubicBezTo>
                  <a:pt x="126" y="144"/>
                  <a:pt x="124" y="134"/>
                  <a:pt x="141" y="110"/>
                </a:cubicBezTo>
                <a:cubicBezTo>
                  <a:pt x="123" y="104"/>
                  <a:pt x="126" y="110"/>
                  <a:pt x="126" y="95"/>
                </a:cubicBezTo>
                <a:close/>
              </a:path>
            </a:pathLst>
          </a:custGeom>
          <a:solidFill>
            <a:srgbClr val="CCFFFF"/>
          </a:solidFill>
          <a:ln w="381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66726" name="Line 1030">
            <a:extLst>
              <a:ext uri="{FF2B5EF4-FFF2-40B4-BE49-F238E27FC236}">
                <a16:creationId xmlns:a16="http://schemas.microsoft.com/office/drawing/2014/main" id="{D8EDB454-9D27-46D4-BBC2-06FCD38489C5}"/>
              </a:ext>
            </a:extLst>
          </p:cNvPr>
          <p:cNvSpPr>
            <a:spLocks noChangeShapeType="1"/>
          </p:cNvSpPr>
          <p:nvPr/>
        </p:nvSpPr>
        <p:spPr bwMode="auto">
          <a:xfrm>
            <a:off x="1549400" y="1179513"/>
            <a:ext cx="0" cy="157956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66727" name="Line 1031">
            <a:extLst>
              <a:ext uri="{FF2B5EF4-FFF2-40B4-BE49-F238E27FC236}">
                <a16:creationId xmlns:a16="http://schemas.microsoft.com/office/drawing/2014/main" id="{8B85241F-3447-4880-8575-C738D80920F9}"/>
              </a:ext>
            </a:extLst>
          </p:cNvPr>
          <p:cNvSpPr>
            <a:spLocks noChangeShapeType="1"/>
          </p:cNvSpPr>
          <p:nvPr/>
        </p:nvSpPr>
        <p:spPr bwMode="auto">
          <a:xfrm>
            <a:off x="1844675" y="1120775"/>
            <a:ext cx="0" cy="16002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66728" name="Line 1032">
            <a:extLst>
              <a:ext uri="{FF2B5EF4-FFF2-40B4-BE49-F238E27FC236}">
                <a16:creationId xmlns:a16="http://schemas.microsoft.com/office/drawing/2014/main" id="{02DDF920-0AF6-4FB7-8C22-3A9F1B1B3199}"/>
              </a:ext>
            </a:extLst>
          </p:cNvPr>
          <p:cNvSpPr>
            <a:spLocks noChangeShapeType="1"/>
          </p:cNvSpPr>
          <p:nvPr/>
        </p:nvSpPr>
        <p:spPr bwMode="auto">
          <a:xfrm>
            <a:off x="2146300" y="1104900"/>
            <a:ext cx="0" cy="157956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66729" name="Line 1033">
            <a:extLst>
              <a:ext uri="{FF2B5EF4-FFF2-40B4-BE49-F238E27FC236}">
                <a16:creationId xmlns:a16="http://schemas.microsoft.com/office/drawing/2014/main" id="{6A007CDE-E49D-4362-9072-87D7BBC65E6D}"/>
              </a:ext>
            </a:extLst>
          </p:cNvPr>
          <p:cNvSpPr>
            <a:spLocks noChangeShapeType="1"/>
          </p:cNvSpPr>
          <p:nvPr/>
        </p:nvSpPr>
        <p:spPr bwMode="auto">
          <a:xfrm>
            <a:off x="2435225" y="1120775"/>
            <a:ext cx="4763" cy="24463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66730" name="Line 1034">
            <a:extLst>
              <a:ext uri="{FF2B5EF4-FFF2-40B4-BE49-F238E27FC236}">
                <a16:creationId xmlns:a16="http://schemas.microsoft.com/office/drawing/2014/main" id="{1BAD4CE0-C654-48D8-8CEB-1E41C01CB37C}"/>
              </a:ext>
            </a:extLst>
          </p:cNvPr>
          <p:cNvSpPr>
            <a:spLocks noChangeShapeType="1"/>
          </p:cNvSpPr>
          <p:nvPr/>
        </p:nvSpPr>
        <p:spPr bwMode="auto">
          <a:xfrm>
            <a:off x="2722563" y="1241425"/>
            <a:ext cx="1587" cy="22637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66731" name="Line 1035">
            <a:extLst>
              <a:ext uri="{FF2B5EF4-FFF2-40B4-BE49-F238E27FC236}">
                <a16:creationId xmlns:a16="http://schemas.microsoft.com/office/drawing/2014/main" id="{CCAE4F77-708F-43F1-B488-761A72B15547}"/>
              </a:ext>
            </a:extLst>
          </p:cNvPr>
          <p:cNvSpPr>
            <a:spLocks noChangeShapeType="1"/>
          </p:cNvSpPr>
          <p:nvPr/>
        </p:nvSpPr>
        <p:spPr bwMode="auto">
          <a:xfrm>
            <a:off x="2998788" y="1403350"/>
            <a:ext cx="0" cy="17811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66732" name="Line 1036">
            <a:extLst>
              <a:ext uri="{FF2B5EF4-FFF2-40B4-BE49-F238E27FC236}">
                <a16:creationId xmlns:a16="http://schemas.microsoft.com/office/drawing/2014/main" id="{161E1AC9-3CCC-4D9B-B420-69E1342A27CE}"/>
              </a:ext>
            </a:extLst>
          </p:cNvPr>
          <p:cNvSpPr>
            <a:spLocks noChangeShapeType="1"/>
          </p:cNvSpPr>
          <p:nvPr/>
        </p:nvSpPr>
        <p:spPr bwMode="auto">
          <a:xfrm flipH="1">
            <a:off x="3248025" y="1557338"/>
            <a:ext cx="4763" cy="11922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66733" name="Line 1037">
            <a:extLst>
              <a:ext uri="{FF2B5EF4-FFF2-40B4-BE49-F238E27FC236}">
                <a16:creationId xmlns:a16="http://schemas.microsoft.com/office/drawing/2014/main" id="{1EBEDE97-4808-40AD-81A5-C725C73508B2}"/>
              </a:ext>
            </a:extLst>
          </p:cNvPr>
          <p:cNvSpPr>
            <a:spLocks noChangeShapeType="1"/>
          </p:cNvSpPr>
          <p:nvPr/>
        </p:nvSpPr>
        <p:spPr bwMode="auto">
          <a:xfrm>
            <a:off x="6259513" y="1096963"/>
            <a:ext cx="11112" cy="24114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66734" name="Line 1038">
            <a:extLst>
              <a:ext uri="{FF2B5EF4-FFF2-40B4-BE49-F238E27FC236}">
                <a16:creationId xmlns:a16="http://schemas.microsoft.com/office/drawing/2014/main" id="{65A168DA-E561-4C7D-9168-FF421A29B723}"/>
              </a:ext>
            </a:extLst>
          </p:cNvPr>
          <p:cNvSpPr>
            <a:spLocks noChangeShapeType="1"/>
          </p:cNvSpPr>
          <p:nvPr/>
        </p:nvSpPr>
        <p:spPr bwMode="auto">
          <a:xfrm>
            <a:off x="5437188" y="1117600"/>
            <a:ext cx="0" cy="15906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66735" name="Line 1039">
            <a:extLst>
              <a:ext uri="{FF2B5EF4-FFF2-40B4-BE49-F238E27FC236}">
                <a16:creationId xmlns:a16="http://schemas.microsoft.com/office/drawing/2014/main" id="{D9838906-5731-49BB-9691-C0810C9ABFA8}"/>
              </a:ext>
            </a:extLst>
          </p:cNvPr>
          <p:cNvSpPr>
            <a:spLocks noChangeShapeType="1"/>
          </p:cNvSpPr>
          <p:nvPr/>
        </p:nvSpPr>
        <p:spPr bwMode="auto">
          <a:xfrm>
            <a:off x="5808663" y="1087438"/>
            <a:ext cx="0" cy="16002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66736" name="Line 1040">
            <a:extLst>
              <a:ext uri="{FF2B5EF4-FFF2-40B4-BE49-F238E27FC236}">
                <a16:creationId xmlns:a16="http://schemas.microsoft.com/office/drawing/2014/main" id="{BBD3BAA5-05EB-49A0-BE20-8D3418CE5323}"/>
              </a:ext>
            </a:extLst>
          </p:cNvPr>
          <p:cNvSpPr>
            <a:spLocks noChangeShapeType="1"/>
          </p:cNvSpPr>
          <p:nvPr/>
        </p:nvSpPr>
        <p:spPr bwMode="auto">
          <a:xfrm>
            <a:off x="6119813" y="1087438"/>
            <a:ext cx="0" cy="16002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66737" name="Line 1041">
            <a:extLst>
              <a:ext uri="{FF2B5EF4-FFF2-40B4-BE49-F238E27FC236}">
                <a16:creationId xmlns:a16="http://schemas.microsoft.com/office/drawing/2014/main" id="{84379D0B-D45F-4E73-AD3B-884CCBAA133F}"/>
              </a:ext>
            </a:extLst>
          </p:cNvPr>
          <p:cNvSpPr>
            <a:spLocks noChangeShapeType="1"/>
          </p:cNvSpPr>
          <p:nvPr/>
        </p:nvSpPr>
        <p:spPr bwMode="auto">
          <a:xfrm>
            <a:off x="6383338" y="1117600"/>
            <a:ext cx="11112" cy="24574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66738" name="Line 1042">
            <a:extLst>
              <a:ext uri="{FF2B5EF4-FFF2-40B4-BE49-F238E27FC236}">
                <a16:creationId xmlns:a16="http://schemas.microsoft.com/office/drawing/2014/main" id="{7EE26A38-ED67-4F65-B9EC-C6216497F871}"/>
              </a:ext>
            </a:extLst>
          </p:cNvPr>
          <p:cNvSpPr>
            <a:spLocks noChangeShapeType="1"/>
          </p:cNvSpPr>
          <p:nvPr/>
        </p:nvSpPr>
        <p:spPr bwMode="auto">
          <a:xfrm flipH="1">
            <a:off x="6502400" y="1179513"/>
            <a:ext cx="4763" cy="235426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66739" name="Line 1043">
            <a:extLst>
              <a:ext uri="{FF2B5EF4-FFF2-40B4-BE49-F238E27FC236}">
                <a16:creationId xmlns:a16="http://schemas.microsoft.com/office/drawing/2014/main" id="{E53F1C16-532F-465E-9864-5CA42752DCE1}"/>
              </a:ext>
            </a:extLst>
          </p:cNvPr>
          <p:cNvSpPr>
            <a:spLocks noChangeShapeType="1"/>
          </p:cNvSpPr>
          <p:nvPr/>
        </p:nvSpPr>
        <p:spPr bwMode="auto">
          <a:xfrm>
            <a:off x="6708775" y="1273175"/>
            <a:ext cx="9525" cy="19669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66740" name="Line 1044">
            <a:extLst>
              <a:ext uri="{FF2B5EF4-FFF2-40B4-BE49-F238E27FC236}">
                <a16:creationId xmlns:a16="http://schemas.microsoft.com/office/drawing/2014/main" id="{78F7954C-613F-48F1-B7B4-8CED1E9465D0}"/>
              </a:ext>
            </a:extLst>
          </p:cNvPr>
          <p:cNvSpPr>
            <a:spLocks noChangeShapeType="1"/>
          </p:cNvSpPr>
          <p:nvPr/>
        </p:nvSpPr>
        <p:spPr bwMode="auto">
          <a:xfrm>
            <a:off x="6951663" y="1408113"/>
            <a:ext cx="0" cy="16002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66741" name="Text Box 1045">
            <a:extLst>
              <a:ext uri="{FF2B5EF4-FFF2-40B4-BE49-F238E27FC236}">
                <a16:creationId xmlns:a16="http://schemas.microsoft.com/office/drawing/2014/main" id="{B3289F55-53EB-4BD0-B32A-31F29C04CA8F}"/>
              </a:ext>
            </a:extLst>
          </p:cNvPr>
          <p:cNvSpPr txBox="1">
            <a:spLocks noChangeArrowheads="1"/>
          </p:cNvSpPr>
          <p:nvPr/>
        </p:nvSpPr>
        <p:spPr bwMode="auto">
          <a:xfrm>
            <a:off x="882650" y="4205288"/>
            <a:ext cx="3519488" cy="1190625"/>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ltLang="en-US"/>
              <a:t>You can have each rank work on part of the problem, and sum them later.  Equal spacing means some ranks finish sooner than others.</a:t>
            </a:r>
          </a:p>
        </p:txBody>
      </p:sp>
      <p:sp>
        <p:nvSpPr>
          <p:cNvPr id="1566742" name="Text Box 1046">
            <a:extLst>
              <a:ext uri="{FF2B5EF4-FFF2-40B4-BE49-F238E27FC236}">
                <a16:creationId xmlns:a16="http://schemas.microsoft.com/office/drawing/2014/main" id="{647270AC-95CA-4398-98A2-05608B6F6942}"/>
              </a:ext>
            </a:extLst>
          </p:cNvPr>
          <p:cNvSpPr txBox="1">
            <a:spLocks noChangeArrowheads="1"/>
          </p:cNvSpPr>
          <p:nvPr/>
        </p:nvSpPr>
        <p:spPr bwMode="auto">
          <a:xfrm>
            <a:off x="4838700" y="4202113"/>
            <a:ext cx="3519488" cy="1465262"/>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ltLang="en-US"/>
              <a:t>You can better balance things with unequal spacing, trying to match areas.  There is a limit to this – if you knew the areas exactly, you wouldn’t need to do the integral.</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2EA4D04-A8C4-4D2C-902F-16AD5FEA8D5C}"/>
              </a:ext>
            </a:extLst>
          </p:cNvPr>
          <p:cNvSpPr>
            <a:spLocks noGrp="1"/>
          </p:cNvSpPr>
          <p:nvPr>
            <p:ph type="sldNum" sz="quarter" idx="12"/>
          </p:nvPr>
        </p:nvSpPr>
        <p:spPr/>
        <p:txBody>
          <a:bodyPr/>
          <a:lstStyle/>
          <a:p>
            <a:fld id="{9D4E6D41-9EE7-4CBC-8010-B14DFB005A78}" type="slidenum">
              <a:rPr lang="en-US" altLang="en-US"/>
              <a:pPr/>
              <a:t>79</a:t>
            </a:fld>
            <a:endParaRPr lang="en-US" altLang="en-US"/>
          </a:p>
        </p:txBody>
      </p:sp>
      <p:sp>
        <p:nvSpPr>
          <p:cNvPr id="1571842" name="Rectangle 2">
            <a:extLst>
              <a:ext uri="{FF2B5EF4-FFF2-40B4-BE49-F238E27FC236}">
                <a16:creationId xmlns:a16="http://schemas.microsoft.com/office/drawing/2014/main" id="{D18C0262-CDCF-4EB0-BFDA-20145FEE304A}"/>
              </a:ext>
            </a:extLst>
          </p:cNvPr>
          <p:cNvSpPr>
            <a:spLocks noGrp="1" noChangeArrowheads="1"/>
          </p:cNvSpPr>
          <p:nvPr>
            <p:ph type="title"/>
          </p:nvPr>
        </p:nvSpPr>
        <p:spPr/>
        <p:txBody>
          <a:bodyPr/>
          <a:lstStyle/>
          <a:p>
            <a:r>
              <a:rPr lang="en-US" altLang="en-US"/>
              <a:t>Simulation/Digitization</a:t>
            </a:r>
          </a:p>
        </p:txBody>
      </p:sp>
      <p:sp>
        <p:nvSpPr>
          <p:cNvPr id="1571843" name="Rectangle 3">
            <a:extLst>
              <a:ext uri="{FF2B5EF4-FFF2-40B4-BE49-F238E27FC236}">
                <a16:creationId xmlns:a16="http://schemas.microsoft.com/office/drawing/2014/main" id="{8D2E9D44-2DEF-499F-950C-E91D893D17CC}"/>
              </a:ext>
            </a:extLst>
          </p:cNvPr>
          <p:cNvSpPr>
            <a:spLocks noGrp="1" noChangeArrowheads="1"/>
          </p:cNvSpPr>
          <p:nvPr>
            <p:ph type="body" idx="1"/>
          </p:nvPr>
        </p:nvSpPr>
        <p:spPr/>
        <p:txBody>
          <a:bodyPr/>
          <a:lstStyle/>
          <a:p>
            <a:r>
              <a:rPr lang="en-US" altLang="en-US"/>
              <a:t>Simulates the interaction of these particles with the detector</a:t>
            </a:r>
          </a:p>
          <a:p>
            <a:r>
              <a:rPr lang="en-US" altLang="en-US"/>
              <a:t>This is the green part of the diagram</a:t>
            </a:r>
          </a:p>
          <a:p>
            <a:pPr lvl="1"/>
            <a:r>
              <a:rPr lang="en-US" altLang="en-US"/>
              <a:t>Once ~70% of the usage</a:t>
            </a:r>
          </a:p>
          <a:p>
            <a:pPr lvl="1"/>
            <a:r>
              <a:rPr lang="en-US" altLang="en-US"/>
              <a:t>Falling to 60% or even less – but only because the red (generation)</a:t>
            </a:r>
            <a:br>
              <a:rPr lang="en-US" altLang="en-US"/>
            </a:br>
            <a:r>
              <a:rPr lang="en-US" altLang="en-US"/>
              <a:t>has grown</a:t>
            </a:r>
            <a:br>
              <a:rPr lang="en-US" altLang="en-US"/>
            </a:br>
            <a:endParaRPr lang="en-US" altLang="en-US"/>
          </a:p>
          <a:p>
            <a:r>
              <a:rPr lang="en-US" altLang="en-US"/>
              <a:t>This uses a C++ toolkit called Geant4 </a:t>
            </a:r>
          </a:p>
          <a:p>
            <a:pPr lvl="1"/>
            <a:r>
              <a:rPr lang="en-US" altLang="en-US"/>
              <a:t>http://geant4.cern.ch/</a:t>
            </a:r>
          </a:p>
          <a:p>
            <a:pPr lvl="1"/>
            <a:r>
              <a:rPr lang="en-US" altLang="en-US"/>
              <a:t>About 1 million lines of code</a:t>
            </a:r>
          </a:p>
          <a:p>
            <a:pPr lvl="1"/>
            <a:r>
              <a:rPr lang="en-US" altLang="en-US"/>
              <a:t>The only program HEP uses for this</a:t>
            </a:r>
          </a:p>
          <a:p>
            <a:pPr lvl="2"/>
            <a:r>
              <a:rPr lang="en-US" altLang="en-US"/>
              <a:t>Modular, so different models can be inserted in the same framework</a:t>
            </a:r>
          </a:p>
          <a:p>
            <a:pPr lvl="1"/>
            <a:r>
              <a:rPr lang="en-US" altLang="en-US"/>
              <a:t>Identifies the position and amount of energy deposits in the detector</a:t>
            </a:r>
          </a:p>
          <a:p>
            <a:pPr lvl="2"/>
            <a:r>
              <a:rPr lang="en-US" altLang="en-US"/>
              <a:t>Energy is all that matters</a:t>
            </a:r>
          </a:p>
        </p:txBody>
      </p:sp>
      <p:grpSp>
        <p:nvGrpSpPr>
          <p:cNvPr id="1571844" name="Group 4">
            <a:extLst>
              <a:ext uri="{FF2B5EF4-FFF2-40B4-BE49-F238E27FC236}">
                <a16:creationId xmlns:a16="http://schemas.microsoft.com/office/drawing/2014/main" id="{1AFC95F1-8291-449E-832A-65A6D40EA98B}"/>
              </a:ext>
            </a:extLst>
          </p:cNvPr>
          <p:cNvGrpSpPr>
            <a:grpSpLocks/>
          </p:cNvGrpSpPr>
          <p:nvPr/>
        </p:nvGrpSpPr>
        <p:grpSpPr bwMode="auto">
          <a:xfrm>
            <a:off x="7566025" y="1409700"/>
            <a:ext cx="1274763" cy="3775075"/>
            <a:chOff x="513" y="1165"/>
            <a:chExt cx="803" cy="2378"/>
          </a:xfrm>
        </p:grpSpPr>
        <p:sp>
          <p:nvSpPr>
            <p:cNvPr id="1571845" name="Rectangle 5">
              <a:extLst>
                <a:ext uri="{FF2B5EF4-FFF2-40B4-BE49-F238E27FC236}">
                  <a16:creationId xmlns:a16="http://schemas.microsoft.com/office/drawing/2014/main" id="{31B0E0E0-5429-4BE4-A5B1-1C001EDD9D0F}"/>
                </a:ext>
              </a:extLst>
            </p:cNvPr>
            <p:cNvSpPr>
              <a:spLocks noChangeArrowheads="1"/>
            </p:cNvSpPr>
            <p:nvPr/>
          </p:nvSpPr>
          <p:spPr bwMode="auto">
            <a:xfrm>
              <a:off x="513" y="1165"/>
              <a:ext cx="802" cy="340"/>
            </a:xfrm>
            <a:prstGeom prst="rect">
              <a:avLst/>
            </a:prstGeom>
            <a:solidFill>
              <a:srgbClr val="FF00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71846" name="Rectangle 6">
              <a:extLst>
                <a:ext uri="{FF2B5EF4-FFF2-40B4-BE49-F238E27FC236}">
                  <a16:creationId xmlns:a16="http://schemas.microsoft.com/office/drawing/2014/main" id="{2DEF06EA-DC03-47AE-AC66-3225A8619EE0}"/>
                </a:ext>
              </a:extLst>
            </p:cNvPr>
            <p:cNvSpPr>
              <a:spLocks noChangeArrowheads="1"/>
            </p:cNvSpPr>
            <p:nvPr/>
          </p:nvSpPr>
          <p:spPr bwMode="auto">
            <a:xfrm>
              <a:off x="514" y="1501"/>
              <a:ext cx="802" cy="1497"/>
            </a:xfrm>
            <a:prstGeom prst="rect">
              <a:avLst/>
            </a:prstGeom>
            <a:solidFill>
              <a:srgbClr val="339966"/>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71847" name="Rectangle 7">
              <a:extLst>
                <a:ext uri="{FF2B5EF4-FFF2-40B4-BE49-F238E27FC236}">
                  <a16:creationId xmlns:a16="http://schemas.microsoft.com/office/drawing/2014/main" id="{89B0FC14-16EE-4778-A986-89BB5D81C05B}"/>
                </a:ext>
              </a:extLst>
            </p:cNvPr>
            <p:cNvSpPr>
              <a:spLocks noChangeArrowheads="1"/>
            </p:cNvSpPr>
            <p:nvPr/>
          </p:nvSpPr>
          <p:spPr bwMode="auto">
            <a:xfrm>
              <a:off x="513" y="2995"/>
              <a:ext cx="802" cy="548"/>
            </a:xfrm>
            <a:prstGeom prst="rect">
              <a:avLst/>
            </a:prstGeom>
            <a:solidFill>
              <a:srgbClr val="00CC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71848" name="Rectangle 8">
              <a:extLst>
                <a:ext uri="{FF2B5EF4-FFF2-40B4-BE49-F238E27FC236}">
                  <a16:creationId xmlns:a16="http://schemas.microsoft.com/office/drawing/2014/main" id="{5A43EFEB-409A-4EC3-AB39-398691BADB43}"/>
                </a:ext>
              </a:extLst>
            </p:cNvPr>
            <p:cNvSpPr>
              <a:spLocks noChangeArrowheads="1"/>
            </p:cNvSpPr>
            <p:nvPr/>
          </p:nvSpPr>
          <p:spPr bwMode="auto">
            <a:xfrm>
              <a:off x="513" y="1166"/>
              <a:ext cx="802" cy="104"/>
            </a:xfrm>
            <a:prstGeom prst="rect">
              <a:avLst/>
            </a:prstGeom>
            <a:solidFill>
              <a:schemeClr val="bg1">
                <a:alpha val="50000"/>
              </a:schemeClr>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Number Placeholder 2"/>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D8F15C13-62E7-4D79-8301-73535348FA83}" type="slidenum">
              <a:rPr lang="en-US" altLang="en-US" sz="1000" smtClean="0"/>
              <a:pPr algn="l">
                <a:spcBef>
                  <a:spcPct val="0"/>
                </a:spcBef>
                <a:buClrTx/>
                <a:buFontTx/>
                <a:buNone/>
              </a:pPr>
              <a:t>8</a:t>
            </a:fld>
            <a:endParaRPr lang="en-US" altLang="en-US" sz="1000"/>
          </a:p>
        </p:txBody>
      </p:sp>
      <p:sp>
        <p:nvSpPr>
          <p:cNvPr id="211971" name="Line 2"/>
          <p:cNvSpPr>
            <a:spLocks noChangeShapeType="1"/>
          </p:cNvSpPr>
          <p:nvPr/>
        </p:nvSpPr>
        <p:spPr bwMode="auto">
          <a:xfrm>
            <a:off x="1139825" y="1643063"/>
            <a:ext cx="3713163" cy="0"/>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11972" name="Line 3"/>
          <p:cNvSpPr>
            <a:spLocks noChangeShapeType="1"/>
          </p:cNvSpPr>
          <p:nvPr/>
        </p:nvSpPr>
        <p:spPr bwMode="auto">
          <a:xfrm flipH="1">
            <a:off x="1096963" y="1635125"/>
            <a:ext cx="1587" cy="3602038"/>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11973" name="Line 4"/>
          <p:cNvSpPr>
            <a:spLocks noChangeShapeType="1"/>
          </p:cNvSpPr>
          <p:nvPr/>
        </p:nvSpPr>
        <p:spPr bwMode="auto">
          <a:xfrm>
            <a:off x="1225550" y="5275263"/>
            <a:ext cx="3713163" cy="0"/>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11974" name="Line 5"/>
          <p:cNvSpPr>
            <a:spLocks noChangeShapeType="1"/>
          </p:cNvSpPr>
          <p:nvPr/>
        </p:nvSpPr>
        <p:spPr bwMode="auto">
          <a:xfrm flipH="1">
            <a:off x="4972050" y="1577975"/>
            <a:ext cx="1588" cy="3646488"/>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11975" name="Rectangle 6"/>
          <p:cNvSpPr>
            <a:spLocks noGrp="1" noChangeArrowheads="1"/>
          </p:cNvSpPr>
          <p:nvPr>
            <p:ph type="title"/>
          </p:nvPr>
        </p:nvSpPr>
        <p:spPr/>
        <p:txBody>
          <a:bodyPr/>
          <a:lstStyle/>
          <a:p>
            <a:r>
              <a:rPr lang="en-US" altLang="en-US"/>
              <a:t>One Option</a:t>
            </a:r>
          </a:p>
        </p:txBody>
      </p:sp>
      <p:sp>
        <p:nvSpPr>
          <p:cNvPr id="211976" name="Oval 7"/>
          <p:cNvSpPr>
            <a:spLocks noChangeArrowheads="1"/>
          </p:cNvSpPr>
          <p:nvPr/>
        </p:nvSpPr>
        <p:spPr bwMode="auto">
          <a:xfrm>
            <a:off x="768350" y="1349375"/>
            <a:ext cx="635000" cy="59055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a:p>
        </p:txBody>
      </p:sp>
      <p:sp>
        <p:nvSpPr>
          <p:cNvPr id="211977" name="Oval 8"/>
          <p:cNvSpPr>
            <a:spLocks noChangeArrowheads="1"/>
          </p:cNvSpPr>
          <p:nvPr/>
        </p:nvSpPr>
        <p:spPr bwMode="auto">
          <a:xfrm>
            <a:off x="4678363" y="1357313"/>
            <a:ext cx="635000" cy="59055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a:p>
        </p:txBody>
      </p:sp>
      <p:sp>
        <p:nvSpPr>
          <p:cNvPr id="211978" name="Oval 9"/>
          <p:cNvSpPr>
            <a:spLocks noChangeArrowheads="1"/>
          </p:cNvSpPr>
          <p:nvPr/>
        </p:nvSpPr>
        <p:spPr bwMode="auto">
          <a:xfrm>
            <a:off x="765175" y="4902200"/>
            <a:ext cx="635000" cy="59055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a:p>
        </p:txBody>
      </p:sp>
      <p:sp>
        <p:nvSpPr>
          <p:cNvPr id="211979" name="Oval 10"/>
          <p:cNvSpPr>
            <a:spLocks noChangeArrowheads="1"/>
          </p:cNvSpPr>
          <p:nvPr/>
        </p:nvSpPr>
        <p:spPr bwMode="auto">
          <a:xfrm>
            <a:off x="4657725" y="4903788"/>
            <a:ext cx="635000" cy="59055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a:p>
        </p:txBody>
      </p:sp>
      <p:sp>
        <p:nvSpPr>
          <p:cNvPr id="211980" name="Text Box 11"/>
          <p:cNvSpPr txBox="1">
            <a:spLocks noChangeArrowheads="1"/>
          </p:cNvSpPr>
          <p:nvPr/>
        </p:nvSpPr>
        <p:spPr bwMode="auto">
          <a:xfrm>
            <a:off x="5721350" y="2565400"/>
            <a:ext cx="2932113" cy="119062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en-US" altLang="en-US"/>
              <a:t>I can connect them this way at a cost of 4 units.  </a:t>
            </a:r>
            <a:br>
              <a:rPr lang="en-US" altLang="en-US"/>
            </a:br>
            <a:br>
              <a:rPr lang="en-US" altLang="en-US"/>
            </a:br>
            <a:r>
              <a:rPr lang="en-US" altLang="en-US"/>
              <a:t>(length of side = 1 unit)</a:t>
            </a:r>
          </a:p>
        </p:txBody>
      </p:sp>
    </p:spTree>
    <p:extLst>
      <p:ext uri="{BB962C8B-B14F-4D97-AF65-F5344CB8AC3E}">
        <p14:creationId xmlns:p14="http://schemas.microsoft.com/office/powerpoint/2010/main" val="40874871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480002CD-37EB-46BB-81D0-6F9C8D784A85}"/>
              </a:ext>
            </a:extLst>
          </p:cNvPr>
          <p:cNvSpPr>
            <a:spLocks noGrp="1"/>
          </p:cNvSpPr>
          <p:nvPr>
            <p:ph type="sldNum" sz="quarter" idx="12"/>
          </p:nvPr>
        </p:nvSpPr>
        <p:spPr/>
        <p:txBody>
          <a:bodyPr/>
          <a:lstStyle/>
          <a:p>
            <a:fld id="{3A0D9456-F7F5-41D4-9FC0-349F0C277E50}" type="slidenum">
              <a:rPr lang="en-US" altLang="en-US"/>
              <a:pPr/>
              <a:t>80</a:t>
            </a:fld>
            <a:endParaRPr lang="en-US" altLang="en-US"/>
          </a:p>
        </p:txBody>
      </p:sp>
      <p:sp>
        <p:nvSpPr>
          <p:cNvPr id="1572866" name="Rectangle 2">
            <a:extLst>
              <a:ext uri="{FF2B5EF4-FFF2-40B4-BE49-F238E27FC236}">
                <a16:creationId xmlns:a16="http://schemas.microsoft.com/office/drawing/2014/main" id="{0FE5531F-CF54-4121-9D56-7C7AB0552D13}"/>
              </a:ext>
            </a:extLst>
          </p:cNvPr>
          <p:cNvSpPr>
            <a:spLocks noGrp="1" noChangeArrowheads="1"/>
          </p:cNvSpPr>
          <p:nvPr>
            <p:ph type="title"/>
          </p:nvPr>
        </p:nvSpPr>
        <p:spPr/>
        <p:txBody>
          <a:bodyPr/>
          <a:lstStyle/>
          <a:p>
            <a:r>
              <a:rPr lang="en-US" altLang="en-US"/>
              <a:t>Geant4 goes beyond HEP</a:t>
            </a:r>
          </a:p>
        </p:txBody>
      </p:sp>
      <p:pic>
        <p:nvPicPr>
          <p:cNvPr id="1572869" name="Picture 5" descr="https://upload.wikimedia.org/wikipedia/commons/thumb/5/5f/RREA_Monte_Carlo_simulation.png/400px-RREA_Monte_Carlo_simulation.png">
            <a:extLst>
              <a:ext uri="{FF2B5EF4-FFF2-40B4-BE49-F238E27FC236}">
                <a16:creationId xmlns:a16="http://schemas.microsoft.com/office/drawing/2014/main" id="{36BD77ED-BEED-492B-AA70-FA25919397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638" y="898525"/>
            <a:ext cx="3730625" cy="2228850"/>
          </a:xfrm>
          <a:prstGeom prst="rect">
            <a:avLst/>
          </a:prstGeom>
          <a:noFill/>
          <a:extLst>
            <a:ext uri="{909E8E84-426E-40DD-AFC4-6F175D3DCCD1}">
              <a14:hiddenFill xmlns:a14="http://schemas.microsoft.com/office/drawing/2010/main">
                <a:solidFill>
                  <a:srgbClr val="FFFFFF"/>
                </a:solidFill>
              </a14:hiddenFill>
            </a:ext>
          </a:extLst>
        </p:spPr>
      </p:pic>
      <p:sp>
        <p:nvSpPr>
          <p:cNvPr id="1572870" name="Text Box 6">
            <a:extLst>
              <a:ext uri="{FF2B5EF4-FFF2-40B4-BE49-F238E27FC236}">
                <a16:creationId xmlns:a16="http://schemas.microsoft.com/office/drawing/2014/main" id="{F9B40EDE-31B1-44C1-98AA-B62BCE21ED98}"/>
              </a:ext>
            </a:extLst>
          </p:cNvPr>
          <p:cNvSpPr txBox="1">
            <a:spLocks noChangeArrowheads="1"/>
          </p:cNvSpPr>
          <p:nvPr/>
        </p:nvSpPr>
        <p:spPr bwMode="auto">
          <a:xfrm>
            <a:off x="517525" y="3001963"/>
            <a:ext cx="3700463"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en-US"/>
              <a:t>Electron avalanches in thunderstorms</a:t>
            </a:r>
          </a:p>
        </p:txBody>
      </p:sp>
      <p:pic>
        <p:nvPicPr>
          <p:cNvPr id="1572872" name="Picture 8" descr="http://www.slac.stanford.edu/comp/physics/geant4/slac_physics_lists/glast_spacecraft.jpg">
            <a:extLst>
              <a:ext uri="{FF2B5EF4-FFF2-40B4-BE49-F238E27FC236}">
                <a16:creationId xmlns:a16="http://schemas.microsoft.com/office/drawing/2014/main" id="{52B91283-9145-4E52-A5D8-254CA6983E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9150" y="698500"/>
            <a:ext cx="2079625" cy="2286000"/>
          </a:xfrm>
          <a:prstGeom prst="rect">
            <a:avLst/>
          </a:prstGeom>
          <a:noFill/>
          <a:extLst>
            <a:ext uri="{909E8E84-426E-40DD-AFC4-6F175D3DCCD1}">
              <a14:hiddenFill xmlns:a14="http://schemas.microsoft.com/office/drawing/2010/main">
                <a:solidFill>
                  <a:srgbClr val="FFFFFF"/>
                </a:solidFill>
              </a14:hiddenFill>
            </a:ext>
          </a:extLst>
        </p:spPr>
      </p:pic>
      <p:sp>
        <p:nvSpPr>
          <p:cNvPr id="1572873" name="Text Box 9">
            <a:extLst>
              <a:ext uri="{FF2B5EF4-FFF2-40B4-BE49-F238E27FC236}">
                <a16:creationId xmlns:a16="http://schemas.microsoft.com/office/drawing/2014/main" id="{FD8ABB17-75B7-43DC-AF89-5D475716D613}"/>
              </a:ext>
            </a:extLst>
          </p:cNvPr>
          <p:cNvSpPr txBox="1">
            <a:spLocks noChangeArrowheads="1"/>
          </p:cNvSpPr>
          <p:nvPr/>
        </p:nvSpPr>
        <p:spPr bwMode="auto">
          <a:xfrm>
            <a:off x="5581650" y="3132138"/>
            <a:ext cx="2924175"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en-US"/>
              <a:t>Radiation effects on satellites</a:t>
            </a:r>
          </a:p>
        </p:txBody>
      </p:sp>
      <p:pic>
        <p:nvPicPr>
          <p:cNvPr id="1572875" name="Picture 11" descr="http://images.iop.org/objects/med/news/8/4/11/pic2.jpg">
            <a:extLst>
              <a:ext uri="{FF2B5EF4-FFF2-40B4-BE49-F238E27FC236}">
                <a16:creationId xmlns:a16="http://schemas.microsoft.com/office/drawing/2014/main" id="{C124326D-8A91-496F-A43D-AFB9873B6E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188" y="3732213"/>
            <a:ext cx="4017962" cy="2047875"/>
          </a:xfrm>
          <a:prstGeom prst="rect">
            <a:avLst/>
          </a:prstGeom>
          <a:noFill/>
          <a:extLst>
            <a:ext uri="{909E8E84-426E-40DD-AFC4-6F175D3DCCD1}">
              <a14:hiddenFill xmlns:a14="http://schemas.microsoft.com/office/drawing/2010/main">
                <a:solidFill>
                  <a:srgbClr val="FFFFFF"/>
                </a:solidFill>
              </a14:hiddenFill>
            </a:ext>
          </a:extLst>
        </p:spPr>
      </p:pic>
      <p:sp>
        <p:nvSpPr>
          <p:cNvPr id="1572876" name="Text Box 12">
            <a:extLst>
              <a:ext uri="{FF2B5EF4-FFF2-40B4-BE49-F238E27FC236}">
                <a16:creationId xmlns:a16="http://schemas.microsoft.com/office/drawing/2014/main" id="{4D277034-DCD4-43DB-8790-32A7C757A514}"/>
              </a:ext>
            </a:extLst>
          </p:cNvPr>
          <p:cNvSpPr txBox="1">
            <a:spLocks noChangeArrowheads="1"/>
          </p:cNvSpPr>
          <p:nvPr/>
        </p:nvSpPr>
        <p:spPr bwMode="auto">
          <a:xfrm>
            <a:off x="882650" y="5808663"/>
            <a:ext cx="3490913"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en-US"/>
              <a:t>Dose calculations in proton therapy</a:t>
            </a:r>
          </a:p>
        </p:txBody>
      </p:sp>
      <p:pic>
        <p:nvPicPr>
          <p:cNvPr id="1572878" name="Picture 14" descr="http://www.opengatecollaboration.org/sites/opengatecollaboration.org/files/MOBYCTPET.png">
            <a:extLst>
              <a:ext uri="{FF2B5EF4-FFF2-40B4-BE49-F238E27FC236}">
                <a16:creationId xmlns:a16="http://schemas.microsoft.com/office/drawing/2014/main" id="{06F567EB-4EC4-4F48-92CC-A4E4C59306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5488" y="3557588"/>
            <a:ext cx="2211387" cy="2211387"/>
          </a:xfrm>
          <a:prstGeom prst="rect">
            <a:avLst/>
          </a:prstGeom>
          <a:noFill/>
          <a:extLst>
            <a:ext uri="{909E8E84-426E-40DD-AFC4-6F175D3DCCD1}">
              <a14:hiddenFill xmlns:a14="http://schemas.microsoft.com/office/drawing/2010/main">
                <a:solidFill>
                  <a:srgbClr val="FFFFFF"/>
                </a:solidFill>
              </a14:hiddenFill>
            </a:ext>
          </a:extLst>
        </p:spPr>
      </p:pic>
      <p:sp>
        <p:nvSpPr>
          <p:cNvPr id="1572879" name="Text Box 15">
            <a:extLst>
              <a:ext uri="{FF2B5EF4-FFF2-40B4-BE49-F238E27FC236}">
                <a16:creationId xmlns:a16="http://schemas.microsoft.com/office/drawing/2014/main" id="{4F17F589-4363-4BD1-B9CB-A0BA52995C58}"/>
              </a:ext>
            </a:extLst>
          </p:cNvPr>
          <p:cNvSpPr txBox="1">
            <a:spLocks noChangeArrowheads="1"/>
          </p:cNvSpPr>
          <p:nvPr/>
        </p:nvSpPr>
        <p:spPr bwMode="auto">
          <a:xfrm>
            <a:off x="5205413" y="5878513"/>
            <a:ext cx="3636962"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en-US"/>
              <a:t>Improved PET scanning development</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5">
            <a:extLst>
              <a:ext uri="{FF2B5EF4-FFF2-40B4-BE49-F238E27FC236}">
                <a16:creationId xmlns:a16="http://schemas.microsoft.com/office/drawing/2014/main" id="{15A5F3DC-B72F-4FE3-91A1-1BA5C7328310}"/>
              </a:ext>
            </a:extLst>
          </p:cNvPr>
          <p:cNvSpPr>
            <a:spLocks noGrp="1"/>
          </p:cNvSpPr>
          <p:nvPr>
            <p:ph type="sldNum" sz="quarter" idx="12"/>
          </p:nvPr>
        </p:nvSpPr>
        <p:spPr/>
        <p:txBody>
          <a:bodyPr/>
          <a:lstStyle/>
          <a:p>
            <a:fld id="{23D56E26-AF4C-47B9-A223-6E6CD4418C8C}" type="slidenum">
              <a:rPr lang="en-US" altLang="en-US"/>
              <a:pPr/>
              <a:t>81</a:t>
            </a:fld>
            <a:endParaRPr lang="en-US" altLang="en-US"/>
          </a:p>
        </p:txBody>
      </p:sp>
      <p:sp>
        <p:nvSpPr>
          <p:cNvPr id="1573890" name="Rectangle 2">
            <a:extLst>
              <a:ext uri="{FF2B5EF4-FFF2-40B4-BE49-F238E27FC236}">
                <a16:creationId xmlns:a16="http://schemas.microsoft.com/office/drawing/2014/main" id="{3156B436-4359-4262-BB47-9714EBFC8A1B}"/>
              </a:ext>
            </a:extLst>
          </p:cNvPr>
          <p:cNvSpPr>
            <a:spLocks noGrp="1" noChangeArrowheads="1"/>
          </p:cNvSpPr>
          <p:nvPr>
            <p:ph type="title"/>
          </p:nvPr>
        </p:nvSpPr>
        <p:spPr/>
        <p:txBody>
          <a:bodyPr/>
          <a:lstStyle/>
          <a:p>
            <a:r>
              <a:rPr lang="en-US" altLang="en-US"/>
              <a:t>How It Works</a:t>
            </a:r>
          </a:p>
        </p:txBody>
      </p:sp>
      <p:sp>
        <p:nvSpPr>
          <p:cNvPr id="1573904" name="Rectangle 16">
            <a:extLst>
              <a:ext uri="{FF2B5EF4-FFF2-40B4-BE49-F238E27FC236}">
                <a16:creationId xmlns:a16="http://schemas.microsoft.com/office/drawing/2014/main" id="{403D9687-3684-4A3C-87A8-B7C25115F835}"/>
              </a:ext>
            </a:extLst>
          </p:cNvPr>
          <p:cNvSpPr>
            <a:spLocks noGrp="1" noChangeArrowheads="1"/>
          </p:cNvSpPr>
          <p:nvPr>
            <p:ph type="body" idx="1"/>
          </p:nvPr>
        </p:nvSpPr>
        <p:spPr>
          <a:xfrm>
            <a:off x="457200" y="2846388"/>
            <a:ext cx="8229600" cy="3279775"/>
          </a:xfrm>
        </p:spPr>
        <p:txBody>
          <a:bodyPr/>
          <a:lstStyle/>
          <a:p>
            <a:r>
              <a:rPr lang="en-US" altLang="en-US"/>
              <a:t>The program takes small steps with each particle through the detector.  At each step, one of three things can happen:</a:t>
            </a:r>
          </a:p>
          <a:p>
            <a:pPr lvl="1"/>
            <a:r>
              <a:rPr lang="en-US" altLang="en-US"/>
              <a:t>1. The particle deposits some energy via ionization, and takes another step</a:t>
            </a:r>
          </a:p>
          <a:p>
            <a:pPr lvl="1"/>
            <a:r>
              <a:rPr lang="en-US" altLang="en-US"/>
              <a:t>2. A new particle is created, and added to the list of particles</a:t>
            </a:r>
          </a:p>
          <a:p>
            <a:pPr lvl="1"/>
            <a:r>
              <a:rPr lang="en-US" altLang="en-US"/>
              <a:t>3. The particle is absorbed, stopped, or exits the detector and removed from the list</a:t>
            </a:r>
            <a:br>
              <a:rPr lang="en-US" altLang="en-US"/>
            </a:br>
            <a:endParaRPr lang="en-US" altLang="en-US"/>
          </a:p>
          <a:p>
            <a:r>
              <a:rPr lang="en-US" altLang="en-US"/>
              <a:t>Geant starts with the particles produced in the collision and continues until the particle list is empty</a:t>
            </a:r>
            <a:br>
              <a:rPr lang="en-US" altLang="en-US"/>
            </a:br>
            <a:endParaRPr lang="en-US" altLang="en-US"/>
          </a:p>
          <a:p>
            <a:r>
              <a:rPr lang="en-US" altLang="en-US"/>
              <a:t>This takes a few minutes per event (for a typical ATLAS event)</a:t>
            </a:r>
          </a:p>
        </p:txBody>
      </p:sp>
      <p:sp>
        <p:nvSpPr>
          <p:cNvPr id="1573891" name="Rectangle 3">
            <a:extLst>
              <a:ext uri="{FF2B5EF4-FFF2-40B4-BE49-F238E27FC236}">
                <a16:creationId xmlns:a16="http://schemas.microsoft.com/office/drawing/2014/main" id="{38A0E4FA-FA9A-4B01-B94F-DAF4C1421A11}"/>
              </a:ext>
            </a:extLst>
          </p:cNvPr>
          <p:cNvSpPr>
            <a:spLocks noChangeArrowheads="1"/>
          </p:cNvSpPr>
          <p:nvPr/>
        </p:nvSpPr>
        <p:spPr bwMode="auto">
          <a:xfrm>
            <a:off x="884238" y="1814513"/>
            <a:ext cx="3671887" cy="715962"/>
          </a:xfrm>
          <a:prstGeom prst="rect">
            <a:avLst/>
          </a:prstGeom>
          <a:solidFill>
            <a:srgbClr val="FF99CC"/>
          </a:solidFill>
          <a:ln>
            <a:noFill/>
          </a:ln>
          <a:effectLst/>
          <a:extLst>
            <a:ext uri="{91240B29-F687-4F45-9708-019B960494DF}">
              <a14:hiddenLine xmlns:a14="http://schemas.microsoft.com/office/drawing/2010/main" w="9525">
                <a:solidFill>
                  <a:srgbClr val="FF99CC"/>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73892" name="Line 4">
            <a:extLst>
              <a:ext uri="{FF2B5EF4-FFF2-40B4-BE49-F238E27FC236}">
                <a16:creationId xmlns:a16="http://schemas.microsoft.com/office/drawing/2014/main" id="{587889EA-0860-4D13-8BEB-B9DE09C2D7D0}"/>
              </a:ext>
            </a:extLst>
          </p:cNvPr>
          <p:cNvSpPr>
            <a:spLocks noChangeShapeType="1"/>
          </p:cNvSpPr>
          <p:nvPr/>
        </p:nvSpPr>
        <p:spPr bwMode="auto">
          <a:xfrm flipV="1">
            <a:off x="257175" y="2016125"/>
            <a:ext cx="960438" cy="227013"/>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73893" name="Line 5">
            <a:extLst>
              <a:ext uri="{FF2B5EF4-FFF2-40B4-BE49-F238E27FC236}">
                <a16:creationId xmlns:a16="http://schemas.microsoft.com/office/drawing/2014/main" id="{4315F475-9FEE-4C08-B4A3-7B2182D5A439}"/>
              </a:ext>
            </a:extLst>
          </p:cNvPr>
          <p:cNvSpPr>
            <a:spLocks noChangeShapeType="1"/>
          </p:cNvSpPr>
          <p:nvPr/>
        </p:nvSpPr>
        <p:spPr bwMode="auto">
          <a:xfrm flipV="1">
            <a:off x="1209675" y="1935163"/>
            <a:ext cx="461963" cy="92075"/>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73894" name="Line 6">
            <a:extLst>
              <a:ext uri="{FF2B5EF4-FFF2-40B4-BE49-F238E27FC236}">
                <a16:creationId xmlns:a16="http://schemas.microsoft.com/office/drawing/2014/main" id="{8BDB3688-1ABF-4CB1-B234-60F52E9030BD}"/>
              </a:ext>
            </a:extLst>
          </p:cNvPr>
          <p:cNvSpPr>
            <a:spLocks noChangeShapeType="1"/>
          </p:cNvSpPr>
          <p:nvPr/>
        </p:nvSpPr>
        <p:spPr bwMode="auto">
          <a:xfrm>
            <a:off x="1619250" y="1944688"/>
            <a:ext cx="508000" cy="96837"/>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73895" name="Line 7">
            <a:extLst>
              <a:ext uri="{FF2B5EF4-FFF2-40B4-BE49-F238E27FC236}">
                <a16:creationId xmlns:a16="http://schemas.microsoft.com/office/drawing/2014/main" id="{B1FFA9B3-AF2A-4819-B318-0A784514E80D}"/>
              </a:ext>
            </a:extLst>
          </p:cNvPr>
          <p:cNvSpPr>
            <a:spLocks noChangeShapeType="1"/>
          </p:cNvSpPr>
          <p:nvPr/>
        </p:nvSpPr>
        <p:spPr bwMode="auto">
          <a:xfrm flipV="1">
            <a:off x="2133600" y="1965325"/>
            <a:ext cx="409575" cy="85725"/>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73896" name="Line 8">
            <a:extLst>
              <a:ext uri="{FF2B5EF4-FFF2-40B4-BE49-F238E27FC236}">
                <a16:creationId xmlns:a16="http://schemas.microsoft.com/office/drawing/2014/main" id="{ED2F4182-1A57-4842-83A6-E0CE9A0A2F50}"/>
              </a:ext>
            </a:extLst>
          </p:cNvPr>
          <p:cNvSpPr>
            <a:spLocks noChangeShapeType="1"/>
          </p:cNvSpPr>
          <p:nvPr/>
        </p:nvSpPr>
        <p:spPr bwMode="auto">
          <a:xfrm>
            <a:off x="2535238" y="1968500"/>
            <a:ext cx="484187" cy="149225"/>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73897" name="Line 9">
            <a:extLst>
              <a:ext uri="{FF2B5EF4-FFF2-40B4-BE49-F238E27FC236}">
                <a16:creationId xmlns:a16="http://schemas.microsoft.com/office/drawing/2014/main" id="{1B31F90B-FF3A-4AAD-BCF2-5B19C58129D0}"/>
              </a:ext>
            </a:extLst>
          </p:cNvPr>
          <p:cNvSpPr>
            <a:spLocks noChangeShapeType="1"/>
          </p:cNvSpPr>
          <p:nvPr/>
        </p:nvSpPr>
        <p:spPr bwMode="auto">
          <a:xfrm flipV="1">
            <a:off x="3021013" y="2097088"/>
            <a:ext cx="530225" cy="9525"/>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73898" name="Line 10">
            <a:extLst>
              <a:ext uri="{FF2B5EF4-FFF2-40B4-BE49-F238E27FC236}">
                <a16:creationId xmlns:a16="http://schemas.microsoft.com/office/drawing/2014/main" id="{C36E3780-5AFE-421D-AE55-044303526CCD}"/>
              </a:ext>
            </a:extLst>
          </p:cNvPr>
          <p:cNvSpPr>
            <a:spLocks noChangeShapeType="1"/>
          </p:cNvSpPr>
          <p:nvPr/>
        </p:nvSpPr>
        <p:spPr bwMode="auto">
          <a:xfrm>
            <a:off x="3543300" y="2100263"/>
            <a:ext cx="433388" cy="36830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73900" name="Line 12">
            <a:extLst>
              <a:ext uri="{FF2B5EF4-FFF2-40B4-BE49-F238E27FC236}">
                <a16:creationId xmlns:a16="http://schemas.microsoft.com/office/drawing/2014/main" id="{64AAF85F-E496-49F3-8F52-8C11E7FD7D4A}"/>
              </a:ext>
            </a:extLst>
          </p:cNvPr>
          <p:cNvSpPr>
            <a:spLocks noChangeShapeType="1"/>
          </p:cNvSpPr>
          <p:nvPr/>
        </p:nvSpPr>
        <p:spPr bwMode="auto">
          <a:xfrm flipH="1">
            <a:off x="3524250" y="1377950"/>
            <a:ext cx="911225" cy="715963"/>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73901" name="Rectangle 13">
            <a:extLst>
              <a:ext uri="{FF2B5EF4-FFF2-40B4-BE49-F238E27FC236}">
                <a16:creationId xmlns:a16="http://schemas.microsoft.com/office/drawing/2014/main" id="{E1460E0A-2A1D-4E9A-B9F7-ED648D38A481}"/>
              </a:ext>
            </a:extLst>
          </p:cNvPr>
          <p:cNvSpPr>
            <a:spLocks noChangeArrowheads="1"/>
          </p:cNvSpPr>
          <p:nvPr/>
        </p:nvSpPr>
        <p:spPr bwMode="auto">
          <a:xfrm>
            <a:off x="4700588" y="1822450"/>
            <a:ext cx="3671887" cy="715963"/>
          </a:xfrm>
          <a:prstGeom prst="rect">
            <a:avLst/>
          </a:prstGeom>
          <a:solidFill>
            <a:srgbClr val="FFCC99"/>
          </a:solidFill>
          <a:ln>
            <a:noFill/>
          </a:ln>
          <a:effectLst/>
          <a:extLst>
            <a:ext uri="{91240B29-F687-4F45-9708-019B960494DF}">
              <a14:hiddenLine xmlns:a14="http://schemas.microsoft.com/office/drawing/2010/main" w="9525">
                <a:solidFill>
                  <a:srgbClr val="FF99CC"/>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73902" name="Line 14">
            <a:extLst>
              <a:ext uri="{FF2B5EF4-FFF2-40B4-BE49-F238E27FC236}">
                <a16:creationId xmlns:a16="http://schemas.microsoft.com/office/drawing/2014/main" id="{9F733622-6074-4E1D-B6A8-6B78E1DCAE79}"/>
              </a:ext>
            </a:extLst>
          </p:cNvPr>
          <p:cNvSpPr>
            <a:spLocks noChangeShapeType="1"/>
          </p:cNvSpPr>
          <p:nvPr/>
        </p:nvSpPr>
        <p:spPr bwMode="auto">
          <a:xfrm flipV="1">
            <a:off x="3984625" y="2287588"/>
            <a:ext cx="804863" cy="176212"/>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73903" name="Line 15">
            <a:extLst>
              <a:ext uri="{FF2B5EF4-FFF2-40B4-BE49-F238E27FC236}">
                <a16:creationId xmlns:a16="http://schemas.microsoft.com/office/drawing/2014/main" id="{C9698627-DBBA-4007-B9AF-028673736AE1}"/>
              </a:ext>
            </a:extLst>
          </p:cNvPr>
          <p:cNvSpPr>
            <a:spLocks noChangeShapeType="1"/>
          </p:cNvSpPr>
          <p:nvPr/>
        </p:nvSpPr>
        <p:spPr bwMode="auto">
          <a:xfrm flipV="1">
            <a:off x="4794250" y="2235200"/>
            <a:ext cx="804863" cy="6350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73906" name="Text Box 18">
            <a:extLst>
              <a:ext uri="{FF2B5EF4-FFF2-40B4-BE49-F238E27FC236}">
                <a16:creationId xmlns:a16="http://schemas.microsoft.com/office/drawing/2014/main" id="{D225A3A2-C22E-47C7-A67B-0512DD865766}"/>
              </a:ext>
            </a:extLst>
          </p:cNvPr>
          <p:cNvSpPr txBox="1">
            <a:spLocks noChangeArrowheads="1"/>
          </p:cNvSpPr>
          <p:nvPr/>
        </p:nvSpPr>
        <p:spPr bwMode="auto">
          <a:xfrm>
            <a:off x="1501775" y="2052638"/>
            <a:ext cx="300038"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en-US"/>
              <a:t>1</a:t>
            </a:r>
          </a:p>
        </p:txBody>
      </p:sp>
      <p:sp>
        <p:nvSpPr>
          <p:cNvPr id="1573907" name="Text Box 19">
            <a:extLst>
              <a:ext uri="{FF2B5EF4-FFF2-40B4-BE49-F238E27FC236}">
                <a16:creationId xmlns:a16="http://schemas.microsoft.com/office/drawing/2014/main" id="{544243BC-92C0-4C44-91B6-CBC3181BC1F0}"/>
              </a:ext>
            </a:extLst>
          </p:cNvPr>
          <p:cNvSpPr txBox="1">
            <a:spLocks noChangeArrowheads="1"/>
          </p:cNvSpPr>
          <p:nvPr/>
        </p:nvSpPr>
        <p:spPr bwMode="auto">
          <a:xfrm>
            <a:off x="3340100" y="2144713"/>
            <a:ext cx="263525"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en-US"/>
              <a:t>2</a:t>
            </a:r>
          </a:p>
        </p:txBody>
      </p:sp>
      <p:sp>
        <p:nvSpPr>
          <p:cNvPr id="1573908" name="Text Box 20">
            <a:extLst>
              <a:ext uri="{FF2B5EF4-FFF2-40B4-BE49-F238E27FC236}">
                <a16:creationId xmlns:a16="http://schemas.microsoft.com/office/drawing/2014/main" id="{B266610A-97D9-4F25-B084-A865E980DF04}"/>
              </a:ext>
            </a:extLst>
          </p:cNvPr>
          <p:cNvSpPr txBox="1">
            <a:spLocks noChangeArrowheads="1"/>
          </p:cNvSpPr>
          <p:nvPr/>
        </p:nvSpPr>
        <p:spPr bwMode="auto">
          <a:xfrm>
            <a:off x="5646738" y="2039938"/>
            <a:ext cx="263525"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en-US"/>
              <a:t>3</a:t>
            </a:r>
          </a:p>
        </p:txBody>
      </p:sp>
      <p:sp>
        <p:nvSpPr>
          <p:cNvPr id="1573909" name="Text Box 21">
            <a:extLst>
              <a:ext uri="{FF2B5EF4-FFF2-40B4-BE49-F238E27FC236}">
                <a16:creationId xmlns:a16="http://schemas.microsoft.com/office/drawing/2014/main" id="{A6ACA41D-B339-4C3C-98D1-18EF7AA4AC03}"/>
              </a:ext>
            </a:extLst>
          </p:cNvPr>
          <p:cNvSpPr txBox="1">
            <a:spLocks noChangeArrowheads="1"/>
          </p:cNvSpPr>
          <p:nvPr/>
        </p:nvSpPr>
        <p:spPr bwMode="auto">
          <a:xfrm>
            <a:off x="2160588" y="2239963"/>
            <a:ext cx="822325"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en-US" sz="1200"/>
              <a:t>Material 1</a:t>
            </a:r>
          </a:p>
        </p:txBody>
      </p:sp>
      <p:sp>
        <p:nvSpPr>
          <p:cNvPr id="1573910" name="Text Box 22">
            <a:extLst>
              <a:ext uri="{FF2B5EF4-FFF2-40B4-BE49-F238E27FC236}">
                <a16:creationId xmlns:a16="http://schemas.microsoft.com/office/drawing/2014/main" id="{50883D78-BCBF-4881-8876-D4E8F9FCF82D}"/>
              </a:ext>
            </a:extLst>
          </p:cNvPr>
          <p:cNvSpPr txBox="1">
            <a:spLocks noChangeArrowheads="1"/>
          </p:cNvSpPr>
          <p:nvPr/>
        </p:nvSpPr>
        <p:spPr bwMode="auto">
          <a:xfrm>
            <a:off x="6256338" y="2263775"/>
            <a:ext cx="822325"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en-US" sz="1200"/>
              <a:t>Material 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0AC93719-D048-4B2F-B34E-B3FE3E55982B}"/>
              </a:ext>
            </a:extLst>
          </p:cNvPr>
          <p:cNvSpPr>
            <a:spLocks noGrp="1"/>
          </p:cNvSpPr>
          <p:nvPr>
            <p:ph type="sldNum" sz="quarter" idx="12"/>
          </p:nvPr>
        </p:nvSpPr>
        <p:spPr/>
        <p:txBody>
          <a:bodyPr/>
          <a:lstStyle/>
          <a:p>
            <a:fld id="{E19123E2-7A0A-4F87-BAB4-91ED07107365}" type="slidenum">
              <a:rPr lang="en-US" altLang="en-US"/>
              <a:pPr/>
              <a:t>82</a:t>
            </a:fld>
            <a:endParaRPr lang="en-US" altLang="en-US"/>
          </a:p>
        </p:txBody>
      </p:sp>
      <p:sp>
        <p:nvSpPr>
          <p:cNvPr id="1575938" name="Rectangle 2">
            <a:extLst>
              <a:ext uri="{FF2B5EF4-FFF2-40B4-BE49-F238E27FC236}">
                <a16:creationId xmlns:a16="http://schemas.microsoft.com/office/drawing/2014/main" id="{EEC20BE2-10FA-4F66-879F-B2A6CA52FE2F}"/>
              </a:ext>
            </a:extLst>
          </p:cNvPr>
          <p:cNvSpPr>
            <a:spLocks noGrp="1" noChangeArrowheads="1"/>
          </p:cNvSpPr>
          <p:nvPr>
            <p:ph type="title"/>
          </p:nvPr>
        </p:nvSpPr>
        <p:spPr/>
        <p:txBody>
          <a:bodyPr/>
          <a:lstStyle/>
          <a:p>
            <a:r>
              <a:rPr lang="en-US" altLang="en-US" dirty="0"/>
              <a:t>Hadronic Showers</a:t>
            </a:r>
          </a:p>
        </p:txBody>
      </p:sp>
      <p:pic>
        <p:nvPicPr>
          <p:cNvPr id="1575940" name="Picture 4" descr="http://inspirehep.net/record/810115/files/different_showers.png">
            <a:extLst>
              <a:ext uri="{FF2B5EF4-FFF2-40B4-BE49-F238E27FC236}">
                <a16:creationId xmlns:a16="http://schemas.microsoft.com/office/drawing/2014/main" id="{D64EC6BF-9E0E-47C8-AC8C-9BF4301205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801255"/>
            <a:ext cx="7143750" cy="5360266"/>
          </a:xfrm>
          <a:prstGeom prst="rect">
            <a:avLst/>
          </a:prstGeom>
          <a:noFill/>
          <a:extLst>
            <a:ext uri="{909E8E84-426E-40DD-AFC4-6F175D3DCCD1}">
              <a14:hiddenFill xmlns:a14="http://schemas.microsoft.com/office/drawing/2010/main">
                <a:solidFill>
                  <a:srgbClr val="FFFFFF"/>
                </a:solidFill>
              </a14:hiddenFill>
            </a:ext>
          </a:extLst>
        </p:spPr>
      </p:pic>
      <p:pic>
        <p:nvPicPr>
          <p:cNvPr id="1575942" name="Picture 6" descr="http://www.its.caltech.edu/~atomic/book/snowflake1.jpg">
            <a:extLst>
              <a:ext uri="{FF2B5EF4-FFF2-40B4-BE49-F238E27FC236}">
                <a16:creationId xmlns:a16="http://schemas.microsoft.com/office/drawing/2014/main" id="{66153B29-92A6-43BB-971F-54089BEB2D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4825" y="341313"/>
            <a:ext cx="909638" cy="1028721"/>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752B2241-FB28-4AC2-826E-B3CE7229546D}"/>
              </a:ext>
            </a:extLst>
          </p:cNvPr>
          <p:cNvCxnSpPr>
            <a:cxnSpLocks/>
          </p:cNvCxnSpPr>
          <p:nvPr/>
        </p:nvCxnSpPr>
        <p:spPr bwMode="auto">
          <a:xfrm>
            <a:off x="8124825" y="1529542"/>
            <a:ext cx="0" cy="4089862"/>
          </a:xfrm>
          <a:prstGeom prst="straightConnector1">
            <a:avLst/>
          </a:prstGeom>
          <a:noFill/>
          <a:ln w="15875" cap="flat" cmpd="sng" algn="ctr">
            <a:solidFill>
              <a:srgbClr val="00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 name="TextBox 5">
            <a:extLst>
              <a:ext uri="{FF2B5EF4-FFF2-40B4-BE49-F238E27FC236}">
                <a16:creationId xmlns:a16="http://schemas.microsoft.com/office/drawing/2014/main" id="{D3F9443E-AFE6-453D-9E52-7F31C3FCE038}"/>
              </a:ext>
            </a:extLst>
          </p:cNvPr>
          <p:cNvSpPr txBox="1"/>
          <p:nvPr/>
        </p:nvSpPr>
        <p:spPr>
          <a:xfrm>
            <a:off x="7787232" y="5731308"/>
            <a:ext cx="675185"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Muon</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257B357-6EC7-4523-A3C7-4DA7A7E972F8}"/>
              </a:ext>
            </a:extLst>
          </p:cNvPr>
          <p:cNvSpPr>
            <a:spLocks noGrp="1"/>
          </p:cNvSpPr>
          <p:nvPr>
            <p:ph type="sldNum" sz="quarter" idx="12"/>
          </p:nvPr>
        </p:nvSpPr>
        <p:spPr/>
        <p:txBody>
          <a:bodyPr/>
          <a:lstStyle/>
          <a:p>
            <a:fld id="{3194FE96-5E5F-4BFB-8402-73390993B24D}" type="slidenum">
              <a:rPr lang="en-US" altLang="en-US"/>
              <a:pPr/>
              <a:t>83</a:t>
            </a:fld>
            <a:endParaRPr lang="en-US" altLang="en-US"/>
          </a:p>
        </p:txBody>
      </p:sp>
      <p:sp>
        <p:nvSpPr>
          <p:cNvPr id="1482754" name="Rectangle 2">
            <a:extLst>
              <a:ext uri="{FF2B5EF4-FFF2-40B4-BE49-F238E27FC236}">
                <a16:creationId xmlns:a16="http://schemas.microsoft.com/office/drawing/2014/main" id="{3C6564A4-D037-46C1-B178-413C30EDF689}"/>
              </a:ext>
            </a:extLst>
          </p:cNvPr>
          <p:cNvSpPr>
            <a:spLocks noGrp="1" noChangeArrowheads="1"/>
          </p:cNvSpPr>
          <p:nvPr>
            <p:ph type="title"/>
          </p:nvPr>
        </p:nvSpPr>
        <p:spPr/>
        <p:txBody>
          <a:bodyPr/>
          <a:lstStyle/>
          <a:p>
            <a:r>
              <a:rPr lang="en-US" altLang="en-US" dirty="0"/>
              <a:t>Aside: How I Got Into Supercomputing</a:t>
            </a:r>
          </a:p>
        </p:txBody>
      </p:sp>
      <p:sp>
        <p:nvSpPr>
          <p:cNvPr id="1482755" name="Rectangle 3">
            <a:extLst>
              <a:ext uri="{FF2B5EF4-FFF2-40B4-BE49-F238E27FC236}">
                <a16:creationId xmlns:a16="http://schemas.microsoft.com/office/drawing/2014/main" id="{BA5432D7-0B66-42F4-A84F-47226A769B08}"/>
              </a:ext>
            </a:extLst>
          </p:cNvPr>
          <p:cNvSpPr>
            <a:spLocks noGrp="1" noChangeArrowheads="1"/>
          </p:cNvSpPr>
          <p:nvPr>
            <p:ph type="body" idx="1"/>
          </p:nvPr>
        </p:nvSpPr>
        <p:spPr>
          <a:xfrm>
            <a:off x="420688" y="1247775"/>
            <a:ext cx="8229600" cy="1652588"/>
          </a:xfrm>
        </p:spPr>
        <p:txBody>
          <a:bodyPr/>
          <a:lstStyle/>
          <a:p>
            <a:pPr>
              <a:lnSpc>
                <a:spcPct val="90000"/>
              </a:lnSpc>
            </a:pPr>
            <a:r>
              <a:rPr lang="en-US" altLang="en-US" sz="1600"/>
              <a:t>When I came back after being ATLAS physics coordinator, I was looking for some physics to do.</a:t>
            </a:r>
          </a:p>
          <a:p>
            <a:pPr>
              <a:lnSpc>
                <a:spcPct val="90000"/>
              </a:lnSpc>
            </a:pPr>
            <a:r>
              <a:rPr lang="en-US" altLang="en-US" sz="1600"/>
              <a:t>Steve Martin (NIU) and I asked ourselves about the sensitivity of the LHC experiments to moderately compressed SUSY spectra</a:t>
            </a:r>
          </a:p>
          <a:p>
            <a:pPr lvl="1">
              <a:lnSpc>
                <a:spcPct val="90000"/>
              </a:lnSpc>
            </a:pPr>
            <a:r>
              <a:rPr lang="en-US" altLang="en-US" sz="1400"/>
              <a:t>Answer: better than you might think (c.f. PRD84 015004 and PRD85 035023)</a:t>
            </a:r>
          </a:p>
          <a:p>
            <a:pPr>
              <a:lnSpc>
                <a:spcPct val="90000"/>
              </a:lnSpc>
            </a:pPr>
            <a:r>
              <a:rPr lang="en-US" altLang="en-US" sz="1600"/>
              <a:t>ATLAS did the study, and here’s the outcome (as shown in the 7 TeV paper):</a:t>
            </a:r>
          </a:p>
        </p:txBody>
      </p:sp>
      <p:pic>
        <p:nvPicPr>
          <p:cNvPr id="1482756" name="Picture 4">
            <a:extLst>
              <a:ext uri="{FF2B5EF4-FFF2-40B4-BE49-F238E27FC236}">
                <a16:creationId xmlns:a16="http://schemas.microsoft.com/office/drawing/2014/main" id="{8B50279E-D80E-4BB3-A389-3E0DC0AD85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763" y="3122613"/>
            <a:ext cx="3325812" cy="311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2757" name="AutoShape 5">
            <a:extLst>
              <a:ext uri="{FF2B5EF4-FFF2-40B4-BE49-F238E27FC236}">
                <a16:creationId xmlns:a16="http://schemas.microsoft.com/office/drawing/2014/main" id="{F7FCF709-EA8D-46FE-AEDD-37E3375C27FA}"/>
              </a:ext>
            </a:extLst>
          </p:cNvPr>
          <p:cNvSpPr>
            <a:spLocks noChangeArrowheads="1"/>
          </p:cNvSpPr>
          <p:nvPr/>
        </p:nvSpPr>
        <p:spPr bwMode="auto">
          <a:xfrm>
            <a:off x="3844925" y="3463925"/>
            <a:ext cx="1309688" cy="831850"/>
          </a:xfrm>
          <a:prstGeom prst="leftArrow">
            <a:avLst>
              <a:gd name="adj1" fmla="val 50000"/>
              <a:gd name="adj2" fmla="val 39361"/>
            </a:avLst>
          </a:prstGeom>
          <a:solidFill>
            <a:srgbClr val="9933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endParaRPr lang="en-US" altLang="en-US"/>
          </a:p>
        </p:txBody>
      </p:sp>
      <p:sp>
        <p:nvSpPr>
          <p:cNvPr id="1482758" name="Text Box 6">
            <a:extLst>
              <a:ext uri="{FF2B5EF4-FFF2-40B4-BE49-F238E27FC236}">
                <a16:creationId xmlns:a16="http://schemas.microsoft.com/office/drawing/2014/main" id="{115A4640-4C7F-46EF-900D-F6461C71903A}"/>
              </a:ext>
            </a:extLst>
          </p:cNvPr>
          <p:cNvSpPr txBox="1">
            <a:spLocks noChangeArrowheads="1"/>
          </p:cNvSpPr>
          <p:nvPr/>
        </p:nvSpPr>
        <p:spPr bwMode="auto">
          <a:xfrm>
            <a:off x="4008438" y="3721100"/>
            <a:ext cx="110807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en-US" sz="1400">
                <a:solidFill>
                  <a:schemeClr val="bg1"/>
                </a:solidFill>
              </a:rPr>
              <a:t>The problem</a:t>
            </a:r>
          </a:p>
        </p:txBody>
      </p:sp>
      <p:sp>
        <p:nvSpPr>
          <p:cNvPr id="1482759" name="Text Box 7">
            <a:extLst>
              <a:ext uri="{FF2B5EF4-FFF2-40B4-BE49-F238E27FC236}">
                <a16:creationId xmlns:a16="http://schemas.microsoft.com/office/drawing/2014/main" id="{A3DEE9D5-98F8-46DF-9970-E42C8A7C03D3}"/>
              </a:ext>
            </a:extLst>
          </p:cNvPr>
          <p:cNvSpPr txBox="1">
            <a:spLocks noChangeArrowheads="1"/>
          </p:cNvSpPr>
          <p:nvPr/>
        </p:nvSpPr>
        <p:spPr bwMode="auto">
          <a:xfrm>
            <a:off x="3860800" y="4378325"/>
            <a:ext cx="1590675" cy="942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ltLang="en-US" sz="1400"/>
              <a:t>We didn’t simulate these points, so we have no idea what the limits are here.</a:t>
            </a:r>
          </a:p>
        </p:txBody>
      </p:sp>
      <p:sp>
        <p:nvSpPr>
          <p:cNvPr id="1482760" name="Rectangle 8">
            <a:extLst>
              <a:ext uri="{FF2B5EF4-FFF2-40B4-BE49-F238E27FC236}">
                <a16:creationId xmlns:a16="http://schemas.microsoft.com/office/drawing/2014/main" id="{81615109-7E03-40E0-9D24-54CC086BCB0B}"/>
              </a:ext>
            </a:extLst>
          </p:cNvPr>
          <p:cNvSpPr>
            <a:spLocks noChangeArrowheads="1"/>
          </p:cNvSpPr>
          <p:nvPr/>
        </p:nvSpPr>
        <p:spPr bwMode="auto">
          <a:xfrm>
            <a:off x="5567363" y="3082925"/>
            <a:ext cx="3179762" cy="314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fontAlgn="base">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fontAlgn="base">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fontAlgn="base">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fontAlgn="base">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r>
              <a:rPr lang="en-US" altLang="en-US"/>
              <a:t>The observed limit is better than our expected limit.   We (perhaps foolishly) did not run any points out there.</a:t>
            </a:r>
          </a:p>
          <a:p>
            <a:r>
              <a:rPr lang="en-US" altLang="en-US"/>
              <a:t>This set of points spent ~2 months in the queue waiting for open slots.</a:t>
            </a:r>
          </a:p>
          <a:p>
            <a:r>
              <a:rPr lang="en-US" altLang="en-US"/>
              <a:t>We decided not to delay this paper by another ~2 months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6">
            <a:extLst>
              <a:ext uri="{FF2B5EF4-FFF2-40B4-BE49-F238E27FC236}">
                <a16:creationId xmlns:a16="http://schemas.microsoft.com/office/drawing/2014/main" id="{78745F4D-1598-4DEA-88CF-B59F58645CB6}"/>
              </a:ext>
            </a:extLst>
          </p:cNvPr>
          <p:cNvSpPr>
            <a:spLocks noGrp="1"/>
          </p:cNvSpPr>
          <p:nvPr>
            <p:ph type="sldNum" sz="quarter" idx="12"/>
          </p:nvPr>
        </p:nvSpPr>
        <p:spPr/>
        <p:txBody>
          <a:bodyPr/>
          <a:lstStyle/>
          <a:p>
            <a:fld id="{08E7343B-7CD3-41A6-A2B6-800F0ECD8DA0}" type="slidenum">
              <a:rPr lang="en-US" altLang="en-US"/>
              <a:pPr/>
              <a:t>84</a:t>
            </a:fld>
            <a:endParaRPr lang="en-US" altLang="en-US"/>
          </a:p>
        </p:txBody>
      </p:sp>
      <p:sp>
        <p:nvSpPr>
          <p:cNvPr id="1533954" name="Rectangle 2">
            <a:extLst>
              <a:ext uri="{FF2B5EF4-FFF2-40B4-BE49-F238E27FC236}">
                <a16:creationId xmlns:a16="http://schemas.microsoft.com/office/drawing/2014/main" id="{A84C556B-6337-4DD7-AA4B-21D140ECC3BD}"/>
              </a:ext>
            </a:extLst>
          </p:cNvPr>
          <p:cNvSpPr>
            <a:spLocks noGrp="1" noChangeArrowheads="1"/>
          </p:cNvSpPr>
          <p:nvPr>
            <p:ph type="title"/>
          </p:nvPr>
        </p:nvSpPr>
        <p:spPr/>
        <p:txBody>
          <a:bodyPr/>
          <a:lstStyle/>
          <a:p>
            <a:r>
              <a:rPr lang="en-US" altLang="en-US"/>
              <a:t>High Performance Computing Motivation in HEP</a:t>
            </a:r>
          </a:p>
        </p:txBody>
      </p:sp>
      <p:sp>
        <p:nvSpPr>
          <p:cNvPr id="1533955" name="Rectangle 3">
            <a:extLst>
              <a:ext uri="{FF2B5EF4-FFF2-40B4-BE49-F238E27FC236}">
                <a16:creationId xmlns:a16="http://schemas.microsoft.com/office/drawing/2014/main" id="{15F359A2-BFD1-42E4-A978-7CE502BE3B79}"/>
              </a:ext>
            </a:extLst>
          </p:cNvPr>
          <p:cNvSpPr>
            <a:spLocks noGrp="1" noChangeArrowheads="1"/>
          </p:cNvSpPr>
          <p:nvPr>
            <p:ph type="body" sz="half" idx="1"/>
          </p:nvPr>
        </p:nvSpPr>
        <p:spPr>
          <a:xfrm>
            <a:off x="436563" y="1679575"/>
            <a:ext cx="4038600" cy="4057650"/>
          </a:xfrm>
        </p:spPr>
        <p:txBody>
          <a:bodyPr/>
          <a:lstStyle/>
          <a:p>
            <a:r>
              <a:rPr lang="en-US" altLang="en-US" sz="1600"/>
              <a:t>The capacity problem</a:t>
            </a:r>
          </a:p>
          <a:p>
            <a:pPr lvl="1"/>
            <a:r>
              <a:rPr lang="en-US" altLang="en-US" sz="1400"/>
              <a:t>Our needs are growing faster than the Grid is growing – and likely can grow</a:t>
            </a:r>
          </a:p>
        </p:txBody>
      </p:sp>
      <p:sp>
        <p:nvSpPr>
          <p:cNvPr id="1533956" name="Rectangle 4">
            <a:extLst>
              <a:ext uri="{FF2B5EF4-FFF2-40B4-BE49-F238E27FC236}">
                <a16:creationId xmlns:a16="http://schemas.microsoft.com/office/drawing/2014/main" id="{96603F54-CF6C-4DC3-994D-F7D985E2876F}"/>
              </a:ext>
            </a:extLst>
          </p:cNvPr>
          <p:cNvSpPr>
            <a:spLocks noGrp="1" noChangeArrowheads="1"/>
          </p:cNvSpPr>
          <p:nvPr>
            <p:ph type="body" sz="half" idx="2"/>
          </p:nvPr>
        </p:nvSpPr>
        <p:spPr>
          <a:xfrm>
            <a:off x="4627563" y="1701800"/>
            <a:ext cx="4038600" cy="4035425"/>
          </a:xfrm>
        </p:spPr>
        <p:txBody>
          <a:bodyPr/>
          <a:lstStyle/>
          <a:p>
            <a:r>
              <a:rPr lang="en-US" altLang="en-US" sz="1600"/>
              <a:t>The capability problem</a:t>
            </a:r>
          </a:p>
          <a:p>
            <a:pPr lvl="1"/>
            <a:r>
              <a:rPr lang="en-US" altLang="en-US" sz="1400"/>
              <a:t>Some problems can’t run on the Grid</a:t>
            </a:r>
          </a:p>
          <a:p>
            <a:pPr lvl="2"/>
            <a:r>
              <a:rPr lang="en-US" altLang="en-US" sz="1200"/>
              <a:t>Highly filtered samples can produce zero events in a job – which looks like a failure and triggers a resubmit.  Which triggers a resubmit.  And so on. </a:t>
            </a:r>
          </a:p>
          <a:p>
            <a:pPr lvl="2"/>
            <a:r>
              <a:rPr lang="en-US" altLang="en-US" sz="1200"/>
              <a:t>Sherpa integration times</a:t>
            </a:r>
            <a:br>
              <a:rPr lang="en-US" altLang="en-US" sz="1200"/>
            </a:br>
            <a:r>
              <a:rPr lang="en-US" altLang="en-US" sz="1200"/>
              <a:t>stretch into the weeks, but can be done overnight with a few hundred threads</a:t>
            </a:r>
            <a:br>
              <a:rPr lang="en-US" altLang="en-US" sz="1200"/>
            </a:br>
            <a:r>
              <a:rPr lang="en-US" altLang="en-US" sz="1200"/>
              <a:t>(scaling is poor today, but this makes doing this </a:t>
            </a:r>
            <a:r>
              <a:rPr lang="en-US" altLang="en-US" sz="1200" i="1"/>
              <a:t>possible</a:t>
            </a:r>
            <a:r>
              <a:rPr lang="en-US" altLang="en-US" sz="1200"/>
              <a:t>.  Efficient comes later)</a:t>
            </a:r>
          </a:p>
        </p:txBody>
      </p:sp>
      <p:sp>
        <p:nvSpPr>
          <p:cNvPr id="1533957" name="Text Box 5">
            <a:extLst>
              <a:ext uri="{FF2B5EF4-FFF2-40B4-BE49-F238E27FC236}">
                <a16:creationId xmlns:a16="http://schemas.microsoft.com/office/drawing/2014/main" id="{042B2F59-B168-4AF9-93E1-D7CE6230DFB8}"/>
              </a:ext>
            </a:extLst>
          </p:cNvPr>
          <p:cNvSpPr txBox="1">
            <a:spLocks noChangeArrowheads="1"/>
          </p:cNvSpPr>
          <p:nvPr/>
        </p:nvSpPr>
        <p:spPr bwMode="auto">
          <a:xfrm>
            <a:off x="577850" y="1014413"/>
            <a:ext cx="448310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en-US"/>
              <a:t>There are two problems we are trying to solve</a:t>
            </a:r>
          </a:p>
        </p:txBody>
      </p:sp>
      <p:graphicFrame>
        <p:nvGraphicFramePr>
          <p:cNvPr id="1533958" name="Object 6">
            <a:extLst>
              <a:ext uri="{FF2B5EF4-FFF2-40B4-BE49-F238E27FC236}">
                <a16:creationId xmlns:a16="http://schemas.microsoft.com/office/drawing/2014/main" id="{7E20D901-C8C9-4950-8D7B-54895E4151B1}"/>
              </a:ext>
            </a:extLst>
          </p:cNvPr>
          <p:cNvGraphicFramePr>
            <a:graphicFrameLocks noChangeAspect="1"/>
          </p:cNvGraphicFramePr>
          <p:nvPr/>
        </p:nvGraphicFramePr>
        <p:xfrm>
          <a:off x="1289050" y="2554288"/>
          <a:ext cx="2713038" cy="2498725"/>
        </p:xfrm>
        <a:graphic>
          <a:graphicData uri="http://schemas.openxmlformats.org/presentationml/2006/ole">
            <mc:AlternateContent xmlns:mc="http://schemas.openxmlformats.org/markup-compatibility/2006">
              <mc:Choice xmlns:v="urn:schemas-microsoft-com:vml" Requires="v">
                <p:oleObj spid="_x0000_s432151" name="Chart" r:id="rId3" imgW="8468127" imgH="7801313" progId="Excel.Chart.8">
                  <p:embed/>
                </p:oleObj>
              </mc:Choice>
              <mc:Fallback>
                <p:oleObj name="Chart" r:id="rId3" imgW="8468127" imgH="7801313" progId="Excel.Chart.8">
                  <p:embed/>
                  <p:pic>
                    <p:nvPicPr>
                      <p:cNvPr id="1533958" name="Object 6">
                        <a:extLst>
                          <a:ext uri="{FF2B5EF4-FFF2-40B4-BE49-F238E27FC236}">
                            <a16:creationId xmlns:a16="http://schemas.microsoft.com/office/drawing/2014/main" id="{7E20D901-C8C9-4950-8D7B-54895E4151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9050" y="2554288"/>
                        <a:ext cx="2713038" cy="2498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33959" name="Text Box 7">
            <a:extLst>
              <a:ext uri="{FF2B5EF4-FFF2-40B4-BE49-F238E27FC236}">
                <a16:creationId xmlns:a16="http://schemas.microsoft.com/office/drawing/2014/main" id="{0D162AE0-6601-409D-95F7-0A32411A1EBE}"/>
              </a:ext>
            </a:extLst>
          </p:cNvPr>
          <p:cNvSpPr txBox="1">
            <a:spLocks noChangeArrowheads="1"/>
          </p:cNvSpPr>
          <p:nvPr/>
        </p:nvSpPr>
        <p:spPr bwMode="auto">
          <a:xfrm>
            <a:off x="1268413" y="5205413"/>
            <a:ext cx="2973387"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ltLang="en-US" sz="900"/>
              <a:t>The green assumes 15% growth per year from Run 1, and</a:t>
            </a:r>
            <a:br>
              <a:rPr lang="en-US" altLang="en-US" sz="900"/>
            </a:br>
            <a:r>
              <a:rPr lang="en-US" altLang="en-US" sz="900"/>
              <a:t>that Run 1 had exactly enough capacity.</a:t>
            </a:r>
          </a:p>
        </p:txBody>
      </p:sp>
      <p:pic>
        <p:nvPicPr>
          <p:cNvPr id="1533960" name="Picture 8" descr="C:\data\lecompte\ANL\ANL DoE Reviews\A Stone Site Visit Aug 2014\Screen Shot 2014-07-28 at 9.50.27 AM.png">
            <a:extLst>
              <a:ext uri="{FF2B5EF4-FFF2-40B4-BE49-F238E27FC236}">
                <a16:creationId xmlns:a16="http://schemas.microsoft.com/office/drawing/2014/main" id="{2F883FE8-C916-417E-A831-EA92127D227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1825" y="4111625"/>
            <a:ext cx="2763838" cy="1560513"/>
          </a:xfrm>
          <a:prstGeom prst="rect">
            <a:avLst/>
          </a:prstGeom>
          <a:noFill/>
          <a:extLst>
            <a:ext uri="{909E8E84-426E-40DD-AFC4-6F175D3DCCD1}">
              <a14:hiddenFill xmlns:a14="http://schemas.microsoft.com/office/drawing/2010/main">
                <a:solidFill>
                  <a:srgbClr val="FFFFFF"/>
                </a:solidFill>
              </a14:hiddenFill>
            </a:ext>
          </a:extLst>
        </p:spPr>
      </p:pic>
      <p:sp>
        <p:nvSpPr>
          <p:cNvPr id="1533961" name="Text Box 9">
            <a:extLst>
              <a:ext uri="{FF2B5EF4-FFF2-40B4-BE49-F238E27FC236}">
                <a16:creationId xmlns:a16="http://schemas.microsoft.com/office/drawing/2014/main" id="{0B65235B-CEE6-4B5B-8B99-256959AC20C3}"/>
              </a:ext>
            </a:extLst>
          </p:cNvPr>
          <p:cNvSpPr txBox="1">
            <a:spLocks noChangeArrowheads="1"/>
          </p:cNvSpPr>
          <p:nvPr/>
        </p:nvSpPr>
        <p:spPr bwMode="auto">
          <a:xfrm>
            <a:off x="2089150" y="5888038"/>
            <a:ext cx="4221163"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en-US"/>
              <a:t>We see HPCs playing a role in both of these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CAD56FF5-5DCD-45A1-8970-D0F5C7C27A6E}"/>
              </a:ext>
            </a:extLst>
          </p:cNvPr>
          <p:cNvSpPr>
            <a:spLocks noGrp="1"/>
          </p:cNvSpPr>
          <p:nvPr>
            <p:ph type="sldNum" sz="quarter" idx="12"/>
          </p:nvPr>
        </p:nvSpPr>
        <p:spPr/>
        <p:txBody>
          <a:bodyPr/>
          <a:lstStyle/>
          <a:p>
            <a:fld id="{77094419-9973-4D98-B07E-321F6A9F2F47}" type="slidenum">
              <a:rPr lang="en-US" altLang="en-US"/>
              <a:pPr/>
              <a:t>85</a:t>
            </a:fld>
            <a:endParaRPr lang="en-US" altLang="en-US"/>
          </a:p>
        </p:txBody>
      </p:sp>
      <p:sp>
        <p:nvSpPr>
          <p:cNvPr id="1514498" name="Rectangle 2">
            <a:extLst>
              <a:ext uri="{FF2B5EF4-FFF2-40B4-BE49-F238E27FC236}">
                <a16:creationId xmlns:a16="http://schemas.microsoft.com/office/drawing/2014/main" id="{D2AC7CED-94B5-4145-A85D-F69152F158F9}"/>
              </a:ext>
            </a:extLst>
          </p:cNvPr>
          <p:cNvSpPr>
            <a:spLocks noGrp="1" noChangeArrowheads="1"/>
          </p:cNvSpPr>
          <p:nvPr>
            <p:ph type="title"/>
          </p:nvPr>
        </p:nvSpPr>
        <p:spPr/>
        <p:txBody>
          <a:bodyPr/>
          <a:lstStyle/>
          <a:p>
            <a:r>
              <a:rPr lang="en-US" altLang="en-US"/>
              <a:t>Events Like These:</a:t>
            </a:r>
          </a:p>
        </p:txBody>
      </p:sp>
      <p:sp>
        <p:nvSpPr>
          <p:cNvPr id="1514499" name="Rectangle 3">
            <a:extLst>
              <a:ext uri="{FF2B5EF4-FFF2-40B4-BE49-F238E27FC236}">
                <a16:creationId xmlns:a16="http://schemas.microsoft.com/office/drawing/2014/main" id="{94C02670-4164-47F4-9022-3777E0376826}"/>
              </a:ext>
            </a:extLst>
          </p:cNvPr>
          <p:cNvSpPr>
            <a:spLocks noGrp="1" noChangeArrowheads="1"/>
          </p:cNvSpPr>
          <p:nvPr>
            <p:ph type="body" idx="1"/>
          </p:nvPr>
        </p:nvSpPr>
        <p:spPr>
          <a:xfrm>
            <a:off x="457200" y="4676775"/>
            <a:ext cx="8229600" cy="1449388"/>
          </a:xfrm>
        </p:spPr>
        <p:txBody>
          <a:bodyPr/>
          <a:lstStyle/>
          <a:p>
            <a:pPr>
              <a:lnSpc>
                <a:spcPct val="90000"/>
              </a:lnSpc>
            </a:pPr>
            <a:r>
              <a:rPr lang="en-US" altLang="en-US"/>
              <a:t>This is a Z (</a:t>
            </a:r>
            <a:r>
              <a:rPr lang="en-US" altLang="en-US">
                <a:sym typeface="Wingdings" panose="05000000000000000000" pitchFamily="2" charset="2"/>
              </a:rPr>
              <a:t> </a:t>
            </a:r>
            <a:r>
              <a:rPr lang="en-US" altLang="en-US">
                <a:latin typeface="Symbol" panose="05050102010706020507" pitchFamily="18" charset="2"/>
                <a:sym typeface="Wingdings" panose="05000000000000000000" pitchFamily="2" charset="2"/>
              </a:rPr>
              <a:t>tt</a:t>
            </a:r>
            <a:r>
              <a:rPr lang="en-US" altLang="en-US">
                <a:sym typeface="Wingdings" panose="05000000000000000000" pitchFamily="2" charset="2"/>
              </a:rPr>
              <a:t>) + 5 jet event, with highly filtered </a:t>
            </a:r>
            <a:r>
              <a:rPr lang="en-US" altLang="en-US">
                <a:latin typeface="Symbol" panose="05050102010706020507" pitchFamily="18" charset="2"/>
                <a:sym typeface="Wingdings" panose="05000000000000000000" pitchFamily="2" charset="2"/>
              </a:rPr>
              <a:t>t</a:t>
            </a:r>
            <a:r>
              <a:rPr lang="en-US" altLang="en-US">
                <a:sym typeface="Wingdings" panose="05000000000000000000" pitchFamily="2" charset="2"/>
              </a:rPr>
              <a:t> decays.  </a:t>
            </a:r>
          </a:p>
          <a:p>
            <a:pPr>
              <a:lnSpc>
                <a:spcPct val="90000"/>
              </a:lnSpc>
            </a:pPr>
            <a:r>
              <a:rPr lang="en-US" altLang="en-US">
                <a:sym typeface="Wingdings" panose="05000000000000000000" pitchFamily="2" charset="2"/>
              </a:rPr>
              <a:t>ATLAS requested that we make them, because they failed on the Grid</a:t>
            </a:r>
          </a:p>
          <a:p>
            <a:pPr lvl="1">
              <a:lnSpc>
                <a:spcPct val="90000"/>
              </a:lnSpc>
            </a:pPr>
            <a:r>
              <a:rPr lang="en-US" altLang="en-US">
                <a:sym typeface="Wingdings" panose="05000000000000000000" pitchFamily="2" charset="2"/>
              </a:rPr>
              <a:t>The degree of filtering is so high, runs often have zero events pass – misinterpreted as a failure.   This is not a problem with thousands of cores.</a:t>
            </a:r>
          </a:p>
          <a:p>
            <a:pPr>
              <a:lnSpc>
                <a:spcPct val="90000"/>
              </a:lnSpc>
            </a:pPr>
            <a:r>
              <a:rPr lang="en-US" altLang="en-US">
                <a:sym typeface="Wingdings" panose="05000000000000000000" pitchFamily="2" charset="2"/>
              </a:rPr>
              <a:t>There are another 46,998 events just like this one.</a:t>
            </a:r>
            <a:endParaRPr lang="en-US" altLang="en-US"/>
          </a:p>
        </p:txBody>
      </p:sp>
      <p:pic>
        <p:nvPicPr>
          <p:cNvPr id="1514500" name="Picture 4" descr="C:\data\lecompte\ANL\ANL DoE Reviews\A Stone Site Visit Aug 2014\Screen Shot 2014-07-28 at 9.50.27 AM.png">
            <a:extLst>
              <a:ext uri="{FF2B5EF4-FFF2-40B4-BE49-F238E27FC236}">
                <a16:creationId xmlns:a16="http://schemas.microsoft.com/office/drawing/2014/main" id="{D76974BF-775A-4BD3-A494-F73EE303B9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3488" y="790575"/>
            <a:ext cx="6534150" cy="3689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4"/>
          <p:cNvSpPr>
            <a:spLocks noGrp="1"/>
          </p:cNvSpPr>
          <p:nvPr>
            <p:ph type="sldNum" sz="quarter" idx="12"/>
          </p:nvPr>
        </p:nvSpPr>
        <p:spPr/>
        <p:txBody>
          <a:bodyPr/>
          <a:lstStyle/>
          <a:p>
            <a:fld id="{6D872E09-06AF-467A-BC75-BD8A8566F129}" type="slidenum">
              <a:rPr lang="en-US" altLang="en-US"/>
              <a:pPr/>
              <a:t>86</a:t>
            </a:fld>
            <a:endParaRPr lang="en-US" altLang="en-US"/>
          </a:p>
        </p:txBody>
      </p:sp>
      <p:sp>
        <p:nvSpPr>
          <p:cNvPr id="1158146" name="Rectangle 2"/>
          <p:cNvSpPr>
            <a:spLocks noGrp="1" noChangeArrowheads="1"/>
          </p:cNvSpPr>
          <p:nvPr>
            <p:ph type="title"/>
          </p:nvPr>
        </p:nvSpPr>
        <p:spPr/>
        <p:txBody>
          <a:bodyPr/>
          <a:lstStyle/>
          <a:p>
            <a:r>
              <a:rPr lang="en-US" altLang="en-US"/>
              <a:t>What NOT to Do With Your Magnet</a:t>
            </a:r>
          </a:p>
        </p:txBody>
      </p:sp>
      <p:pic>
        <p:nvPicPr>
          <p:cNvPr id="1158147" name="Picture 3" descr="http://www.americanmagnetics.com/tutorial/quench.jpg"/>
          <p:cNvPicPr>
            <a:picLocks noChangeAspect="1" noChangeArrowheads="1"/>
          </p:cNvPicPr>
          <p:nvPr/>
        </p:nvPicPr>
        <p:blipFill>
          <a:blip r:embed="rId2">
            <a:extLst>
              <a:ext uri="{28A0092B-C50C-407E-A947-70E740481C1C}">
                <a14:useLocalDpi xmlns:a14="http://schemas.microsoft.com/office/drawing/2010/main" val="0"/>
              </a:ext>
            </a:extLst>
          </a:blip>
          <a:srcRect l="34285" r="9599"/>
          <a:stretch>
            <a:fillRect/>
          </a:stretch>
        </p:blipFill>
        <p:spPr bwMode="auto">
          <a:xfrm>
            <a:off x="6075363" y="122238"/>
            <a:ext cx="2947987" cy="472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8148" name="Text Box 4"/>
          <p:cNvSpPr txBox="1">
            <a:spLocks noChangeArrowheads="1"/>
          </p:cNvSpPr>
          <p:nvPr/>
        </p:nvSpPr>
        <p:spPr bwMode="auto">
          <a:xfrm>
            <a:off x="177800" y="1036638"/>
            <a:ext cx="2632075" cy="915987"/>
          </a:xfrm>
          <a:prstGeom prst="rect">
            <a:avLst/>
          </a:prstGeom>
          <a:solidFill>
            <a:srgbClr val="FFCC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spcAft>
                <a:spcPct val="10000"/>
              </a:spcAft>
              <a:buClr>
                <a:schemeClr val="tx2"/>
              </a:buClr>
            </a:pPr>
            <a:r>
              <a:rPr lang="en-US" altLang="en-US">
                <a:latin typeface="Arial" panose="020B0604020202020204" pitchFamily="34" charset="0"/>
              </a:rPr>
              <a:t>Suppose a small region in your superconducting cable goes normal.</a:t>
            </a:r>
          </a:p>
        </p:txBody>
      </p:sp>
      <p:sp>
        <p:nvSpPr>
          <p:cNvPr id="1158149" name="AutoShape 5"/>
          <p:cNvSpPr>
            <a:spLocks noChangeArrowheads="1"/>
          </p:cNvSpPr>
          <p:nvPr/>
        </p:nvSpPr>
        <p:spPr bwMode="auto">
          <a:xfrm>
            <a:off x="2730500" y="1303338"/>
            <a:ext cx="468313" cy="357187"/>
          </a:xfrm>
          <a:prstGeom prst="rightArrow">
            <a:avLst>
              <a:gd name="adj1" fmla="val 50000"/>
              <a:gd name="adj2" fmla="val 32778"/>
            </a:avLst>
          </a:prstGeom>
          <a:solidFill>
            <a:srgbClr val="FFCC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58150" name="Text Box 6"/>
          <p:cNvSpPr txBox="1">
            <a:spLocks noChangeArrowheads="1"/>
          </p:cNvSpPr>
          <p:nvPr/>
        </p:nvSpPr>
        <p:spPr bwMode="auto">
          <a:xfrm>
            <a:off x="233363" y="2840038"/>
            <a:ext cx="2632075" cy="1190625"/>
          </a:xfrm>
          <a:prstGeom prst="rect">
            <a:avLst/>
          </a:prstGeom>
          <a:solidFill>
            <a:srgbClr val="FFCC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spcAft>
                <a:spcPct val="10000"/>
              </a:spcAft>
              <a:buClr>
                <a:schemeClr val="tx2"/>
              </a:buClr>
            </a:pPr>
            <a:r>
              <a:rPr lang="en-US" altLang="en-US">
                <a:latin typeface="Arial" panose="020B0604020202020204" pitchFamily="34" charset="0"/>
              </a:rPr>
              <a:t>Current will flow around the resistive spot, driving it past j</a:t>
            </a:r>
            <a:r>
              <a:rPr lang="en-US" altLang="en-US" baseline="-25000">
                <a:latin typeface="Arial" panose="020B0604020202020204" pitchFamily="34" charset="0"/>
              </a:rPr>
              <a:t>c</a:t>
            </a:r>
            <a:r>
              <a:rPr lang="en-US" altLang="en-US">
                <a:latin typeface="Arial" panose="020B0604020202020204" pitchFamily="34" charset="0"/>
              </a:rPr>
              <a:t>; the spot grows</a:t>
            </a:r>
          </a:p>
        </p:txBody>
      </p:sp>
      <p:sp>
        <p:nvSpPr>
          <p:cNvPr id="1158151" name="Oval 7"/>
          <p:cNvSpPr>
            <a:spLocks noChangeArrowheads="1"/>
          </p:cNvSpPr>
          <p:nvPr/>
        </p:nvSpPr>
        <p:spPr bwMode="auto">
          <a:xfrm>
            <a:off x="3365500" y="2603500"/>
            <a:ext cx="1704975" cy="1592263"/>
          </a:xfrm>
          <a:prstGeom prst="ellipse">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58152" name="Oval 8"/>
          <p:cNvSpPr>
            <a:spLocks noChangeArrowheads="1"/>
          </p:cNvSpPr>
          <p:nvPr/>
        </p:nvSpPr>
        <p:spPr bwMode="auto">
          <a:xfrm>
            <a:off x="3362325" y="703263"/>
            <a:ext cx="1704975" cy="1592262"/>
          </a:xfrm>
          <a:prstGeom prst="ellipse">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58153" name="Freeform 9"/>
          <p:cNvSpPr>
            <a:spLocks/>
          </p:cNvSpPr>
          <p:nvPr/>
        </p:nvSpPr>
        <p:spPr bwMode="auto">
          <a:xfrm>
            <a:off x="3362325" y="1252538"/>
            <a:ext cx="147638" cy="436562"/>
          </a:xfrm>
          <a:custGeom>
            <a:avLst/>
            <a:gdLst>
              <a:gd name="T0" fmla="*/ 27 w 93"/>
              <a:gd name="T1" fmla="*/ 0 h 275"/>
              <a:gd name="T2" fmla="*/ 14 w 93"/>
              <a:gd name="T3" fmla="*/ 38 h 275"/>
              <a:gd name="T4" fmla="*/ 6 w 93"/>
              <a:gd name="T5" fmla="*/ 77 h 275"/>
              <a:gd name="T6" fmla="*/ 0 w 93"/>
              <a:gd name="T7" fmla="*/ 125 h 275"/>
              <a:gd name="T8" fmla="*/ 2 w 93"/>
              <a:gd name="T9" fmla="*/ 165 h 275"/>
              <a:gd name="T10" fmla="*/ 3 w 93"/>
              <a:gd name="T11" fmla="*/ 213 h 275"/>
              <a:gd name="T12" fmla="*/ 9 w 93"/>
              <a:gd name="T13" fmla="*/ 251 h 275"/>
              <a:gd name="T14" fmla="*/ 17 w 93"/>
              <a:gd name="T15" fmla="*/ 275 h 275"/>
              <a:gd name="T16" fmla="*/ 74 w 93"/>
              <a:gd name="T17" fmla="*/ 236 h 275"/>
              <a:gd name="T18" fmla="*/ 89 w 93"/>
              <a:gd name="T19" fmla="*/ 176 h 275"/>
              <a:gd name="T20" fmla="*/ 93 w 93"/>
              <a:gd name="T21" fmla="*/ 120 h 275"/>
              <a:gd name="T22" fmla="*/ 84 w 93"/>
              <a:gd name="T23" fmla="*/ 62 h 275"/>
              <a:gd name="T24" fmla="*/ 69 w 93"/>
              <a:gd name="T25" fmla="*/ 26 h 275"/>
              <a:gd name="T26" fmla="*/ 42 w 93"/>
              <a:gd name="T27" fmla="*/ 3 h 275"/>
              <a:gd name="T28" fmla="*/ 27 w 93"/>
              <a:gd name="T29" fmla="*/ 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275">
                <a:moveTo>
                  <a:pt x="27" y="0"/>
                </a:moveTo>
                <a:lnTo>
                  <a:pt x="14" y="38"/>
                </a:lnTo>
                <a:lnTo>
                  <a:pt x="6" y="77"/>
                </a:lnTo>
                <a:lnTo>
                  <a:pt x="0" y="125"/>
                </a:lnTo>
                <a:lnTo>
                  <a:pt x="2" y="165"/>
                </a:lnTo>
                <a:lnTo>
                  <a:pt x="3" y="213"/>
                </a:lnTo>
                <a:lnTo>
                  <a:pt x="9" y="251"/>
                </a:lnTo>
                <a:lnTo>
                  <a:pt x="17" y="275"/>
                </a:lnTo>
                <a:lnTo>
                  <a:pt x="74" y="236"/>
                </a:lnTo>
                <a:lnTo>
                  <a:pt x="89" y="176"/>
                </a:lnTo>
                <a:lnTo>
                  <a:pt x="93" y="120"/>
                </a:lnTo>
                <a:lnTo>
                  <a:pt x="84" y="62"/>
                </a:lnTo>
                <a:lnTo>
                  <a:pt x="69" y="26"/>
                </a:lnTo>
                <a:lnTo>
                  <a:pt x="42" y="3"/>
                </a:lnTo>
                <a:lnTo>
                  <a:pt x="27" y="0"/>
                </a:lnTo>
                <a:close/>
              </a:path>
            </a:pathLst>
          </a:custGeom>
          <a:solidFill>
            <a:srgbClr val="FFCC00"/>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58154" name="Freeform 10"/>
          <p:cNvSpPr>
            <a:spLocks/>
          </p:cNvSpPr>
          <p:nvPr/>
        </p:nvSpPr>
        <p:spPr bwMode="auto">
          <a:xfrm>
            <a:off x="3360738" y="2898775"/>
            <a:ext cx="444500" cy="892175"/>
          </a:xfrm>
          <a:custGeom>
            <a:avLst/>
            <a:gdLst>
              <a:gd name="T0" fmla="*/ 124 w 280"/>
              <a:gd name="T1" fmla="*/ 0 h 562"/>
              <a:gd name="T2" fmla="*/ 72 w 280"/>
              <a:gd name="T3" fmla="*/ 67 h 562"/>
              <a:gd name="T4" fmla="*/ 40 w 280"/>
              <a:gd name="T5" fmla="*/ 133 h 562"/>
              <a:gd name="T6" fmla="*/ 10 w 280"/>
              <a:gd name="T7" fmla="*/ 226 h 562"/>
              <a:gd name="T8" fmla="*/ 3 w 280"/>
              <a:gd name="T9" fmla="*/ 297 h 562"/>
              <a:gd name="T10" fmla="*/ 0 w 280"/>
              <a:gd name="T11" fmla="*/ 333 h 562"/>
              <a:gd name="T12" fmla="*/ 7 w 280"/>
              <a:gd name="T13" fmla="*/ 384 h 562"/>
              <a:gd name="T14" fmla="*/ 36 w 280"/>
              <a:gd name="T15" fmla="*/ 492 h 562"/>
              <a:gd name="T16" fmla="*/ 75 w 280"/>
              <a:gd name="T17" fmla="*/ 562 h 562"/>
              <a:gd name="T18" fmla="*/ 150 w 280"/>
              <a:gd name="T19" fmla="*/ 559 h 562"/>
              <a:gd name="T20" fmla="*/ 238 w 280"/>
              <a:gd name="T21" fmla="*/ 495 h 562"/>
              <a:gd name="T22" fmla="*/ 279 w 280"/>
              <a:gd name="T23" fmla="*/ 396 h 562"/>
              <a:gd name="T24" fmla="*/ 280 w 280"/>
              <a:gd name="T25" fmla="*/ 285 h 562"/>
              <a:gd name="T26" fmla="*/ 265 w 280"/>
              <a:gd name="T27" fmla="*/ 168 h 562"/>
              <a:gd name="T28" fmla="*/ 244 w 280"/>
              <a:gd name="T29" fmla="*/ 96 h 562"/>
              <a:gd name="T30" fmla="*/ 190 w 280"/>
              <a:gd name="T31" fmla="*/ 31 h 562"/>
              <a:gd name="T32" fmla="*/ 124 w 280"/>
              <a:gd name="T33" fmla="*/ 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0" h="562">
                <a:moveTo>
                  <a:pt x="124" y="0"/>
                </a:moveTo>
                <a:lnTo>
                  <a:pt x="72" y="67"/>
                </a:lnTo>
                <a:lnTo>
                  <a:pt x="40" y="133"/>
                </a:lnTo>
                <a:lnTo>
                  <a:pt x="10" y="226"/>
                </a:lnTo>
                <a:lnTo>
                  <a:pt x="3" y="297"/>
                </a:lnTo>
                <a:lnTo>
                  <a:pt x="0" y="333"/>
                </a:lnTo>
                <a:lnTo>
                  <a:pt x="7" y="384"/>
                </a:lnTo>
                <a:lnTo>
                  <a:pt x="36" y="492"/>
                </a:lnTo>
                <a:lnTo>
                  <a:pt x="75" y="562"/>
                </a:lnTo>
                <a:lnTo>
                  <a:pt x="150" y="559"/>
                </a:lnTo>
                <a:lnTo>
                  <a:pt x="238" y="495"/>
                </a:lnTo>
                <a:lnTo>
                  <a:pt x="279" y="396"/>
                </a:lnTo>
                <a:lnTo>
                  <a:pt x="280" y="285"/>
                </a:lnTo>
                <a:lnTo>
                  <a:pt x="265" y="168"/>
                </a:lnTo>
                <a:lnTo>
                  <a:pt x="244" y="96"/>
                </a:lnTo>
                <a:lnTo>
                  <a:pt x="190" y="31"/>
                </a:lnTo>
                <a:lnTo>
                  <a:pt x="124" y="0"/>
                </a:lnTo>
                <a:close/>
              </a:path>
            </a:pathLst>
          </a:custGeom>
          <a:solidFill>
            <a:srgbClr val="FFCC00"/>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58155" name="AutoShape 11"/>
          <p:cNvSpPr>
            <a:spLocks noChangeArrowheads="1"/>
          </p:cNvSpPr>
          <p:nvPr/>
        </p:nvSpPr>
        <p:spPr bwMode="auto">
          <a:xfrm>
            <a:off x="2770188" y="3227388"/>
            <a:ext cx="468312" cy="357187"/>
          </a:xfrm>
          <a:prstGeom prst="rightArrow">
            <a:avLst>
              <a:gd name="adj1" fmla="val 50000"/>
              <a:gd name="adj2" fmla="val 32778"/>
            </a:avLst>
          </a:prstGeom>
          <a:solidFill>
            <a:srgbClr val="FFCC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58156" name="Text Box 12"/>
          <p:cNvSpPr txBox="1">
            <a:spLocks noChangeArrowheads="1"/>
          </p:cNvSpPr>
          <p:nvPr/>
        </p:nvSpPr>
        <p:spPr bwMode="auto">
          <a:xfrm>
            <a:off x="100013" y="4494213"/>
            <a:ext cx="5911850" cy="1403350"/>
          </a:xfrm>
          <a:prstGeom prst="rect">
            <a:avLst/>
          </a:prstGeom>
          <a:solidFill>
            <a:srgbClr val="FFCC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spcAft>
                <a:spcPct val="10000"/>
              </a:spcAft>
              <a:buClr>
                <a:schemeClr val="tx2"/>
              </a:buClr>
            </a:pPr>
            <a:r>
              <a:rPr lang="en-US" altLang="en-US">
                <a:latin typeface="Arial" panose="020B0604020202020204" pitchFamily="34" charset="0"/>
              </a:rPr>
              <a:t>Eventually, the entire cross-section goes normal, and now you have a resistive wire.  All the heat is dissipated in that spot.</a:t>
            </a:r>
            <a:br>
              <a:rPr lang="en-US" altLang="en-US">
                <a:latin typeface="Arial" panose="020B0604020202020204" pitchFamily="34" charset="0"/>
              </a:rPr>
            </a:br>
            <a:br>
              <a:rPr lang="en-US" altLang="en-US">
                <a:latin typeface="Arial" panose="020B0604020202020204" pitchFamily="34" charset="0"/>
              </a:rPr>
            </a:br>
            <a:r>
              <a:rPr lang="en-US" altLang="en-US" sz="1400">
                <a:latin typeface="Arial" panose="020B0604020202020204" pitchFamily="34" charset="0"/>
              </a:rPr>
              <a:t>Stored energy in magnets = 10 GJ, same as a 747 at top speed.)</a:t>
            </a:r>
          </a:p>
        </p:txBody>
      </p:sp>
      <p:sp>
        <p:nvSpPr>
          <p:cNvPr id="1158157" name="Text Box 13"/>
          <p:cNvSpPr txBox="1">
            <a:spLocks noChangeArrowheads="1"/>
          </p:cNvSpPr>
          <p:nvPr/>
        </p:nvSpPr>
        <p:spPr bwMode="auto">
          <a:xfrm>
            <a:off x="6269038" y="5018088"/>
            <a:ext cx="2767012" cy="51752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spcBef>
                <a:spcPct val="50000"/>
              </a:spcBef>
              <a:spcAft>
                <a:spcPct val="10000"/>
              </a:spcAft>
              <a:buClr>
                <a:schemeClr val="tx2"/>
              </a:buClr>
            </a:pPr>
            <a:r>
              <a:rPr lang="en-US" altLang="en-US" sz="1400">
                <a:latin typeface="Arial" panose="020B0604020202020204" pitchFamily="34" charset="0"/>
              </a:rPr>
              <a:t>A magnet undergoing a controlled quench.</a:t>
            </a:r>
          </a:p>
        </p:txBody>
      </p:sp>
    </p:spTree>
    <p:extLst>
      <p:ext uri="{BB962C8B-B14F-4D97-AF65-F5344CB8AC3E}">
        <p14:creationId xmlns:p14="http://schemas.microsoft.com/office/powerpoint/2010/main" val="6241900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7750C033-D8D5-4F9F-BBEA-D1EC1A12AA38}" type="slidenum">
              <a:rPr lang="en-US" altLang="en-US"/>
              <a:pPr/>
              <a:t>87</a:t>
            </a:fld>
            <a:endParaRPr lang="en-US" altLang="en-US"/>
          </a:p>
        </p:txBody>
      </p:sp>
      <p:sp>
        <p:nvSpPr>
          <p:cNvPr id="1159170" name="Rectangle 2"/>
          <p:cNvSpPr>
            <a:spLocks noGrp="1" noChangeArrowheads="1"/>
          </p:cNvSpPr>
          <p:nvPr>
            <p:ph type="title"/>
          </p:nvPr>
        </p:nvSpPr>
        <p:spPr/>
        <p:txBody>
          <a:bodyPr/>
          <a:lstStyle/>
          <a:p>
            <a:r>
              <a:rPr lang="en-US" altLang="en-US"/>
              <a:t>2008 “Incident” Timeline</a:t>
            </a:r>
          </a:p>
        </p:txBody>
      </p:sp>
      <p:sp>
        <p:nvSpPr>
          <p:cNvPr id="1159171" name="Rectangle 3"/>
          <p:cNvSpPr>
            <a:spLocks noGrp="1" noChangeArrowheads="1"/>
          </p:cNvSpPr>
          <p:nvPr>
            <p:ph type="body" idx="1"/>
          </p:nvPr>
        </p:nvSpPr>
        <p:spPr>
          <a:xfrm>
            <a:off x="400050" y="1266825"/>
            <a:ext cx="8229600" cy="4525963"/>
          </a:xfrm>
        </p:spPr>
        <p:txBody>
          <a:bodyPr/>
          <a:lstStyle/>
          <a:p>
            <a:r>
              <a:rPr lang="en-US" altLang="en-US"/>
              <a:t>March 2008 – CERN announces the LHC will start with 5 TeV per beam rather than 7 TeV.  This avoids a lengthy magnet retaining process.</a:t>
            </a:r>
            <a:br>
              <a:rPr lang="en-US" altLang="en-US"/>
            </a:br>
            <a:endParaRPr lang="en-US" altLang="en-US"/>
          </a:p>
          <a:p>
            <a:r>
              <a:rPr lang="en-US" altLang="en-US"/>
              <a:t>10 September 2008 – amidst much media hoopla, beams are circulated at 450 GeV (injection energy).  At this time, 7 of the 8 sectors are “qualified for 10 TeV collisions”, meaning they operate properly at 11 TeV equivalent current.</a:t>
            </a:r>
            <a:br>
              <a:rPr lang="en-US" altLang="en-US"/>
            </a:br>
            <a:endParaRPr lang="en-US" altLang="en-US"/>
          </a:p>
          <a:p>
            <a:r>
              <a:rPr lang="en-US" altLang="en-US"/>
              <a:t>18 September 2008 – a transformer near Point 5 fails.  EDF says it will take a couple of days to find and install a replacement.  Two sectors start to warm.  Decided to return to qualifying the last sector, 3-4, in parallel.</a:t>
            </a:r>
            <a:br>
              <a:rPr lang="en-US" altLang="en-US"/>
            </a:br>
            <a:endParaRPr lang="en-US" altLang="en-US"/>
          </a:p>
          <a:p>
            <a:r>
              <a:rPr lang="en-US" altLang="en-US"/>
              <a:t>19 September 2008 – during one of these tests, a magnet quench led to an electrical arc, which in turn led to a catastrophic loss of helium, which made a great big mess.</a:t>
            </a:r>
          </a:p>
          <a:p>
            <a:endParaRPr lang="en-US" altLang="en-US"/>
          </a:p>
        </p:txBody>
      </p:sp>
    </p:spTree>
    <p:extLst>
      <p:ext uri="{BB962C8B-B14F-4D97-AF65-F5344CB8AC3E}">
        <p14:creationId xmlns:p14="http://schemas.microsoft.com/office/powerpoint/2010/main" val="22248149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74BB673-562A-404A-B328-DD7BEA1BBEB1}" type="slidenum">
              <a:rPr lang="en-US" altLang="en-US"/>
              <a:pPr/>
              <a:t>88</a:t>
            </a:fld>
            <a:endParaRPr lang="en-US" altLang="en-US"/>
          </a:p>
        </p:txBody>
      </p:sp>
      <p:sp>
        <p:nvSpPr>
          <p:cNvPr id="1161218" name="Rectangle 2"/>
          <p:cNvSpPr>
            <a:spLocks noGrp="1" noChangeArrowheads="1"/>
          </p:cNvSpPr>
          <p:nvPr>
            <p:ph type="title"/>
          </p:nvPr>
        </p:nvSpPr>
        <p:spPr/>
        <p:txBody>
          <a:bodyPr/>
          <a:lstStyle/>
          <a:p>
            <a:r>
              <a:rPr lang="en-US" altLang="en-US" dirty="0"/>
              <a:t>Aftermath</a:t>
            </a:r>
          </a:p>
        </p:txBody>
      </p:sp>
      <p:sp>
        <p:nvSpPr>
          <p:cNvPr id="1161219" name="Rectangle 3"/>
          <p:cNvSpPr>
            <a:spLocks noGrp="1" noChangeArrowheads="1"/>
          </p:cNvSpPr>
          <p:nvPr>
            <p:ph type="body" idx="1"/>
          </p:nvPr>
        </p:nvSpPr>
        <p:spPr>
          <a:xfrm>
            <a:off x="449263" y="928688"/>
            <a:ext cx="4287837" cy="5310187"/>
          </a:xfrm>
        </p:spPr>
        <p:txBody>
          <a:bodyPr/>
          <a:lstStyle/>
          <a:p>
            <a:r>
              <a:rPr lang="en-US" altLang="en-US" dirty="0"/>
              <a:t>A one-year delay</a:t>
            </a:r>
          </a:p>
          <a:p>
            <a:pPr lvl="1"/>
            <a:r>
              <a:rPr lang="en-US" altLang="en-US" dirty="0"/>
              <a:t>53 magnets had to be removed and repaired or replaced</a:t>
            </a:r>
          </a:p>
          <a:p>
            <a:pPr lvl="1"/>
            <a:r>
              <a:rPr lang="en-US" altLang="en-US" dirty="0"/>
              <a:t>Quench protection system redesigned and replaced</a:t>
            </a:r>
          </a:p>
          <a:p>
            <a:pPr lvl="1"/>
            <a:r>
              <a:rPr lang="en-US" altLang="en-US" dirty="0"/>
              <a:t>Additional vents were added to most of the dipoles</a:t>
            </a:r>
            <a:br>
              <a:rPr lang="en-US" altLang="en-US" dirty="0"/>
            </a:br>
            <a:endParaRPr lang="en-US" altLang="en-US" dirty="0"/>
          </a:p>
          <a:p>
            <a:r>
              <a:rPr lang="en-US" altLang="en-US" dirty="0"/>
              <a:t>Beam energy lowered to 3.5 </a:t>
            </a:r>
            <a:r>
              <a:rPr lang="en-US" altLang="en-US" dirty="0" err="1"/>
              <a:t>TeV</a:t>
            </a:r>
            <a:r>
              <a:rPr lang="en-US" altLang="en-US" dirty="0"/>
              <a:t> per beam in 2011</a:t>
            </a:r>
          </a:p>
          <a:p>
            <a:pPr lvl="1"/>
            <a:r>
              <a:rPr lang="en-US" altLang="en-US" dirty="0"/>
              <a:t>This is 4x safer (P=I</a:t>
            </a:r>
            <a:r>
              <a:rPr lang="en-US" altLang="en-US" baseline="30000" dirty="0"/>
              <a:t>2</a:t>
            </a:r>
            <a:r>
              <a:rPr lang="en-US" altLang="en-US" dirty="0"/>
              <a:t>R)</a:t>
            </a:r>
          </a:p>
          <a:p>
            <a:pPr lvl="1"/>
            <a:r>
              <a:rPr lang="en-US" altLang="en-US" dirty="0"/>
              <a:t>This also allows for a lower dump resistance and faster dump – reduced risk.</a:t>
            </a:r>
          </a:p>
          <a:p>
            <a:pPr lvl="1"/>
            <a:r>
              <a:rPr lang="en-US" altLang="en-US" dirty="0"/>
              <a:t>However, the physics reach is less (by 5-10), but still far beyond what we had before.</a:t>
            </a:r>
          </a:p>
          <a:p>
            <a:pPr lvl="1"/>
            <a:r>
              <a:rPr lang="en-US" altLang="en-US" dirty="0"/>
              <a:t>Energies 4.0 </a:t>
            </a:r>
            <a:r>
              <a:rPr lang="en-US" altLang="en-US" dirty="0" err="1"/>
              <a:t>TeV</a:t>
            </a:r>
            <a:r>
              <a:rPr lang="en-US" altLang="en-US" dirty="0"/>
              <a:t> in 2012, 6.5 </a:t>
            </a:r>
            <a:r>
              <a:rPr lang="en-US" altLang="en-US" dirty="0" err="1"/>
              <a:t>TeV</a:t>
            </a:r>
            <a:r>
              <a:rPr lang="en-US" altLang="en-US" dirty="0"/>
              <a:t> in 2015</a:t>
            </a:r>
          </a:p>
          <a:p>
            <a:pPr lvl="1"/>
            <a:endParaRPr lang="en-US" altLang="en-US" dirty="0"/>
          </a:p>
        </p:txBody>
      </p:sp>
      <p:pic>
        <p:nvPicPr>
          <p:cNvPr id="1161220" name="Picture 4" descr="http://public.web.cern.ch/press/pressreleases/Releases2008/Images/PR17.08b_fu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8550" y="3138488"/>
            <a:ext cx="3976688"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161221" name="Picture 5" descr="http://news.cnet.com/i/bto/20081210/LHC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4900" y="239713"/>
            <a:ext cx="3979863" cy="290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6102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2"/>
          <p:cNvSpPr>
            <a:spLocks noGrp="1"/>
          </p:cNvSpPr>
          <p:nvPr>
            <p:ph type="title"/>
          </p:nvPr>
        </p:nvSpPr>
        <p:spPr/>
        <p:txBody>
          <a:bodyPr/>
          <a:lstStyle/>
          <a:p>
            <a:r>
              <a:rPr lang="en-US" altLang="en-US"/>
              <a:t>Why Build A Collider Anyway?</a:t>
            </a:r>
          </a:p>
        </p:txBody>
      </p:sp>
      <p:sp>
        <p:nvSpPr>
          <p:cNvPr id="102403" name="Content Placeholder 3"/>
          <p:cNvSpPr>
            <a:spLocks noGrp="1"/>
          </p:cNvSpPr>
          <p:nvPr>
            <p:ph idx="1"/>
          </p:nvPr>
        </p:nvSpPr>
        <p:spPr>
          <a:xfrm>
            <a:off x="457200" y="2476726"/>
            <a:ext cx="8229600" cy="2730999"/>
          </a:xfrm>
        </p:spPr>
        <p:txBody>
          <a:bodyPr/>
          <a:lstStyle/>
          <a:p>
            <a:r>
              <a:rPr lang="en-US" altLang="en-US" dirty="0"/>
              <a:t>The more energetic the beam, the more momentum it carries</a:t>
            </a:r>
          </a:p>
          <a:p>
            <a:r>
              <a:rPr lang="en-US" altLang="en-US" dirty="0"/>
              <a:t>The more momentum it carries, the more the reaction products go forward</a:t>
            </a:r>
          </a:p>
          <a:p>
            <a:r>
              <a:rPr lang="en-US" altLang="en-US" dirty="0"/>
              <a:t>To look for new particles and new phenomena, you want the center of mass energy (a Lorentz-invariant quantity) as high as you can get it</a:t>
            </a:r>
          </a:p>
          <a:p>
            <a:r>
              <a:rPr lang="en-US" altLang="en-US" dirty="0"/>
              <a:t>Increasing the beam energy causes the center of mass energy to grow only as the square root</a:t>
            </a:r>
            <a:br>
              <a:rPr lang="en-US" altLang="en-US" dirty="0"/>
            </a:br>
            <a:endParaRPr lang="en-US" altLang="en-US" dirty="0"/>
          </a:p>
          <a:p>
            <a:r>
              <a:rPr lang="en-US" altLang="en-US" dirty="0"/>
              <a:t>If instead we collide the beams, we can </a:t>
            </a:r>
            <a:br>
              <a:rPr lang="en-US" altLang="en-US" dirty="0"/>
            </a:br>
            <a:r>
              <a:rPr lang="en-US" altLang="en-US" dirty="0"/>
              <a:t>work in the center of mass frame</a:t>
            </a:r>
          </a:p>
          <a:p>
            <a:r>
              <a:rPr lang="en-US" altLang="en-US" dirty="0"/>
              <a:t>The price we pay?  Luminosity.</a:t>
            </a:r>
          </a:p>
        </p:txBody>
      </p:sp>
      <p:sp>
        <p:nvSpPr>
          <p:cNvPr id="102404" name="Slide Number Placeholder 1"/>
          <p:cNvSpPr>
            <a:spLocks noGrp="1"/>
          </p:cNvSpPr>
          <p:nvPr>
            <p:ph type="sldNum" sz="quarter" idx="12"/>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0108801-879D-4EA1-B82C-E7771CE1BD05}" type="slidenum">
              <a:rPr lang="en-US" altLang="en-US" smtClean="0"/>
              <a:pPr/>
              <a:t>89</a:t>
            </a:fld>
            <a:endParaRPr lang="en-US" altLang="en-US"/>
          </a:p>
        </p:txBody>
      </p:sp>
      <p:sp>
        <p:nvSpPr>
          <p:cNvPr id="102405" name="Can 6"/>
          <p:cNvSpPr>
            <a:spLocks noChangeArrowheads="1"/>
          </p:cNvSpPr>
          <p:nvPr/>
        </p:nvSpPr>
        <p:spPr bwMode="auto">
          <a:xfrm rot="5400000">
            <a:off x="2413795" y="1189831"/>
            <a:ext cx="328612" cy="1323975"/>
          </a:xfrm>
          <a:prstGeom prst="can">
            <a:avLst>
              <a:gd name="adj" fmla="val 25013"/>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102406" name="TextBox 7"/>
          <p:cNvSpPr txBox="1">
            <a:spLocks noChangeArrowheads="1"/>
          </p:cNvSpPr>
          <p:nvPr/>
        </p:nvSpPr>
        <p:spPr bwMode="auto">
          <a:xfrm>
            <a:off x="457200" y="949325"/>
            <a:ext cx="4789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t>Before colliders, we had fixed-target experiments</a:t>
            </a:r>
          </a:p>
        </p:txBody>
      </p:sp>
      <p:cxnSp>
        <p:nvCxnSpPr>
          <p:cNvPr id="102407" name="Straight Arrow Connector 9"/>
          <p:cNvCxnSpPr>
            <a:cxnSpLocks noChangeShapeType="1"/>
          </p:cNvCxnSpPr>
          <p:nvPr/>
        </p:nvCxnSpPr>
        <p:spPr bwMode="auto">
          <a:xfrm>
            <a:off x="627063" y="1852613"/>
            <a:ext cx="1951037" cy="0"/>
          </a:xfrm>
          <a:prstGeom prst="straightConnector1">
            <a:avLst/>
          </a:prstGeom>
          <a:noFill/>
          <a:ln w="101600" algn="ctr">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2408" name="Straight Arrow Connector 11"/>
          <p:cNvCxnSpPr>
            <a:cxnSpLocks noChangeShapeType="1"/>
          </p:cNvCxnSpPr>
          <p:nvPr/>
        </p:nvCxnSpPr>
        <p:spPr bwMode="auto">
          <a:xfrm flipV="1">
            <a:off x="3000375" y="1589088"/>
            <a:ext cx="1049338" cy="231775"/>
          </a:xfrm>
          <a:prstGeom prst="straightConnector1">
            <a:avLst/>
          </a:prstGeom>
          <a:noFill/>
          <a:ln w="50800" algn="ctr">
            <a:solidFill>
              <a:srgbClr val="00B0F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2409" name="Straight Arrow Connector 13"/>
          <p:cNvCxnSpPr>
            <a:cxnSpLocks noChangeShapeType="1"/>
          </p:cNvCxnSpPr>
          <p:nvPr/>
        </p:nvCxnSpPr>
        <p:spPr bwMode="auto">
          <a:xfrm flipV="1">
            <a:off x="3000375" y="1741488"/>
            <a:ext cx="1201738" cy="79375"/>
          </a:xfrm>
          <a:prstGeom prst="straightConnector1">
            <a:avLst/>
          </a:prstGeom>
          <a:noFill/>
          <a:ln w="50800" algn="ctr">
            <a:solidFill>
              <a:srgbClr val="00B0F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2410" name="Straight Arrow Connector 15"/>
          <p:cNvCxnSpPr>
            <a:cxnSpLocks noChangeShapeType="1"/>
          </p:cNvCxnSpPr>
          <p:nvPr/>
        </p:nvCxnSpPr>
        <p:spPr bwMode="auto">
          <a:xfrm>
            <a:off x="3000375" y="1820863"/>
            <a:ext cx="1354138" cy="73025"/>
          </a:xfrm>
          <a:prstGeom prst="straightConnector1">
            <a:avLst/>
          </a:prstGeom>
          <a:noFill/>
          <a:ln w="50800" algn="ctr">
            <a:solidFill>
              <a:srgbClr val="00B0F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2411" name="Straight Arrow Connector 17"/>
          <p:cNvCxnSpPr>
            <a:cxnSpLocks noChangeShapeType="1"/>
          </p:cNvCxnSpPr>
          <p:nvPr/>
        </p:nvCxnSpPr>
        <p:spPr bwMode="auto">
          <a:xfrm>
            <a:off x="3008313" y="1808163"/>
            <a:ext cx="1193800" cy="382587"/>
          </a:xfrm>
          <a:prstGeom prst="straightConnector1">
            <a:avLst/>
          </a:prstGeom>
          <a:noFill/>
          <a:ln w="50800" algn="ctr">
            <a:solidFill>
              <a:srgbClr val="00B0F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 name="TextBox 1"/>
          <p:cNvSpPr txBox="1"/>
          <p:nvPr/>
        </p:nvSpPr>
        <p:spPr>
          <a:xfrm>
            <a:off x="4824549" y="1458009"/>
            <a:ext cx="3862251" cy="646331"/>
          </a:xfrm>
          <a:prstGeom prst="rect">
            <a:avLst/>
          </a:prstGeom>
          <a:noFill/>
        </p:spPr>
        <p:txBody>
          <a:bodyPr wrap="square" rtlCol="0">
            <a:spAutoFit/>
          </a:bodyPr>
          <a:lstStyle/>
          <a:p>
            <a:r>
              <a:rPr lang="en-US" dirty="0"/>
              <a:t>Beam hit a target, reaction products go forward where they are studied.</a:t>
            </a:r>
          </a:p>
        </p:txBody>
      </p:sp>
      <p:cxnSp>
        <p:nvCxnSpPr>
          <p:cNvPr id="13" name="Straight Arrow Connector 9"/>
          <p:cNvCxnSpPr>
            <a:cxnSpLocks noChangeShapeType="1"/>
          </p:cNvCxnSpPr>
          <p:nvPr/>
        </p:nvCxnSpPr>
        <p:spPr bwMode="auto">
          <a:xfrm>
            <a:off x="5042264" y="5102447"/>
            <a:ext cx="1402669" cy="1409"/>
          </a:xfrm>
          <a:prstGeom prst="straightConnector1">
            <a:avLst/>
          </a:prstGeom>
          <a:noFill/>
          <a:ln w="101600" algn="ctr">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5" name="Straight Arrow Connector 9"/>
          <p:cNvCxnSpPr>
            <a:cxnSpLocks noChangeShapeType="1"/>
          </p:cNvCxnSpPr>
          <p:nvPr/>
        </p:nvCxnSpPr>
        <p:spPr bwMode="auto">
          <a:xfrm flipH="1" flipV="1">
            <a:off x="6627223" y="5103856"/>
            <a:ext cx="1393371" cy="1408"/>
          </a:xfrm>
          <a:prstGeom prst="straightConnector1">
            <a:avLst/>
          </a:prstGeom>
          <a:noFill/>
          <a:ln w="101600" algn="ctr">
            <a:solidFill>
              <a:schemeClr val="accent6">
                <a:lumMod val="40000"/>
                <a:lumOff val="6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0" name="Straight Arrow Connector 13"/>
          <p:cNvCxnSpPr>
            <a:cxnSpLocks noChangeShapeType="1"/>
          </p:cNvCxnSpPr>
          <p:nvPr/>
        </p:nvCxnSpPr>
        <p:spPr bwMode="auto">
          <a:xfrm flipV="1">
            <a:off x="6522993" y="4467497"/>
            <a:ext cx="696413" cy="613274"/>
          </a:xfrm>
          <a:prstGeom prst="straightConnector1">
            <a:avLst/>
          </a:prstGeom>
          <a:noFill/>
          <a:ln w="50800" algn="ctr">
            <a:solidFill>
              <a:srgbClr val="00B0F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2" name="Straight Arrow Connector 13"/>
          <p:cNvCxnSpPr>
            <a:cxnSpLocks noChangeShapeType="1"/>
          </p:cNvCxnSpPr>
          <p:nvPr/>
        </p:nvCxnSpPr>
        <p:spPr bwMode="auto">
          <a:xfrm>
            <a:off x="6522993" y="5102447"/>
            <a:ext cx="348206" cy="862924"/>
          </a:xfrm>
          <a:prstGeom prst="straightConnector1">
            <a:avLst/>
          </a:prstGeom>
          <a:noFill/>
          <a:ln w="50800" algn="ctr">
            <a:solidFill>
              <a:srgbClr val="00B0F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5" name="Straight Arrow Connector 13"/>
          <p:cNvCxnSpPr>
            <a:cxnSpLocks noChangeShapeType="1"/>
          </p:cNvCxnSpPr>
          <p:nvPr/>
        </p:nvCxnSpPr>
        <p:spPr bwMode="auto">
          <a:xfrm flipH="1" flipV="1">
            <a:off x="6039394" y="4212636"/>
            <a:ext cx="483599" cy="889811"/>
          </a:xfrm>
          <a:prstGeom prst="straightConnector1">
            <a:avLst/>
          </a:prstGeom>
          <a:noFill/>
          <a:ln w="50800" algn="ctr">
            <a:solidFill>
              <a:srgbClr val="00B0F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7" name="Straight Arrow Connector 13"/>
          <p:cNvCxnSpPr>
            <a:cxnSpLocks noChangeShapeType="1"/>
          </p:cNvCxnSpPr>
          <p:nvPr/>
        </p:nvCxnSpPr>
        <p:spPr bwMode="auto">
          <a:xfrm flipV="1">
            <a:off x="6529524" y="4394444"/>
            <a:ext cx="167572" cy="650677"/>
          </a:xfrm>
          <a:prstGeom prst="straightConnector1">
            <a:avLst/>
          </a:prstGeom>
          <a:noFill/>
          <a:ln w="50800" algn="ctr">
            <a:solidFill>
              <a:srgbClr val="00B0F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3218720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Number Placeholder 2"/>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65A22C54-73D6-48F0-A387-CFD10C02FC26}" type="slidenum">
              <a:rPr lang="en-US" altLang="en-US" sz="1000" smtClean="0"/>
              <a:pPr algn="l">
                <a:spcBef>
                  <a:spcPct val="0"/>
                </a:spcBef>
                <a:buClrTx/>
                <a:buFontTx/>
                <a:buNone/>
              </a:pPr>
              <a:t>9</a:t>
            </a:fld>
            <a:endParaRPr lang="en-US" altLang="en-US" sz="1000"/>
          </a:p>
        </p:txBody>
      </p:sp>
      <p:sp>
        <p:nvSpPr>
          <p:cNvPr id="212995" name="Line 2"/>
          <p:cNvSpPr>
            <a:spLocks noChangeShapeType="1"/>
          </p:cNvSpPr>
          <p:nvPr/>
        </p:nvSpPr>
        <p:spPr bwMode="auto">
          <a:xfrm>
            <a:off x="1139825" y="1643063"/>
            <a:ext cx="3713163" cy="0"/>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12996" name="Line 3"/>
          <p:cNvSpPr>
            <a:spLocks noChangeShapeType="1"/>
          </p:cNvSpPr>
          <p:nvPr/>
        </p:nvSpPr>
        <p:spPr bwMode="auto">
          <a:xfrm flipH="1">
            <a:off x="1096963" y="1635125"/>
            <a:ext cx="1587" cy="3602038"/>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12997" name="Line 4"/>
          <p:cNvSpPr>
            <a:spLocks noChangeShapeType="1"/>
          </p:cNvSpPr>
          <p:nvPr/>
        </p:nvSpPr>
        <p:spPr bwMode="auto">
          <a:xfrm flipH="1">
            <a:off x="4972050" y="1577975"/>
            <a:ext cx="1588" cy="3646488"/>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12998" name="Rectangle 5"/>
          <p:cNvSpPr>
            <a:spLocks noGrp="1" noChangeArrowheads="1"/>
          </p:cNvSpPr>
          <p:nvPr>
            <p:ph type="title"/>
          </p:nvPr>
        </p:nvSpPr>
        <p:spPr/>
        <p:txBody>
          <a:bodyPr/>
          <a:lstStyle/>
          <a:p>
            <a:r>
              <a:rPr lang="en-US" altLang="en-US"/>
              <a:t>Option Two</a:t>
            </a:r>
          </a:p>
        </p:txBody>
      </p:sp>
      <p:sp>
        <p:nvSpPr>
          <p:cNvPr id="212999" name="Oval 6"/>
          <p:cNvSpPr>
            <a:spLocks noChangeArrowheads="1"/>
          </p:cNvSpPr>
          <p:nvPr/>
        </p:nvSpPr>
        <p:spPr bwMode="auto">
          <a:xfrm>
            <a:off x="768350" y="1349375"/>
            <a:ext cx="635000" cy="59055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a:p>
        </p:txBody>
      </p:sp>
      <p:sp>
        <p:nvSpPr>
          <p:cNvPr id="213000" name="Oval 7"/>
          <p:cNvSpPr>
            <a:spLocks noChangeArrowheads="1"/>
          </p:cNvSpPr>
          <p:nvPr/>
        </p:nvSpPr>
        <p:spPr bwMode="auto">
          <a:xfrm>
            <a:off x="4678363" y="1357313"/>
            <a:ext cx="635000" cy="59055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a:p>
        </p:txBody>
      </p:sp>
      <p:sp>
        <p:nvSpPr>
          <p:cNvPr id="213001" name="Oval 8"/>
          <p:cNvSpPr>
            <a:spLocks noChangeArrowheads="1"/>
          </p:cNvSpPr>
          <p:nvPr/>
        </p:nvSpPr>
        <p:spPr bwMode="auto">
          <a:xfrm>
            <a:off x="765175" y="4902200"/>
            <a:ext cx="635000" cy="59055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a:p>
        </p:txBody>
      </p:sp>
      <p:sp>
        <p:nvSpPr>
          <p:cNvPr id="213002" name="Oval 9"/>
          <p:cNvSpPr>
            <a:spLocks noChangeArrowheads="1"/>
          </p:cNvSpPr>
          <p:nvPr/>
        </p:nvSpPr>
        <p:spPr bwMode="auto">
          <a:xfrm>
            <a:off x="4657725" y="4903788"/>
            <a:ext cx="635000" cy="59055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endParaRPr lang="en-US" altLang="en-US"/>
          </a:p>
        </p:txBody>
      </p:sp>
      <p:sp>
        <p:nvSpPr>
          <p:cNvPr id="213003" name="Text Box 10"/>
          <p:cNvSpPr txBox="1">
            <a:spLocks noChangeArrowheads="1"/>
          </p:cNvSpPr>
          <p:nvPr/>
        </p:nvSpPr>
        <p:spPr bwMode="auto">
          <a:xfrm>
            <a:off x="5721350" y="2565400"/>
            <a:ext cx="2932113" cy="915988"/>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en-US" altLang="en-US"/>
              <a:t>I can connect them this way at a cost of only 3 units.  </a:t>
            </a:r>
          </a:p>
        </p:txBody>
      </p:sp>
    </p:spTree>
    <p:extLst>
      <p:ext uri="{BB962C8B-B14F-4D97-AF65-F5344CB8AC3E}">
        <p14:creationId xmlns:p14="http://schemas.microsoft.com/office/powerpoint/2010/main" val="18450709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r>
              <a:rPr lang="en-US" altLang="en-US"/>
              <a:t>Luminosity</a:t>
            </a:r>
          </a:p>
        </p:txBody>
      </p:sp>
      <p:sp>
        <p:nvSpPr>
          <p:cNvPr id="3" name="Content Placeholder 2">
            <a:extLst>
              <a:ext uri="{FF2B5EF4-FFF2-40B4-BE49-F238E27FC236}">
                <a16:creationId xmlns:a16="http://schemas.microsoft.com/office/drawing/2014/main" id="{F4C3C315-30A5-484C-815A-730941B3427D}"/>
              </a:ext>
            </a:extLst>
          </p:cNvPr>
          <p:cNvSpPr>
            <a:spLocks noGrp="1"/>
          </p:cNvSpPr>
          <p:nvPr>
            <p:ph idx="1"/>
          </p:nvPr>
        </p:nvSpPr>
        <p:spPr>
          <a:xfrm>
            <a:off x="521948" y="2333039"/>
            <a:ext cx="8229600" cy="3545247"/>
          </a:xfrm>
        </p:spPr>
        <p:txBody>
          <a:bodyPr/>
          <a:lstStyle/>
          <a:p>
            <a:r>
              <a:rPr lang="en-US" dirty="0"/>
              <a:t>Elements of the Equation</a:t>
            </a:r>
          </a:p>
          <a:p>
            <a:pPr lvl="1"/>
            <a:r>
              <a:rPr lang="en-US" dirty="0" err="1"/>
              <a:t>N</a:t>
            </a:r>
            <a:r>
              <a:rPr lang="en-US" baseline="-25000" dirty="0" err="1"/>
              <a:t>b</a:t>
            </a:r>
            <a:r>
              <a:rPr lang="en-US" dirty="0"/>
              <a:t> is the number of bunches in the ring</a:t>
            </a:r>
          </a:p>
          <a:p>
            <a:pPr lvl="1"/>
            <a:r>
              <a:rPr lang="en-US" dirty="0"/>
              <a:t>f is the frequency of revolution</a:t>
            </a:r>
          </a:p>
          <a:p>
            <a:pPr lvl="1"/>
            <a:r>
              <a:rPr lang="en-US" dirty="0"/>
              <a:t>N</a:t>
            </a:r>
            <a:r>
              <a:rPr lang="en-US" baseline="-25000" dirty="0"/>
              <a:t>1</a:t>
            </a:r>
            <a:r>
              <a:rPr lang="en-US" dirty="0"/>
              <a:t> and N</a:t>
            </a:r>
            <a:r>
              <a:rPr lang="en-US" baseline="-25000" dirty="0"/>
              <a:t>2</a:t>
            </a:r>
            <a:r>
              <a:rPr lang="en-US" dirty="0"/>
              <a:t> are the number of particles in each bunch</a:t>
            </a:r>
          </a:p>
          <a:p>
            <a:pPr lvl="1"/>
            <a:r>
              <a:rPr lang="en-US" dirty="0"/>
              <a:t>The denominator is the area of the beam</a:t>
            </a:r>
          </a:p>
          <a:p>
            <a:pPr lvl="2"/>
            <a:r>
              <a:rPr lang="en-US" dirty="0"/>
              <a:t>I can express it in lengths (</a:t>
            </a:r>
            <a:r>
              <a:rPr lang="en-US" dirty="0">
                <a:latin typeface="Symbol" panose="05050102010706020507" pitchFamily="18" charset="2"/>
              </a:rPr>
              <a:t>s</a:t>
            </a:r>
            <a:r>
              <a:rPr lang="en-US" dirty="0"/>
              <a:t>)</a:t>
            </a:r>
            <a:endParaRPr lang="en-US" dirty="0">
              <a:latin typeface="Symbol" panose="05050102010706020507" pitchFamily="18" charset="2"/>
            </a:endParaRPr>
          </a:p>
          <a:p>
            <a:pPr lvl="2"/>
            <a:r>
              <a:rPr lang="en-US" dirty="0"/>
              <a:t>But it’s more useful to express it in terms of emittance (</a:t>
            </a:r>
            <a:r>
              <a:rPr lang="en-US" dirty="0">
                <a:latin typeface="Symbol" panose="05050102010706020507" pitchFamily="18" charset="2"/>
              </a:rPr>
              <a:t>e</a:t>
            </a:r>
            <a:r>
              <a:rPr lang="en-US" dirty="0"/>
              <a:t>), a property of the beam itself</a:t>
            </a:r>
            <a:br>
              <a:rPr lang="en-US" dirty="0"/>
            </a:br>
            <a:r>
              <a:rPr lang="en-US" dirty="0"/>
              <a:t>and </a:t>
            </a:r>
            <a:r>
              <a:rPr lang="en-US" dirty="0">
                <a:latin typeface="Symbol" panose="05050102010706020507" pitchFamily="18" charset="2"/>
              </a:rPr>
              <a:t>b</a:t>
            </a:r>
            <a:r>
              <a:rPr lang="en-US" dirty="0"/>
              <a:t>, a property of the accelerator FODO lattice </a:t>
            </a:r>
          </a:p>
          <a:p>
            <a:pPr lvl="3"/>
            <a:r>
              <a:rPr lang="en-US" dirty="0"/>
              <a:t>For simplicity, I made the beam circular in the 2</a:t>
            </a:r>
            <a:r>
              <a:rPr lang="en-US" baseline="30000" dirty="0"/>
              <a:t>nd</a:t>
            </a:r>
            <a:r>
              <a:rPr lang="en-US" dirty="0"/>
              <a:t> equation</a:t>
            </a:r>
          </a:p>
          <a:p>
            <a:pPr lvl="2"/>
            <a:r>
              <a:rPr lang="en-US" dirty="0"/>
              <a:t>We call </a:t>
            </a:r>
            <a:r>
              <a:rPr lang="en-US" dirty="0">
                <a:latin typeface="Symbol" panose="05050102010706020507" pitchFamily="18" charset="2"/>
              </a:rPr>
              <a:t>b</a:t>
            </a:r>
            <a:r>
              <a:rPr lang="en-US" dirty="0"/>
              <a:t> at the interaction region </a:t>
            </a:r>
            <a:r>
              <a:rPr lang="en-US" dirty="0">
                <a:latin typeface="Symbol" panose="05050102010706020507" pitchFamily="18" charset="2"/>
              </a:rPr>
              <a:t>b</a:t>
            </a:r>
            <a:r>
              <a:rPr lang="en-US" dirty="0"/>
              <a:t>*.</a:t>
            </a:r>
            <a:br>
              <a:rPr lang="en-US" dirty="0"/>
            </a:br>
            <a:endParaRPr lang="en-US" dirty="0"/>
          </a:p>
          <a:p>
            <a:r>
              <a:rPr lang="en-US" dirty="0"/>
              <a:t>Luminosity has the rather odd-looking units of inverse area per unit time</a:t>
            </a:r>
          </a:p>
          <a:p>
            <a:pPr lvl="1"/>
            <a:r>
              <a:rPr lang="en-US" dirty="0"/>
              <a:t>Why will become clear soon</a:t>
            </a:r>
          </a:p>
        </p:txBody>
      </p:sp>
      <p:sp>
        <p:nvSpPr>
          <p:cNvPr id="103427" name="Slide Number Placeholder 3"/>
          <p:cNvSpPr>
            <a:spLocks noGrp="1"/>
          </p:cNvSpPr>
          <p:nvPr>
            <p:ph type="sldNum" sz="quarter" idx="12"/>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0FC2A1D-C8DD-45C0-ACF4-F0AFA3B6EDA5}" type="slidenum">
              <a:rPr lang="en-US" altLang="en-US" smtClean="0"/>
              <a:pPr/>
              <a:t>90</a:t>
            </a:fld>
            <a:endParaRPr lang="en-US" altLang="en-US"/>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99991EC-12C9-42CA-A499-831597E25D50}"/>
                  </a:ext>
                </a:extLst>
              </p:cNvPr>
              <p:cNvSpPr txBox="1"/>
              <p:nvPr/>
            </p:nvSpPr>
            <p:spPr>
              <a:xfrm>
                <a:off x="2231571" y="1075359"/>
                <a:ext cx="4680857" cy="9274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𝐿</m:t>
                      </m:r>
                      <m:r>
                        <a:rPr lang="en-US" sz="2800" i="1" smtClean="0">
                          <a:latin typeface="Cambria Math" panose="02040503050406030204" pitchFamily="18" charset="0"/>
                        </a:rPr>
                        <m:t>=</m:t>
                      </m:r>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𝑁</m:t>
                          </m:r>
                        </m:e>
                        <m:sub>
                          <m:r>
                            <a:rPr lang="en-US" sz="2800" b="0" i="1" smtClean="0">
                              <a:latin typeface="Cambria Math" panose="02040503050406030204" pitchFamily="18" charset="0"/>
                            </a:rPr>
                            <m:t>𝑏</m:t>
                          </m:r>
                        </m:sub>
                      </m:sSub>
                      <m:r>
                        <a:rPr lang="en-US" sz="2800" b="0" i="1" smtClean="0">
                          <a:latin typeface="Cambria Math" panose="02040503050406030204" pitchFamily="18" charset="0"/>
                        </a:rPr>
                        <m:t>𝑓</m:t>
                      </m:r>
                      <m:f>
                        <m:fPr>
                          <m:ctrlPr>
                            <a:rPr lang="en-US" sz="2800" i="1" smtClean="0">
                              <a:latin typeface="Cambria Math" panose="02040503050406030204" pitchFamily="18" charset="0"/>
                            </a:rPr>
                          </m:ctrlPr>
                        </m:fPr>
                        <m:num>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𝑁</m:t>
                              </m:r>
                            </m:e>
                            <m:sub>
                              <m:r>
                                <a:rPr lang="en-US" sz="2800" b="0" i="1" smtClean="0">
                                  <a:latin typeface="Cambria Math" panose="02040503050406030204" pitchFamily="18" charset="0"/>
                                </a:rPr>
                                <m:t>1</m:t>
                              </m:r>
                            </m:sub>
                          </m:sSub>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𝑁</m:t>
                              </m:r>
                            </m:e>
                            <m:sub>
                              <m:r>
                                <a:rPr lang="en-US" sz="2800" b="0" i="1" smtClean="0">
                                  <a:latin typeface="Cambria Math" panose="02040503050406030204" pitchFamily="18" charset="0"/>
                                </a:rPr>
                                <m:t>2</m:t>
                              </m:r>
                            </m:sub>
                          </m:sSub>
                        </m:num>
                        <m:den>
                          <m:r>
                            <a:rPr lang="en-US" sz="2800" b="0" i="1" smtClean="0">
                              <a:latin typeface="Cambria Math" panose="02040503050406030204" pitchFamily="18" charset="0"/>
                            </a:rPr>
                            <m:t>4</m:t>
                          </m:r>
                          <m:r>
                            <a:rPr lang="en-US" sz="2800" b="0" i="1" smtClean="0">
                              <a:latin typeface="Cambria Math" panose="02040503050406030204" pitchFamily="18" charset="0"/>
                              <a:ea typeface="Cambria Math" panose="02040503050406030204" pitchFamily="18" charset="0"/>
                            </a:rPr>
                            <m:t>𝜋</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𝜎</m:t>
                              </m:r>
                            </m:e>
                            <m:sub>
                              <m:r>
                                <a:rPr lang="en-US" sz="2800" b="0" i="1" smtClean="0">
                                  <a:latin typeface="Cambria Math" panose="02040503050406030204" pitchFamily="18" charset="0"/>
                                  <a:ea typeface="Cambria Math" panose="02040503050406030204" pitchFamily="18" charset="0"/>
                                </a:rPr>
                                <m:t>𝑥</m:t>
                              </m:r>
                            </m:sub>
                          </m:sSub>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𝜎</m:t>
                              </m:r>
                            </m:e>
                            <m:sub>
                              <m:r>
                                <a:rPr lang="en-US" sz="2800" b="0" i="1" smtClean="0">
                                  <a:latin typeface="Cambria Math" panose="02040503050406030204" pitchFamily="18" charset="0"/>
                                  <a:ea typeface="Cambria Math" panose="02040503050406030204" pitchFamily="18" charset="0"/>
                                </a:rPr>
                                <m:t>𝑦</m:t>
                              </m:r>
                            </m:sub>
                          </m:sSub>
                        </m:den>
                      </m:f>
                      <m:r>
                        <a:rPr lang="en-US" sz="2800" b="0" i="1" smtClean="0">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𝑁</m:t>
                          </m:r>
                        </m:e>
                        <m:sub>
                          <m:r>
                            <a:rPr lang="en-US" sz="2800" i="1">
                              <a:latin typeface="Cambria Math" panose="02040503050406030204" pitchFamily="18" charset="0"/>
                            </a:rPr>
                            <m:t>𝑏</m:t>
                          </m:r>
                        </m:sub>
                      </m:sSub>
                      <m:r>
                        <a:rPr lang="en-US" sz="2800" i="1">
                          <a:latin typeface="Cambria Math" panose="02040503050406030204" pitchFamily="18" charset="0"/>
                        </a:rPr>
                        <m:t>𝑓</m:t>
                      </m:r>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𝑁</m:t>
                              </m:r>
                            </m:e>
                            <m:sub>
                              <m:r>
                                <a:rPr lang="en-US" sz="2800" i="1">
                                  <a:latin typeface="Cambria Math" panose="02040503050406030204" pitchFamily="18" charset="0"/>
                                </a:rPr>
                                <m:t>1</m:t>
                              </m:r>
                            </m:sub>
                          </m:sSub>
                          <m:sSub>
                            <m:sSubPr>
                              <m:ctrlPr>
                                <a:rPr lang="en-US" sz="2800" i="1">
                                  <a:latin typeface="Cambria Math" panose="02040503050406030204" pitchFamily="18" charset="0"/>
                                </a:rPr>
                              </m:ctrlPr>
                            </m:sSubPr>
                            <m:e>
                              <m:r>
                                <a:rPr lang="en-US" sz="2800" i="1">
                                  <a:latin typeface="Cambria Math" panose="02040503050406030204" pitchFamily="18" charset="0"/>
                                </a:rPr>
                                <m:t>𝑁</m:t>
                              </m:r>
                            </m:e>
                            <m:sub>
                              <m:r>
                                <a:rPr lang="en-US" sz="2800" i="1">
                                  <a:latin typeface="Cambria Math" panose="02040503050406030204" pitchFamily="18" charset="0"/>
                                </a:rPr>
                                <m:t>2</m:t>
                              </m:r>
                            </m:sub>
                          </m:sSub>
                        </m:num>
                        <m:den>
                          <m:r>
                            <a:rPr lang="en-US" sz="2800" i="1">
                              <a:latin typeface="Cambria Math" panose="02040503050406030204" pitchFamily="18" charset="0"/>
                            </a:rPr>
                            <m:t>4</m:t>
                          </m:r>
                          <m:r>
                            <a:rPr lang="en-US" sz="2800" i="1">
                              <a:latin typeface="Cambria Math" panose="02040503050406030204" pitchFamily="18" charset="0"/>
                              <a:ea typeface="Cambria Math" panose="02040503050406030204" pitchFamily="18" charset="0"/>
                            </a:rPr>
                            <m:t>𝜋</m:t>
                          </m:r>
                          <m:r>
                            <a:rPr lang="en-US" sz="2800" i="1" smtClean="0">
                              <a:latin typeface="Cambria Math" panose="02040503050406030204" pitchFamily="18" charset="0"/>
                              <a:ea typeface="Cambria Math" panose="02040503050406030204" pitchFamily="18" charset="0"/>
                            </a:rPr>
                            <m:t>𝜀𝛽</m:t>
                          </m:r>
                        </m:den>
                      </m:f>
                    </m:oMath>
                  </m:oMathPara>
                </a14:m>
                <a:endParaRPr lang="en-US" sz="2800" dirty="0"/>
              </a:p>
            </p:txBody>
          </p:sp>
        </mc:Choice>
        <mc:Fallback xmlns="">
          <p:sp>
            <p:nvSpPr>
              <p:cNvPr id="2" name="TextBox 1">
                <a:extLst>
                  <a:ext uri="{FF2B5EF4-FFF2-40B4-BE49-F238E27FC236}">
                    <a16:creationId xmlns:a16="http://schemas.microsoft.com/office/drawing/2014/main" id="{599991EC-12C9-42CA-A499-831597E25D50}"/>
                  </a:ext>
                </a:extLst>
              </p:cNvPr>
              <p:cNvSpPr txBox="1">
                <a:spLocks noRot="1" noChangeAspect="1" noMove="1" noResize="1" noEditPoints="1" noAdjustHandles="1" noChangeArrowheads="1" noChangeShapeType="1" noTextEdit="1"/>
              </p:cNvSpPr>
              <p:nvPr/>
            </p:nvSpPr>
            <p:spPr>
              <a:xfrm>
                <a:off x="2231571" y="1075359"/>
                <a:ext cx="4680857" cy="927498"/>
              </a:xfrm>
              <a:prstGeom prst="rect">
                <a:avLst/>
              </a:prstGeom>
              <a:blipFill>
                <a:blip r:embed="rId2"/>
                <a:stretch>
                  <a:fillRect/>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29424B4E-9996-4BBE-BAEF-1B6D18FF44A0}"/>
              </a:ext>
            </a:extLst>
          </p:cNvPr>
          <p:cNvSpPr txBox="1"/>
          <p:nvPr/>
        </p:nvSpPr>
        <p:spPr>
          <a:xfrm>
            <a:off x="4957665" y="2789811"/>
            <a:ext cx="2816348" cy="338554"/>
          </a:xfrm>
          <a:prstGeom prst="rect">
            <a:avLst/>
          </a:prstGeom>
          <a:noFill/>
        </p:spPr>
        <p:txBody>
          <a:bodyPr wrap="none" rtlCol="0">
            <a:spAutoFit/>
          </a:bodyPr>
          <a:lstStyle/>
          <a:p>
            <a:r>
              <a:rPr lang="en-US" sz="1600" dirty="0"/>
              <a:t>These are, of course, correlated</a:t>
            </a:r>
          </a:p>
        </p:txBody>
      </p:sp>
      <p:sp>
        <p:nvSpPr>
          <p:cNvPr id="5" name="Right Brace 4">
            <a:extLst>
              <a:ext uri="{FF2B5EF4-FFF2-40B4-BE49-F238E27FC236}">
                <a16:creationId xmlns:a16="http://schemas.microsoft.com/office/drawing/2014/main" id="{6CC6F9A5-36E5-4492-9A06-BFB25B012F2D}"/>
              </a:ext>
            </a:extLst>
          </p:cNvPr>
          <p:cNvSpPr/>
          <p:nvPr/>
        </p:nvSpPr>
        <p:spPr bwMode="auto">
          <a:xfrm>
            <a:off x="4708850" y="2803578"/>
            <a:ext cx="174170" cy="311020"/>
          </a:xfrm>
          <a:prstGeom prst="rightBrace">
            <a:avLst>
              <a:gd name="adj1" fmla="val 8333"/>
              <a:gd name="adj2" fmla="val 48901"/>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anose="020F0502020204030204" pitchFamily="34" charset="0"/>
            </a:endParaRPr>
          </a:p>
        </p:txBody>
      </p:sp>
    </p:spTree>
    <p:extLst>
      <p:ext uri="{BB962C8B-B14F-4D97-AF65-F5344CB8AC3E}">
        <p14:creationId xmlns:p14="http://schemas.microsoft.com/office/powerpoint/2010/main" val="35507077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r>
              <a:rPr lang="en-US" altLang="en-US" dirty="0"/>
              <a:t>Getting Higher Luminosity</a:t>
            </a:r>
          </a:p>
        </p:txBody>
      </p:sp>
      <p:sp>
        <p:nvSpPr>
          <p:cNvPr id="3" name="Content Placeholder 2">
            <a:extLst>
              <a:ext uri="{FF2B5EF4-FFF2-40B4-BE49-F238E27FC236}">
                <a16:creationId xmlns:a16="http://schemas.microsoft.com/office/drawing/2014/main" id="{F4C3C315-30A5-484C-815A-730941B3427D}"/>
              </a:ext>
            </a:extLst>
          </p:cNvPr>
          <p:cNvSpPr>
            <a:spLocks noGrp="1"/>
          </p:cNvSpPr>
          <p:nvPr>
            <p:ph idx="1"/>
          </p:nvPr>
        </p:nvSpPr>
        <p:spPr>
          <a:xfrm>
            <a:off x="521948" y="2333039"/>
            <a:ext cx="8229600" cy="3545247"/>
          </a:xfrm>
        </p:spPr>
        <p:txBody>
          <a:bodyPr/>
          <a:lstStyle/>
          <a:p>
            <a:r>
              <a:rPr lang="en-US" dirty="0"/>
              <a:t>What elements do we have control over?</a:t>
            </a:r>
          </a:p>
          <a:p>
            <a:pPr lvl="1"/>
            <a:r>
              <a:rPr lang="en-US" dirty="0" err="1"/>
              <a:t>N</a:t>
            </a:r>
            <a:r>
              <a:rPr lang="en-US" baseline="-25000" dirty="0" err="1"/>
              <a:t>b</a:t>
            </a:r>
            <a:r>
              <a:rPr lang="en-US" dirty="0"/>
              <a:t> is the number of bunches in the ring – fixed once you know the RF</a:t>
            </a:r>
          </a:p>
          <a:p>
            <a:pPr lvl="2"/>
            <a:r>
              <a:rPr lang="en-US" dirty="0"/>
              <a:t>A bit of a lie, because not every bucket is filled, e.g. the </a:t>
            </a:r>
            <a:r>
              <a:rPr lang="en-US" dirty="0" err="1"/>
              <a:t>Tevatron</a:t>
            </a:r>
            <a:r>
              <a:rPr lang="en-US" dirty="0"/>
              <a:t> had 1113  buckets but only 36 filled.  For the LHC those numbers are 35640 and 2808 (at design).</a:t>
            </a:r>
          </a:p>
          <a:p>
            <a:pPr lvl="1"/>
            <a:r>
              <a:rPr lang="en-US" dirty="0"/>
              <a:t>f is the frequency of revolution – again fixed once you know the RF</a:t>
            </a:r>
          </a:p>
          <a:p>
            <a:pPr lvl="1"/>
            <a:r>
              <a:rPr lang="en-US" dirty="0"/>
              <a:t>N</a:t>
            </a:r>
            <a:r>
              <a:rPr lang="en-US" baseline="-25000" dirty="0"/>
              <a:t>1</a:t>
            </a:r>
            <a:r>
              <a:rPr lang="en-US" dirty="0"/>
              <a:t> and N</a:t>
            </a:r>
            <a:r>
              <a:rPr lang="en-US" baseline="-25000" dirty="0"/>
              <a:t>2</a:t>
            </a:r>
            <a:r>
              <a:rPr lang="en-US" dirty="0"/>
              <a:t> are limited by electrostatic repulsion of the beam</a:t>
            </a:r>
          </a:p>
          <a:p>
            <a:pPr lvl="2"/>
            <a:r>
              <a:rPr lang="en-US" dirty="0"/>
              <a:t>For the </a:t>
            </a:r>
            <a:r>
              <a:rPr lang="en-US" dirty="0" err="1"/>
              <a:t>Tevatron</a:t>
            </a:r>
            <a:r>
              <a:rPr lang="en-US" dirty="0"/>
              <a:t> N</a:t>
            </a:r>
            <a:r>
              <a:rPr lang="en-US" baseline="-25000" dirty="0"/>
              <a:t>2</a:t>
            </a:r>
            <a:r>
              <a:rPr lang="en-US" dirty="0"/>
              <a:t> was determined by the antiproton production rate</a:t>
            </a:r>
          </a:p>
          <a:p>
            <a:pPr lvl="1"/>
            <a:r>
              <a:rPr lang="en-US" dirty="0"/>
              <a:t>The emittance is a function of the beam quality in the injector chain</a:t>
            </a:r>
          </a:p>
          <a:p>
            <a:pPr lvl="2"/>
            <a:r>
              <a:rPr lang="en-US" dirty="0"/>
              <a:t>Small is good, but…</a:t>
            </a:r>
          </a:p>
          <a:p>
            <a:pPr lvl="2"/>
            <a:r>
              <a:rPr lang="en-US" dirty="0"/>
              <a:t>More beam usually means higher emittance</a:t>
            </a:r>
          </a:p>
          <a:p>
            <a:pPr lvl="1"/>
            <a:r>
              <a:rPr lang="en-US" dirty="0"/>
              <a:t>Lowering </a:t>
            </a:r>
            <a:r>
              <a:rPr lang="en-US" dirty="0">
                <a:latin typeface="Symbol" panose="05050102010706020507" pitchFamily="18" charset="2"/>
              </a:rPr>
              <a:t>b</a:t>
            </a:r>
            <a:r>
              <a:rPr lang="en-US" dirty="0"/>
              <a:t>* is good, but remember </a:t>
            </a:r>
            <a:r>
              <a:rPr lang="en-US" dirty="0" err="1"/>
              <a:t>quadupoles</a:t>
            </a:r>
            <a:r>
              <a:rPr lang="en-US" dirty="0"/>
              <a:t> are lenses</a:t>
            </a:r>
          </a:p>
          <a:p>
            <a:pPr lvl="2"/>
            <a:r>
              <a:rPr lang="en-US" dirty="0"/>
              <a:t>The smaller I make the beam at the interaction point,</a:t>
            </a:r>
          </a:p>
          <a:p>
            <a:pPr lvl="2"/>
            <a:r>
              <a:rPr lang="en-US" dirty="0"/>
              <a:t>the larger I make it everywhere else.  There are limits.</a:t>
            </a:r>
          </a:p>
        </p:txBody>
      </p:sp>
      <p:sp>
        <p:nvSpPr>
          <p:cNvPr id="103427" name="Slide Number Placeholder 3"/>
          <p:cNvSpPr>
            <a:spLocks noGrp="1"/>
          </p:cNvSpPr>
          <p:nvPr>
            <p:ph type="sldNum" sz="quarter" idx="12"/>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0FC2A1D-C8DD-45C0-ACF4-F0AFA3B6EDA5}" type="slidenum">
              <a:rPr lang="en-US" altLang="en-US" smtClean="0"/>
              <a:pPr/>
              <a:t>91</a:t>
            </a:fld>
            <a:endParaRPr lang="en-US" altLang="en-US"/>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99991EC-12C9-42CA-A499-831597E25D50}"/>
                  </a:ext>
                </a:extLst>
              </p:cNvPr>
              <p:cNvSpPr txBox="1"/>
              <p:nvPr/>
            </p:nvSpPr>
            <p:spPr>
              <a:xfrm>
                <a:off x="2044959" y="995195"/>
                <a:ext cx="4680857" cy="87921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𝐿</m:t>
                      </m:r>
                      <m:r>
                        <a:rPr lang="en-US" sz="2800" b="0" i="1" smtClean="0">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𝑁</m:t>
                          </m:r>
                        </m:e>
                        <m:sub>
                          <m:r>
                            <a:rPr lang="en-US" sz="2800" i="1">
                              <a:latin typeface="Cambria Math" panose="02040503050406030204" pitchFamily="18" charset="0"/>
                            </a:rPr>
                            <m:t>𝑏</m:t>
                          </m:r>
                        </m:sub>
                      </m:sSub>
                      <m:r>
                        <a:rPr lang="en-US" sz="2800" i="1">
                          <a:latin typeface="Cambria Math" panose="02040503050406030204" pitchFamily="18" charset="0"/>
                        </a:rPr>
                        <m:t>𝑓</m:t>
                      </m:r>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𝑁</m:t>
                              </m:r>
                            </m:e>
                            <m:sub>
                              <m:r>
                                <a:rPr lang="en-US" sz="2800" i="1">
                                  <a:latin typeface="Cambria Math" panose="02040503050406030204" pitchFamily="18" charset="0"/>
                                </a:rPr>
                                <m:t>1</m:t>
                              </m:r>
                            </m:sub>
                          </m:sSub>
                          <m:sSub>
                            <m:sSubPr>
                              <m:ctrlPr>
                                <a:rPr lang="en-US" sz="2800" i="1">
                                  <a:latin typeface="Cambria Math" panose="02040503050406030204" pitchFamily="18" charset="0"/>
                                </a:rPr>
                              </m:ctrlPr>
                            </m:sSubPr>
                            <m:e>
                              <m:r>
                                <a:rPr lang="en-US" sz="2800" i="1">
                                  <a:latin typeface="Cambria Math" panose="02040503050406030204" pitchFamily="18" charset="0"/>
                                </a:rPr>
                                <m:t>𝑁</m:t>
                              </m:r>
                            </m:e>
                            <m:sub>
                              <m:r>
                                <a:rPr lang="en-US" sz="2800" i="1">
                                  <a:latin typeface="Cambria Math" panose="02040503050406030204" pitchFamily="18" charset="0"/>
                                </a:rPr>
                                <m:t>2</m:t>
                              </m:r>
                            </m:sub>
                          </m:sSub>
                        </m:num>
                        <m:den>
                          <m:r>
                            <a:rPr lang="en-US" sz="2800" i="1">
                              <a:latin typeface="Cambria Math" panose="02040503050406030204" pitchFamily="18" charset="0"/>
                            </a:rPr>
                            <m:t>4</m:t>
                          </m:r>
                          <m:r>
                            <a:rPr lang="en-US" sz="2800" i="1">
                              <a:latin typeface="Cambria Math" panose="02040503050406030204" pitchFamily="18" charset="0"/>
                              <a:ea typeface="Cambria Math" panose="02040503050406030204" pitchFamily="18" charset="0"/>
                            </a:rPr>
                            <m:t>𝜋</m:t>
                          </m:r>
                          <m:r>
                            <a:rPr lang="en-US" sz="2800" i="1" smtClean="0">
                              <a:latin typeface="Cambria Math" panose="02040503050406030204" pitchFamily="18" charset="0"/>
                              <a:ea typeface="Cambria Math" panose="02040503050406030204" pitchFamily="18" charset="0"/>
                            </a:rPr>
                            <m:t>𝜀𝛽</m:t>
                          </m:r>
                        </m:den>
                      </m:f>
                    </m:oMath>
                  </m:oMathPara>
                </a14:m>
                <a:endParaRPr lang="en-US" sz="2800" dirty="0"/>
              </a:p>
            </p:txBody>
          </p:sp>
        </mc:Choice>
        <mc:Fallback xmlns="">
          <p:sp>
            <p:nvSpPr>
              <p:cNvPr id="2" name="TextBox 1">
                <a:extLst>
                  <a:ext uri="{FF2B5EF4-FFF2-40B4-BE49-F238E27FC236}">
                    <a16:creationId xmlns:a16="http://schemas.microsoft.com/office/drawing/2014/main" id="{599991EC-12C9-42CA-A499-831597E25D50}"/>
                  </a:ext>
                </a:extLst>
              </p:cNvPr>
              <p:cNvSpPr txBox="1">
                <a:spLocks noRot="1" noChangeAspect="1" noMove="1" noResize="1" noEditPoints="1" noAdjustHandles="1" noChangeArrowheads="1" noChangeShapeType="1" noTextEdit="1"/>
              </p:cNvSpPr>
              <p:nvPr/>
            </p:nvSpPr>
            <p:spPr>
              <a:xfrm>
                <a:off x="2044959" y="995195"/>
                <a:ext cx="4680857" cy="879215"/>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460614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87029-69C4-421F-9FC9-3380E7466C40}"/>
              </a:ext>
            </a:extLst>
          </p:cNvPr>
          <p:cNvSpPr>
            <a:spLocks noGrp="1"/>
          </p:cNvSpPr>
          <p:nvPr>
            <p:ph type="title"/>
          </p:nvPr>
        </p:nvSpPr>
        <p:spPr/>
        <p:txBody>
          <a:bodyPr/>
          <a:lstStyle/>
          <a:p>
            <a:r>
              <a:rPr lang="en-US" dirty="0"/>
              <a:t>The Proton</a:t>
            </a:r>
          </a:p>
        </p:txBody>
      </p:sp>
      <p:sp>
        <p:nvSpPr>
          <p:cNvPr id="3" name="Content Placeholder 2">
            <a:extLst>
              <a:ext uri="{FF2B5EF4-FFF2-40B4-BE49-F238E27FC236}">
                <a16:creationId xmlns:a16="http://schemas.microsoft.com/office/drawing/2014/main" id="{E7E82A01-227B-4ECD-B3F3-05374FF1E079}"/>
              </a:ext>
            </a:extLst>
          </p:cNvPr>
          <p:cNvSpPr>
            <a:spLocks noGrp="1"/>
          </p:cNvSpPr>
          <p:nvPr>
            <p:ph idx="1"/>
          </p:nvPr>
        </p:nvSpPr>
        <p:spPr>
          <a:xfrm>
            <a:off x="457200" y="3887756"/>
            <a:ext cx="8229600" cy="2238408"/>
          </a:xfrm>
        </p:spPr>
        <p:txBody>
          <a:bodyPr/>
          <a:lstStyle/>
          <a:p>
            <a:r>
              <a:rPr lang="en-US" dirty="0"/>
              <a:t>A proton is a very dynamic thing composed of interacting antiquarks, quarks (3 more than the antiquarks, and gluons.</a:t>
            </a:r>
          </a:p>
          <a:p>
            <a:r>
              <a:rPr lang="en-US" dirty="0"/>
              <a:t>At LHC energies, </a:t>
            </a:r>
            <a:r>
              <a:rPr lang="en-US" dirty="0">
                <a:latin typeface="Symbol" panose="05050102010706020507" pitchFamily="18" charset="2"/>
              </a:rPr>
              <a:t>g</a:t>
            </a:r>
            <a:r>
              <a:rPr lang="en-US" dirty="0"/>
              <a:t> = almost 7000</a:t>
            </a:r>
          </a:p>
          <a:p>
            <a:pPr lvl="1"/>
            <a:r>
              <a:rPr lang="en-US" dirty="0"/>
              <a:t>This Lorentz contracts the proton into a thin disk</a:t>
            </a:r>
          </a:p>
          <a:p>
            <a:pPr lvl="2"/>
            <a:r>
              <a:rPr lang="en-US" dirty="0"/>
              <a:t>Aspect ratio about the same as a sheet of paper</a:t>
            </a:r>
          </a:p>
          <a:p>
            <a:pPr lvl="1"/>
            <a:r>
              <a:rPr lang="en-US" dirty="0"/>
              <a:t>Time dilation “freezes” the proton so it appears static</a:t>
            </a:r>
          </a:p>
          <a:p>
            <a:r>
              <a:rPr lang="en-US" dirty="0"/>
              <a:t>A 4-dimensional object becomes a 2-dimensional object</a:t>
            </a:r>
          </a:p>
        </p:txBody>
      </p:sp>
      <p:sp>
        <p:nvSpPr>
          <p:cNvPr id="4" name="Slide Number Placeholder 3">
            <a:extLst>
              <a:ext uri="{FF2B5EF4-FFF2-40B4-BE49-F238E27FC236}">
                <a16:creationId xmlns:a16="http://schemas.microsoft.com/office/drawing/2014/main" id="{4BFE9564-E0D9-47BB-A901-8AF29F4A5367}"/>
              </a:ext>
            </a:extLst>
          </p:cNvPr>
          <p:cNvSpPr>
            <a:spLocks noGrp="1"/>
          </p:cNvSpPr>
          <p:nvPr>
            <p:ph type="sldNum" sz="quarter" idx="12"/>
          </p:nvPr>
        </p:nvSpPr>
        <p:spPr/>
        <p:txBody>
          <a:bodyPr/>
          <a:lstStyle/>
          <a:p>
            <a:pPr>
              <a:defRPr/>
            </a:pPr>
            <a:fld id="{EB375A14-3331-4DB5-A35A-2D0EB87AA5A3}" type="slidenum">
              <a:rPr lang="en-US" altLang="en-US" smtClean="0"/>
              <a:pPr>
                <a:defRPr/>
              </a:pPr>
              <a:t>92</a:t>
            </a:fld>
            <a:endParaRPr lang="en-US" altLang="en-US"/>
          </a:p>
        </p:txBody>
      </p:sp>
      <p:pic>
        <p:nvPicPr>
          <p:cNvPr id="5" name="Picture 4">
            <a:extLst>
              <a:ext uri="{FF2B5EF4-FFF2-40B4-BE49-F238E27FC236}">
                <a16:creationId xmlns:a16="http://schemas.microsoft.com/office/drawing/2014/main" id="{91B5DB2B-0CBA-4129-AB62-CA9B2707C3C2}"/>
              </a:ext>
            </a:extLst>
          </p:cNvPr>
          <p:cNvPicPr>
            <a:picLocks noChangeAspect="1"/>
          </p:cNvPicPr>
          <p:nvPr/>
        </p:nvPicPr>
        <p:blipFill>
          <a:blip r:embed="rId2"/>
          <a:stretch>
            <a:fillRect/>
          </a:stretch>
        </p:blipFill>
        <p:spPr>
          <a:xfrm>
            <a:off x="1093237" y="811926"/>
            <a:ext cx="2732315" cy="2732315"/>
          </a:xfrm>
          <a:prstGeom prst="rect">
            <a:avLst/>
          </a:prstGeom>
        </p:spPr>
      </p:pic>
      <p:pic>
        <p:nvPicPr>
          <p:cNvPr id="6" name="Picture 5">
            <a:extLst>
              <a:ext uri="{FF2B5EF4-FFF2-40B4-BE49-F238E27FC236}">
                <a16:creationId xmlns:a16="http://schemas.microsoft.com/office/drawing/2014/main" id="{5D0E6888-1628-4E42-9FBE-5AF5B7B15F69}"/>
              </a:ext>
            </a:extLst>
          </p:cNvPr>
          <p:cNvPicPr>
            <a:picLocks noChangeAspect="1"/>
          </p:cNvPicPr>
          <p:nvPr/>
        </p:nvPicPr>
        <p:blipFill>
          <a:blip r:embed="rId2"/>
          <a:stretch>
            <a:fillRect/>
          </a:stretch>
        </p:blipFill>
        <p:spPr>
          <a:xfrm>
            <a:off x="5179424" y="811925"/>
            <a:ext cx="539620" cy="2732315"/>
          </a:xfrm>
          <a:prstGeom prst="rect">
            <a:avLst/>
          </a:prstGeom>
        </p:spPr>
      </p:pic>
      <p:pic>
        <p:nvPicPr>
          <p:cNvPr id="7" name="Picture 6">
            <a:extLst>
              <a:ext uri="{FF2B5EF4-FFF2-40B4-BE49-F238E27FC236}">
                <a16:creationId xmlns:a16="http://schemas.microsoft.com/office/drawing/2014/main" id="{D3E7F421-4A62-49D0-9088-FAB991E93D37}"/>
              </a:ext>
            </a:extLst>
          </p:cNvPr>
          <p:cNvPicPr>
            <a:picLocks noChangeAspect="1"/>
          </p:cNvPicPr>
          <p:nvPr/>
        </p:nvPicPr>
        <p:blipFill>
          <a:blip r:embed="rId3"/>
          <a:stretch>
            <a:fillRect/>
          </a:stretch>
        </p:blipFill>
        <p:spPr>
          <a:xfrm>
            <a:off x="6733878" y="246531"/>
            <a:ext cx="2312151" cy="1303595"/>
          </a:xfrm>
          <a:prstGeom prst="rect">
            <a:avLst/>
          </a:prstGeom>
        </p:spPr>
      </p:pic>
    </p:spTree>
    <p:extLst>
      <p:ext uri="{BB962C8B-B14F-4D97-AF65-F5344CB8AC3E}">
        <p14:creationId xmlns:p14="http://schemas.microsoft.com/office/powerpoint/2010/main" val="27708626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a:t>More on Luminosity</a:t>
            </a:r>
          </a:p>
        </p:txBody>
      </p:sp>
      <p:sp>
        <p:nvSpPr>
          <p:cNvPr id="3" name="Content Placeholder 2"/>
          <p:cNvSpPr>
            <a:spLocks noGrp="1"/>
          </p:cNvSpPr>
          <p:nvPr>
            <p:ph idx="1"/>
          </p:nvPr>
        </p:nvSpPr>
        <p:spPr>
          <a:xfrm>
            <a:off x="457200" y="4358937"/>
            <a:ext cx="8229600" cy="1754799"/>
          </a:xfrm>
        </p:spPr>
        <p:txBody>
          <a:bodyPr/>
          <a:lstStyle/>
          <a:p>
            <a:r>
              <a:rPr lang="en-US" dirty="0"/>
              <a:t>The interaction rate is proportional to the fluxes, and also to the area of the disks.</a:t>
            </a:r>
          </a:p>
          <a:p>
            <a:r>
              <a:rPr lang="en-US" dirty="0"/>
              <a:t>Rate = Luminosity x Cross-Section(al Area)</a:t>
            </a:r>
          </a:p>
          <a:p>
            <a:pPr lvl="1"/>
            <a:r>
              <a:rPr lang="en-US" dirty="0"/>
              <a:t>Luminosity has dimensions of inverse area per time</a:t>
            </a:r>
          </a:p>
          <a:p>
            <a:pPr lvl="1"/>
            <a:r>
              <a:rPr lang="en-US" dirty="0"/>
              <a:t>Cross-section is proportional to probability</a:t>
            </a:r>
          </a:p>
        </p:txBody>
      </p:sp>
      <p:sp>
        <p:nvSpPr>
          <p:cNvPr id="4" name="Slide Number Placeholder 3"/>
          <p:cNvSpPr>
            <a:spLocks noGrp="1"/>
          </p:cNvSpPr>
          <p:nvPr>
            <p:ph type="sldNum" sz="quarter" idx="12"/>
          </p:nvPr>
        </p:nvSpPr>
        <p:spPr/>
        <p:txBody>
          <a:bodyPr/>
          <a:lstStyle/>
          <a:p>
            <a:pPr>
              <a:defRPr/>
            </a:pPr>
            <a:fld id="{EB375A14-3331-4DB5-A35A-2D0EB87AA5A3}" type="slidenum">
              <a:rPr lang="en-US" altLang="en-US" smtClean="0"/>
              <a:pPr>
                <a:defRPr/>
              </a:pPr>
              <a:t>93</a:t>
            </a:fld>
            <a:endParaRPr lang="en-US" altLang="en-US"/>
          </a:p>
        </p:txBody>
      </p:sp>
      <p:grpSp>
        <p:nvGrpSpPr>
          <p:cNvPr id="25" name="Group 24"/>
          <p:cNvGrpSpPr/>
          <p:nvPr/>
        </p:nvGrpSpPr>
        <p:grpSpPr>
          <a:xfrm>
            <a:off x="1730831" y="1636536"/>
            <a:ext cx="455021" cy="718460"/>
            <a:chOff x="1539241" y="1493517"/>
            <a:chExt cx="1578427" cy="1818912"/>
          </a:xfrm>
        </p:grpSpPr>
        <p:pic>
          <p:nvPicPr>
            <p:cNvPr id="5" name="Picture 4">
              <a:extLst>
                <a:ext uri="{FF2B5EF4-FFF2-40B4-BE49-F238E27FC236}">
                  <a16:creationId xmlns:a16="http://schemas.microsoft.com/office/drawing/2014/main" id="{5D0E6888-1628-4E42-9FBE-5AF5B7B15F69}"/>
                </a:ext>
              </a:extLst>
            </p:cNvPr>
            <p:cNvPicPr>
              <a:picLocks noChangeAspect="1"/>
            </p:cNvPicPr>
            <p:nvPr/>
          </p:nvPicPr>
          <p:blipFill>
            <a:blip r:embed="rId2"/>
            <a:stretch>
              <a:fillRect/>
            </a:stretch>
          </p:blipFill>
          <p:spPr>
            <a:xfrm>
              <a:off x="2758441" y="1493517"/>
              <a:ext cx="359227" cy="1818912"/>
            </a:xfrm>
            <a:prstGeom prst="rect">
              <a:avLst/>
            </a:prstGeom>
          </p:spPr>
        </p:pic>
        <p:cxnSp>
          <p:nvCxnSpPr>
            <p:cNvPr id="7" name="Straight Connector 6"/>
            <p:cNvCxnSpPr/>
            <p:nvPr/>
          </p:nvCxnSpPr>
          <p:spPr bwMode="auto">
            <a:xfrm>
              <a:off x="1539241" y="1497873"/>
              <a:ext cx="1125582" cy="11270"/>
            </a:xfrm>
            <a:prstGeom prst="line">
              <a:avLst/>
            </a:prstGeom>
            <a:noFill/>
            <a:ln w="127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6" name="Straight Connector 15"/>
            <p:cNvCxnSpPr/>
            <p:nvPr/>
          </p:nvCxnSpPr>
          <p:spPr bwMode="auto">
            <a:xfrm>
              <a:off x="1539241" y="2322738"/>
              <a:ext cx="1036320" cy="0"/>
            </a:xfrm>
            <a:prstGeom prst="line">
              <a:avLst/>
            </a:prstGeom>
            <a:noFill/>
            <a:ln w="127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7" name="Straight Connector 16"/>
            <p:cNvCxnSpPr/>
            <p:nvPr/>
          </p:nvCxnSpPr>
          <p:spPr bwMode="auto">
            <a:xfrm flipV="1">
              <a:off x="1539241" y="3143794"/>
              <a:ext cx="1125582" cy="1314"/>
            </a:xfrm>
            <a:prstGeom prst="line">
              <a:avLst/>
            </a:prstGeom>
            <a:noFill/>
            <a:ln w="127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8" name="Straight Connector 17"/>
            <p:cNvCxnSpPr/>
            <p:nvPr/>
          </p:nvCxnSpPr>
          <p:spPr bwMode="auto">
            <a:xfrm>
              <a:off x="1539241" y="1902821"/>
              <a:ext cx="1036320" cy="0"/>
            </a:xfrm>
            <a:prstGeom prst="line">
              <a:avLst/>
            </a:prstGeom>
            <a:noFill/>
            <a:ln w="127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9" name="Straight Connector 18"/>
            <p:cNvCxnSpPr/>
            <p:nvPr/>
          </p:nvCxnSpPr>
          <p:spPr bwMode="auto">
            <a:xfrm>
              <a:off x="1539241" y="2756262"/>
              <a:ext cx="1036320" cy="0"/>
            </a:xfrm>
            <a:prstGeom prst="line">
              <a:avLst/>
            </a:prstGeom>
            <a:noFill/>
            <a:ln w="127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grpSp>
        <p:nvGrpSpPr>
          <p:cNvPr id="26" name="Group 25"/>
          <p:cNvGrpSpPr/>
          <p:nvPr/>
        </p:nvGrpSpPr>
        <p:grpSpPr>
          <a:xfrm>
            <a:off x="1730831" y="3150301"/>
            <a:ext cx="455021" cy="718460"/>
            <a:chOff x="1539241" y="1493517"/>
            <a:chExt cx="1578427" cy="1818912"/>
          </a:xfrm>
        </p:grpSpPr>
        <p:pic>
          <p:nvPicPr>
            <p:cNvPr id="27" name="Picture 26">
              <a:extLst>
                <a:ext uri="{FF2B5EF4-FFF2-40B4-BE49-F238E27FC236}">
                  <a16:creationId xmlns:a16="http://schemas.microsoft.com/office/drawing/2014/main" id="{5D0E6888-1628-4E42-9FBE-5AF5B7B15F69}"/>
                </a:ext>
              </a:extLst>
            </p:cNvPr>
            <p:cNvPicPr>
              <a:picLocks noChangeAspect="1"/>
            </p:cNvPicPr>
            <p:nvPr/>
          </p:nvPicPr>
          <p:blipFill>
            <a:blip r:embed="rId2"/>
            <a:stretch>
              <a:fillRect/>
            </a:stretch>
          </p:blipFill>
          <p:spPr>
            <a:xfrm>
              <a:off x="2758441" y="1493517"/>
              <a:ext cx="359227" cy="1818912"/>
            </a:xfrm>
            <a:prstGeom prst="rect">
              <a:avLst/>
            </a:prstGeom>
          </p:spPr>
        </p:pic>
        <p:cxnSp>
          <p:nvCxnSpPr>
            <p:cNvPr id="28" name="Straight Connector 27"/>
            <p:cNvCxnSpPr/>
            <p:nvPr/>
          </p:nvCxnSpPr>
          <p:spPr bwMode="auto">
            <a:xfrm>
              <a:off x="1539241" y="1497873"/>
              <a:ext cx="1125582" cy="11270"/>
            </a:xfrm>
            <a:prstGeom prst="line">
              <a:avLst/>
            </a:prstGeom>
            <a:noFill/>
            <a:ln w="127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9" name="Straight Connector 28"/>
            <p:cNvCxnSpPr/>
            <p:nvPr/>
          </p:nvCxnSpPr>
          <p:spPr bwMode="auto">
            <a:xfrm>
              <a:off x="1539241" y="2322738"/>
              <a:ext cx="1036320" cy="0"/>
            </a:xfrm>
            <a:prstGeom prst="line">
              <a:avLst/>
            </a:prstGeom>
            <a:noFill/>
            <a:ln w="127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0" name="Straight Connector 29"/>
            <p:cNvCxnSpPr/>
            <p:nvPr/>
          </p:nvCxnSpPr>
          <p:spPr bwMode="auto">
            <a:xfrm flipV="1">
              <a:off x="1539241" y="3143794"/>
              <a:ext cx="1125582" cy="1314"/>
            </a:xfrm>
            <a:prstGeom prst="line">
              <a:avLst/>
            </a:prstGeom>
            <a:noFill/>
            <a:ln w="127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1" name="Straight Connector 30"/>
            <p:cNvCxnSpPr/>
            <p:nvPr/>
          </p:nvCxnSpPr>
          <p:spPr bwMode="auto">
            <a:xfrm>
              <a:off x="1539241" y="1902821"/>
              <a:ext cx="1036320" cy="0"/>
            </a:xfrm>
            <a:prstGeom prst="line">
              <a:avLst/>
            </a:prstGeom>
            <a:noFill/>
            <a:ln w="127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2" name="Straight Connector 31"/>
            <p:cNvCxnSpPr/>
            <p:nvPr/>
          </p:nvCxnSpPr>
          <p:spPr bwMode="auto">
            <a:xfrm>
              <a:off x="1539241" y="2756262"/>
              <a:ext cx="1036320" cy="0"/>
            </a:xfrm>
            <a:prstGeom prst="line">
              <a:avLst/>
            </a:prstGeom>
            <a:noFill/>
            <a:ln w="127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grpSp>
        <p:nvGrpSpPr>
          <p:cNvPr id="33" name="Group 32"/>
          <p:cNvGrpSpPr/>
          <p:nvPr/>
        </p:nvGrpSpPr>
        <p:grpSpPr>
          <a:xfrm>
            <a:off x="2633200" y="2271486"/>
            <a:ext cx="455021" cy="718460"/>
            <a:chOff x="1539241" y="1493517"/>
            <a:chExt cx="1578427" cy="1818912"/>
          </a:xfrm>
        </p:grpSpPr>
        <p:pic>
          <p:nvPicPr>
            <p:cNvPr id="34" name="Picture 33">
              <a:extLst>
                <a:ext uri="{FF2B5EF4-FFF2-40B4-BE49-F238E27FC236}">
                  <a16:creationId xmlns:a16="http://schemas.microsoft.com/office/drawing/2014/main" id="{5D0E6888-1628-4E42-9FBE-5AF5B7B15F69}"/>
                </a:ext>
              </a:extLst>
            </p:cNvPr>
            <p:cNvPicPr>
              <a:picLocks noChangeAspect="1"/>
            </p:cNvPicPr>
            <p:nvPr/>
          </p:nvPicPr>
          <p:blipFill>
            <a:blip r:embed="rId2"/>
            <a:stretch>
              <a:fillRect/>
            </a:stretch>
          </p:blipFill>
          <p:spPr>
            <a:xfrm>
              <a:off x="2758441" y="1493517"/>
              <a:ext cx="359227" cy="1818912"/>
            </a:xfrm>
            <a:prstGeom prst="rect">
              <a:avLst/>
            </a:prstGeom>
          </p:spPr>
        </p:pic>
        <p:cxnSp>
          <p:nvCxnSpPr>
            <p:cNvPr id="35" name="Straight Connector 34"/>
            <p:cNvCxnSpPr/>
            <p:nvPr/>
          </p:nvCxnSpPr>
          <p:spPr bwMode="auto">
            <a:xfrm>
              <a:off x="1539241" y="1497873"/>
              <a:ext cx="1125582" cy="11270"/>
            </a:xfrm>
            <a:prstGeom prst="line">
              <a:avLst/>
            </a:prstGeom>
            <a:noFill/>
            <a:ln w="127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6" name="Straight Connector 35"/>
            <p:cNvCxnSpPr/>
            <p:nvPr/>
          </p:nvCxnSpPr>
          <p:spPr bwMode="auto">
            <a:xfrm>
              <a:off x="1539241" y="2322738"/>
              <a:ext cx="1036320" cy="0"/>
            </a:xfrm>
            <a:prstGeom prst="line">
              <a:avLst/>
            </a:prstGeom>
            <a:noFill/>
            <a:ln w="127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7" name="Straight Connector 36"/>
            <p:cNvCxnSpPr/>
            <p:nvPr/>
          </p:nvCxnSpPr>
          <p:spPr bwMode="auto">
            <a:xfrm flipV="1">
              <a:off x="1539241" y="3143794"/>
              <a:ext cx="1125582" cy="1314"/>
            </a:xfrm>
            <a:prstGeom prst="line">
              <a:avLst/>
            </a:prstGeom>
            <a:noFill/>
            <a:ln w="127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8" name="Straight Connector 37"/>
            <p:cNvCxnSpPr/>
            <p:nvPr/>
          </p:nvCxnSpPr>
          <p:spPr bwMode="auto">
            <a:xfrm>
              <a:off x="1539241" y="1902821"/>
              <a:ext cx="1036320" cy="0"/>
            </a:xfrm>
            <a:prstGeom prst="line">
              <a:avLst/>
            </a:prstGeom>
            <a:noFill/>
            <a:ln w="127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9" name="Straight Connector 38"/>
            <p:cNvCxnSpPr/>
            <p:nvPr/>
          </p:nvCxnSpPr>
          <p:spPr bwMode="auto">
            <a:xfrm>
              <a:off x="1539241" y="2756262"/>
              <a:ext cx="1036320" cy="0"/>
            </a:xfrm>
            <a:prstGeom prst="line">
              <a:avLst/>
            </a:prstGeom>
            <a:noFill/>
            <a:ln w="127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grpSp>
        <p:nvGrpSpPr>
          <p:cNvPr id="54" name="Group 53"/>
          <p:cNvGrpSpPr/>
          <p:nvPr/>
        </p:nvGrpSpPr>
        <p:grpSpPr>
          <a:xfrm flipH="1">
            <a:off x="6343052" y="1578935"/>
            <a:ext cx="475760" cy="718460"/>
            <a:chOff x="1539241" y="1493517"/>
            <a:chExt cx="1578427" cy="1818912"/>
          </a:xfrm>
        </p:grpSpPr>
        <p:pic>
          <p:nvPicPr>
            <p:cNvPr id="55" name="Picture 54">
              <a:extLst>
                <a:ext uri="{FF2B5EF4-FFF2-40B4-BE49-F238E27FC236}">
                  <a16:creationId xmlns:a16="http://schemas.microsoft.com/office/drawing/2014/main" id="{5D0E6888-1628-4E42-9FBE-5AF5B7B15F69}"/>
                </a:ext>
              </a:extLst>
            </p:cNvPr>
            <p:cNvPicPr>
              <a:picLocks noChangeAspect="1"/>
            </p:cNvPicPr>
            <p:nvPr/>
          </p:nvPicPr>
          <p:blipFill>
            <a:blip r:embed="rId2"/>
            <a:stretch>
              <a:fillRect/>
            </a:stretch>
          </p:blipFill>
          <p:spPr>
            <a:xfrm>
              <a:off x="2758441" y="1493517"/>
              <a:ext cx="359227" cy="1818912"/>
            </a:xfrm>
            <a:prstGeom prst="rect">
              <a:avLst/>
            </a:prstGeom>
          </p:spPr>
        </p:pic>
        <p:cxnSp>
          <p:nvCxnSpPr>
            <p:cNvPr id="56" name="Straight Connector 55"/>
            <p:cNvCxnSpPr/>
            <p:nvPr/>
          </p:nvCxnSpPr>
          <p:spPr bwMode="auto">
            <a:xfrm>
              <a:off x="1539241" y="1497873"/>
              <a:ext cx="1125582" cy="11270"/>
            </a:xfrm>
            <a:prstGeom prst="line">
              <a:avLst/>
            </a:prstGeom>
            <a:noFill/>
            <a:ln w="127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7" name="Straight Connector 56"/>
            <p:cNvCxnSpPr/>
            <p:nvPr/>
          </p:nvCxnSpPr>
          <p:spPr bwMode="auto">
            <a:xfrm>
              <a:off x="1539241" y="2322738"/>
              <a:ext cx="1036320" cy="0"/>
            </a:xfrm>
            <a:prstGeom prst="line">
              <a:avLst/>
            </a:prstGeom>
            <a:noFill/>
            <a:ln w="127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8" name="Straight Connector 57"/>
            <p:cNvCxnSpPr/>
            <p:nvPr/>
          </p:nvCxnSpPr>
          <p:spPr bwMode="auto">
            <a:xfrm flipV="1">
              <a:off x="1539241" y="3143794"/>
              <a:ext cx="1125582" cy="1314"/>
            </a:xfrm>
            <a:prstGeom prst="line">
              <a:avLst/>
            </a:prstGeom>
            <a:noFill/>
            <a:ln w="127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9" name="Straight Connector 58"/>
            <p:cNvCxnSpPr/>
            <p:nvPr/>
          </p:nvCxnSpPr>
          <p:spPr bwMode="auto">
            <a:xfrm>
              <a:off x="1539241" y="1902821"/>
              <a:ext cx="1036320" cy="0"/>
            </a:xfrm>
            <a:prstGeom prst="line">
              <a:avLst/>
            </a:prstGeom>
            <a:noFill/>
            <a:ln w="127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0" name="Straight Connector 59"/>
            <p:cNvCxnSpPr/>
            <p:nvPr/>
          </p:nvCxnSpPr>
          <p:spPr bwMode="auto">
            <a:xfrm>
              <a:off x="1539241" y="2756262"/>
              <a:ext cx="1036320" cy="0"/>
            </a:xfrm>
            <a:prstGeom prst="line">
              <a:avLst/>
            </a:prstGeom>
            <a:noFill/>
            <a:ln w="127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grpSp>
        <p:nvGrpSpPr>
          <p:cNvPr id="61" name="Group 60"/>
          <p:cNvGrpSpPr/>
          <p:nvPr/>
        </p:nvGrpSpPr>
        <p:grpSpPr>
          <a:xfrm flipH="1">
            <a:off x="7253098" y="2377572"/>
            <a:ext cx="475760" cy="718460"/>
            <a:chOff x="1539241" y="1493517"/>
            <a:chExt cx="1578427" cy="1818912"/>
          </a:xfrm>
        </p:grpSpPr>
        <p:pic>
          <p:nvPicPr>
            <p:cNvPr id="62" name="Picture 61">
              <a:extLst>
                <a:ext uri="{FF2B5EF4-FFF2-40B4-BE49-F238E27FC236}">
                  <a16:creationId xmlns:a16="http://schemas.microsoft.com/office/drawing/2014/main" id="{5D0E6888-1628-4E42-9FBE-5AF5B7B15F69}"/>
                </a:ext>
              </a:extLst>
            </p:cNvPr>
            <p:cNvPicPr>
              <a:picLocks noChangeAspect="1"/>
            </p:cNvPicPr>
            <p:nvPr/>
          </p:nvPicPr>
          <p:blipFill>
            <a:blip r:embed="rId2"/>
            <a:stretch>
              <a:fillRect/>
            </a:stretch>
          </p:blipFill>
          <p:spPr>
            <a:xfrm>
              <a:off x="2758441" y="1493517"/>
              <a:ext cx="359227" cy="1818912"/>
            </a:xfrm>
            <a:prstGeom prst="rect">
              <a:avLst/>
            </a:prstGeom>
          </p:spPr>
        </p:pic>
        <p:cxnSp>
          <p:nvCxnSpPr>
            <p:cNvPr id="63" name="Straight Connector 62"/>
            <p:cNvCxnSpPr/>
            <p:nvPr/>
          </p:nvCxnSpPr>
          <p:spPr bwMode="auto">
            <a:xfrm>
              <a:off x="1539241" y="1497873"/>
              <a:ext cx="1125582" cy="11270"/>
            </a:xfrm>
            <a:prstGeom prst="line">
              <a:avLst/>
            </a:prstGeom>
            <a:noFill/>
            <a:ln w="127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4" name="Straight Connector 63"/>
            <p:cNvCxnSpPr/>
            <p:nvPr/>
          </p:nvCxnSpPr>
          <p:spPr bwMode="auto">
            <a:xfrm>
              <a:off x="1539241" y="2322738"/>
              <a:ext cx="1036320" cy="0"/>
            </a:xfrm>
            <a:prstGeom prst="line">
              <a:avLst/>
            </a:prstGeom>
            <a:noFill/>
            <a:ln w="127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5" name="Straight Connector 64"/>
            <p:cNvCxnSpPr/>
            <p:nvPr/>
          </p:nvCxnSpPr>
          <p:spPr bwMode="auto">
            <a:xfrm flipV="1">
              <a:off x="1539241" y="3143794"/>
              <a:ext cx="1125582" cy="1314"/>
            </a:xfrm>
            <a:prstGeom prst="line">
              <a:avLst/>
            </a:prstGeom>
            <a:noFill/>
            <a:ln w="127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6" name="Straight Connector 65"/>
            <p:cNvCxnSpPr/>
            <p:nvPr/>
          </p:nvCxnSpPr>
          <p:spPr bwMode="auto">
            <a:xfrm>
              <a:off x="1539241" y="1902821"/>
              <a:ext cx="1036320" cy="0"/>
            </a:xfrm>
            <a:prstGeom prst="line">
              <a:avLst/>
            </a:prstGeom>
            <a:noFill/>
            <a:ln w="127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7" name="Straight Connector 66"/>
            <p:cNvCxnSpPr/>
            <p:nvPr/>
          </p:nvCxnSpPr>
          <p:spPr bwMode="auto">
            <a:xfrm>
              <a:off x="1539241" y="2756262"/>
              <a:ext cx="1036320" cy="0"/>
            </a:xfrm>
            <a:prstGeom prst="line">
              <a:avLst/>
            </a:prstGeom>
            <a:noFill/>
            <a:ln w="127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grpSp>
        <p:nvGrpSpPr>
          <p:cNvPr id="68" name="Group 67"/>
          <p:cNvGrpSpPr/>
          <p:nvPr/>
        </p:nvGrpSpPr>
        <p:grpSpPr>
          <a:xfrm flipH="1">
            <a:off x="6159310" y="3193843"/>
            <a:ext cx="475760" cy="718460"/>
            <a:chOff x="1539241" y="1493517"/>
            <a:chExt cx="1578427" cy="1818912"/>
          </a:xfrm>
        </p:grpSpPr>
        <p:pic>
          <p:nvPicPr>
            <p:cNvPr id="69" name="Picture 68">
              <a:extLst>
                <a:ext uri="{FF2B5EF4-FFF2-40B4-BE49-F238E27FC236}">
                  <a16:creationId xmlns:a16="http://schemas.microsoft.com/office/drawing/2014/main" id="{5D0E6888-1628-4E42-9FBE-5AF5B7B15F69}"/>
                </a:ext>
              </a:extLst>
            </p:cNvPr>
            <p:cNvPicPr>
              <a:picLocks noChangeAspect="1"/>
            </p:cNvPicPr>
            <p:nvPr/>
          </p:nvPicPr>
          <p:blipFill>
            <a:blip r:embed="rId2"/>
            <a:stretch>
              <a:fillRect/>
            </a:stretch>
          </p:blipFill>
          <p:spPr>
            <a:xfrm>
              <a:off x="2758441" y="1493517"/>
              <a:ext cx="359227" cy="1818912"/>
            </a:xfrm>
            <a:prstGeom prst="rect">
              <a:avLst/>
            </a:prstGeom>
          </p:spPr>
        </p:pic>
        <p:cxnSp>
          <p:nvCxnSpPr>
            <p:cNvPr id="70" name="Straight Connector 69"/>
            <p:cNvCxnSpPr/>
            <p:nvPr/>
          </p:nvCxnSpPr>
          <p:spPr bwMode="auto">
            <a:xfrm>
              <a:off x="1539241" y="1497873"/>
              <a:ext cx="1125582" cy="11270"/>
            </a:xfrm>
            <a:prstGeom prst="line">
              <a:avLst/>
            </a:prstGeom>
            <a:noFill/>
            <a:ln w="127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1" name="Straight Connector 70"/>
            <p:cNvCxnSpPr/>
            <p:nvPr/>
          </p:nvCxnSpPr>
          <p:spPr bwMode="auto">
            <a:xfrm>
              <a:off x="1539241" y="2322738"/>
              <a:ext cx="1036320" cy="0"/>
            </a:xfrm>
            <a:prstGeom prst="line">
              <a:avLst/>
            </a:prstGeom>
            <a:noFill/>
            <a:ln w="127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2" name="Straight Connector 71"/>
            <p:cNvCxnSpPr/>
            <p:nvPr/>
          </p:nvCxnSpPr>
          <p:spPr bwMode="auto">
            <a:xfrm flipV="1">
              <a:off x="1539241" y="3143794"/>
              <a:ext cx="1125582" cy="1314"/>
            </a:xfrm>
            <a:prstGeom prst="line">
              <a:avLst/>
            </a:prstGeom>
            <a:noFill/>
            <a:ln w="127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3" name="Straight Connector 72"/>
            <p:cNvCxnSpPr/>
            <p:nvPr/>
          </p:nvCxnSpPr>
          <p:spPr bwMode="auto">
            <a:xfrm>
              <a:off x="1539241" y="1902821"/>
              <a:ext cx="1036320" cy="0"/>
            </a:xfrm>
            <a:prstGeom prst="line">
              <a:avLst/>
            </a:prstGeom>
            <a:noFill/>
            <a:ln w="127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4" name="Straight Connector 73"/>
            <p:cNvCxnSpPr/>
            <p:nvPr/>
          </p:nvCxnSpPr>
          <p:spPr bwMode="auto">
            <a:xfrm>
              <a:off x="1539241" y="2756262"/>
              <a:ext cx="1036320" cy="0"/>
            </a:xfrm>
            <a:prstGeom prst="line">
              <a:avLst/>
            </a:prstGeom>
            <a:noFill/>
            <a:ln w="127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sp>
        <p:nvSpPr>
          <p:cNvPr id="75" name="TextBox 74"/>
          <p:cNvSpPr txBox="1"/>
          <p:nvPr/>
        </p:nvSpPr>
        <p:spPr>
          <a:xfrm>
            <a:off x="654695" y="940305"/>
            <a:ext cx="4105355" cy="369332"/>
          </a:xfrm>
          <a:prstGeom prst="rect">
            <a:avLst/>
          </a:prstGeom>
          <a:noFill/>
        </p:spPr>
        <p:txBody>
          <a:bodyPr wrap="none" rtlCol="0">
            <a:spAutoFit/>
          </a:bodyPr>
          <a:lstStyle/>
          <a:p>
            <a:r>
              <a:rPr lang="en-US" dirty="0"/>
              <a:t>Consider two colliding beams </a:t>
            </a:r>
            <a:r>
              <a:rPr lang="en-US"/>
              <a:t>of flat disks </a:t>
            </a:r>
            <a:endParaRPr lang="en-US" dirty="0"/>
          </a:p>
        </p:txBody>
      </p:sp>
    </p:spTree>
    <p:extLst>
      <p:ext uri="{BB962C8B-B14F-4D97-AF65-F5344CB8AC3E}">
        <p14:creationId xmlns:p14="http://schemas.microsoft.com/office/powerpoint/2010/main" val="911704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Cross-section, Luminosity and Units</a:t>
            </a:r>
            <a:br>
              <a:rPr lang="en-US" dirty="0"/>
            </a:br>
            <a:r>
              <a:rPr lang="en-US" dirty="0"/>
              <a:t>(by example)</a:t>
            </a:r>
          </a:p>
        </p:txBody>
      </p:sp>
      <p:sp>
        <p:nvSpPr>
          <p:cNvPr id="3" name="Content Placeholder 2"/>
          <p:cNvSpPr>
            <a:spLocks noGrp="1"/>
          </p:cNvSpPr>
          <p:nvPr>
            <p:ph idx="1"/>
          </p:nvPr>
        </p:nvSpPr>
        <p:spPr>
          <a:xfrm>
            <a:off x="573087" y="1454331"/>
            <a:ext cx="8229600" cy="4606834"/>
          </a:xfrm>
        </p:spPr>
        <p:txBody>
          <a:bodyPr/>
          <a:lstStyle/>
          <a:p>
            <a:r>
              <a:rPr lang="en-US" dirty="0"/>
              <a:t>A square meter is too big to be practical</a:t>
            </a:r>
            <a:br>
              <a:rPr lang="en-US" dirty="0"/>
            </a:br>
            <a:endParaRPr lang="en-US" dirty="0"/>
          </a:p>
          <a:p>
            <a:r>
              <a:rPr lang="en-US" dirty="0"/>
              <a:t>Instead we use a conventional unit called a “barn” = 10</a:t>
            </a:r>
            <a:r>
              <a:rPr lang="en-US" baseline="30000" dirty="0"/>
              <a:t>-28</a:t>
            </a:r>
            <a:r>
              <a:rPr lang="en-US" dirty="0"/>
              <a:t> m</a:t>
            </a:r>
            <a:r>
              <a:rPr lang="en-US" baseline="30000" dirty="0"/>
              <a:t>2</a:t>
            </a:r>
            <a:r>
              <a:rPr lang="en-US" dirty="0"/>
              <a:t> </a:t>
            </a:r>
          </a:p>
          <a:p>
            <a:pPr lvl="1"/>
            <a:r>
              <a:rPr lang="en-US" dirty="0"/>
              <a:t>From the expression “broad side of a barn”</a:t>
            </a:r>
          </a:p>
          <a:p>
            <a:pPr lvl="1"/>
            <a:r>
              <a:rPr lang="en-US" dirty="0"/>
              <a:t>This is still too big to be practical, so we usually talk about </a:t>
            </a:r>
            <a:r>
              <a:rPr lang="en-US" dirty="0" err="1"/>
              <a:t>millibarns</a:t>
            </a:r>
            <a:r>
              <a:rPr lang="en-US" dirty="0"/>
              <a:t>, </a:t>
            </a:r>
            <a:r>
              <a:rPr lang="en-US" dirty="0" err="1"/>
              <a:t>microbarns</a:t>
            </a:r>
            <a:r>
              <a:rPr lang="en-US" dirty="0"/>
              <a:t>, </a:t>
            </a:r>
            <a:r>
              <a:rPr lang="en-US" dirty="0" err="1"/>
              <a:t>nanobarns</a:t>
            </a:r>
            <a:r>
              <a:rPr lang="en-US" dirty="0"/>
              <a:t>, </a:t>
            </a:r>
            <a:r>
              <a:rPr lang="en-US" dirty="0" err="1"/>
              <a:t>picobarns</a:t>
            </a:r>
            <a:r>
              <a:rPr lang="en-US" dirty="0"/>
              <a:t>, etc.</a:t>
            </a:r>
            <a:br>
              <a:rPr lang="en-US" dirty="0"/>
            </a:br>
            <a:endParaRPr lang="en-US" dirty="0"/>
          </a:p>
          <a:p>
            <a:r>
              <a:rPr lang="en-US" dirty="0"/>
              <a:t>Example: the top quark cross section at 7 </a:t>
            </a:r>
            <a:r>
              <a:rPr lang="en-US" dirty="0" err="1"/>
              <a:t>TeV</a:t>
            </a:r>
            <a:r>
              <a:rPr lang="en-US" dirty="0"/>
              <a:t> is 175 </a:t>
            </a:r>
            <a:r>
              <a:rPr lang="en-US" dirty="0" err="1"/>
              <a:t>pb</a:t>
            </a:r>
            <a:r>
              <a:rPr lang="en-US" dirty="0"/>
              <a:t>.</a:t>
            </a:r>
          </a:p>
          <a:p>
            <a:pPr lvl="1"/>
            <a:r>
              <a:rPr lang="en-US" dirty="0"/>
              <a:t>Easy to remember, since the mass is 175 GeV.</a:t>
            </a:r>
          </a:p>
          <a:p>
            <a:pPr lvl="1"/>
            <a:r>
              <a:rPr lang="en-US" dirty="0"/>
              <a:t>Since the proton total inelastic cross section at 7 </a:t>
            </a:r>
            <a:r>
              <a:rPr lang="en-US" dirty="0" err="1"/>
              <a:t>TeV</a:t>
            </a:r>
            <a:r>
              <a:rPr lang="en-US" dirty="0"/>
              <a:t> is 100 </a:t>
            </a:r>
            <a:r>
              <a:rPr lang="en-US" dirty="0" err="1"/>
              <a:t>mb</a:t>
            </a:r>
            <a:r>
              <a:rPr lang="en-US" dirty="0"/>
              <a:t>…</a:t>
            </a:r>
          </a:p>
          <a:p>
            <a:pPr lvl="1"/>
            <a:r>
              <a:rPr lang="en-US" dirty="0"/>
              <a:t>The probability of producing a top quark is (175 </a:t>
            </a:r>
            <a:r>
              <a:rPr lang="en-US" dirty="0" err="1"/>
              <a:t>pb</a:t>
            </a:r>
            <a:r>
              <a:rPr lang="en-US" dirty="0"/>
              <a:t>)/(100 </a:t>
            </a:r>
            <a:r>
              <a:rPr lang="en-US" dirty="0" err="1"/>
              <a:t>mb</a:t>
            </a:r>
            <a:r>
              <a:rPr lang="en-US" dirty="0"/>
              <a:t>) = 1.75 x 10</a:t>
            </a:r>
            <a:r>
              <a:rPr lang="en-US" baseline="30000" dirty="0"/>
              <a:t>-9</a:t>
            </a:r>
            <a:r>
              <a:rPr lang="en-US" dirty="0"/>
              <a:t> </a:t>
            </a:r>
          </a:p>
          <a:p>
            <a:pPr lvl="1"/>
            <a:endParaRPr lang="en-US" dirty="0"/>
          </a:p>
          <a:p>
            <a:r>
              <a:rPr lang="en-US" dirty="0"/>
              <a:t>A luminosity of 10</a:t>
            </a:r>
            <a:r>
              <a:rPr lang="en-US" baseline="30000" dirty="0"/>
              <a:t>33</a:t>
            </a:r>
            <a:r>
              <a:rPr lang="en-US" dirty="0"/>
              <a:t> cm</a:t>
            </a:r>
            <a:r>
              <a:rPr lang="en-US" baseline="30000" dirty="0"/>
              <a:t>-2</a:t>
            </a:r>
            <a:r>
              <a:rPr lang="en-US" dirty="0"/>
              <a:t> s</a:t>
            </a:r>
            <a:r>
              <a:rPr lang="en-US" baseline="30000" dirty="0"/>
              <a:t>-1</a:t>
            </a:r>
            <a:r>
              <a:rPr lang="en-US" dirty="0"/>
              <a:t> works out to 1 nb</a:t>
            </a:r>
            <a:r>
              <a:rPr lang="en-US" baseline="30000" dirty="0"/>
              <a:t>-1</a:t>
            </a:r>
            <a:r>
              <a:rPr lang="en-US" dirty="0"/>
              <a:t>/s </a:t>
            </a:r>
          </a:p>
          <a:p>
            <a:pPr lvl="1"/>
            <a:r>
              <a:rPr lang="en-US" dirty="0"/>
              <a:t>1 nb</a:t>
            </a:r>
            <a:r>
              <a:rPr lang="en-US" baseline="30000" dirty="0"/>
              <a:t>-1</a:t>
            </a:r>
            <a:r>
              <a:rPr lang="en-US" dirty="0"/>
              <a:t> second x 100 </a:t>
            </a:r>
            <a:r>
              <a:rPr lang="en-US" dirty="0" err="1"/>
              <a:t>mb</a:t>
            </a:r>
            <a:r>
              <a:rPr lang="en-US" dirty="0"/>
              <a:t> = interaction rate of 100 MHz</a:t>
            </a:r>
          </a:p>
          <a:p>
            <a:pPr lvl="1"/>
            <a:r>
              <a:rPr lang="en-US" dirty="0"/>
              <a:t>1 nb</a:t>
            </a:r>
            <a:r>
              <a:rPr lang="en-US" baseline="30000" dirty="0"/>
              <a:t>-1</a:t>
            </a:r>
            <a:r>
              <a:rPr lang="en-US" dirty="0"/>
              <a:t> second x 175 </a:t>
            </a:r>
            <a:r>
              <a:rPr lang="en-US" dirty="0" err="1"/>
              <a:t>pb</a:t>
            </a:r>
            <a:r>
              <a:rPr lang="en-US" dirty="0"/>
              <a:t> = top quark rate of 6/minute</a:t>
            </a:r>
          </a:p>
          <a:p>
            <a:pPr lvl="1"/>
            <a:endParaRPr lang="en-US" dirty="0"/>
          </a:p>
        </p:txBody>
      </p:sp>
      <p:sp>
        <p:nvSpPr>
          <p:cNvPr id="4" name="Slide Number Placeholder 3"/>
          <p:cNvSpPr>
            <a:spLocks noGrp="1"/>
          </p:cNvSpPr>
          <p:nvPr>
            <p:ph type="sldNum" sz="quarter" idx="12"/>
          </p:nvPr>
        </p:nvSpPr>
        <p:spPr/>
        <p:txBody>
          <a:bodyPr/>
          <a:lstStyle/>
          <a:p>
            <a:pPr>
              <a:defRPr/>
            </a:pPr>
            <a:fld id="{EB375A14-3331-4DB5-A35A-2D0EB87AA5A3}" type="slidenum">
              <a:rPr lang="en-US" altLang="en-US" smtClean="0"/>
              <a:pPr>
                <a:defRPr/>
              </a:pPr>
              <a:t>94</a:t>
            </a:fld>
            <a:endParaRPr lang="en-US" altLang="en-US"/>
          </a:p>
        </p:txBody>
      </p:sp>
      <p:pic>
        <p:nvPicPr>
          <p:cNvPr id="5" name="Picture 4"/>
          <p:cNvPicPr>
            <a:picLocks noChangeAspect="1"/>
          </p:cNvPicPr>
          <p:nvPr/>
        </p:nvPicPr>
        <p:blipFill>
          <a:blip r:embed="rId2"/>
          <a:stretch>
            <a:fillRect/>
          </a:stretch>
        </p:blipFill>
        <p:spPr>
          <a:xfrm>
            <a:off x="6895875" y="237945"/>
            <a:ext cx="2098899" cy="1399266"/>
          </a:xfrm>
          <a:prstGeom prst="rect">
            <a:avLst/>
          </a:prstGeom>
        </p:spPr>
      </p:pic>
    </p:spTree>
    <p:extLst>
      <p:ext uri="{BB962C8B-B14F-4D97-AF65-F5344CB8AC3E}">
        <p14:creationId xmlns:p14="http://schemas.microsoft.com/office/powerpoint/2010/main" val="27342236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1BC05-F3AE-4EA1-80D5-BB8EC02266FE}"/>
              </a:ext>
            </a:extLst>
          </p:cNvPr>
          <p:cNvSpPr>
            <a:spLocks noGrp="1"/>
          </p:cNvSpPr>
          <p:nvPr>
            <p:ph type="title"/>
          </p:nvPr>
        </p:nvSpPr>
        <p:spPr/>
        <p:txBody>
          <a:bodyPr/>
          <a:lstStyle/>
          <a:p>
            <a:r>
              <a:rPr lang="en-US" dirty="0"/>
              <a:t>The Frozen Proton</a:t>
            </a:r>
          </a:p>
        </p:txBody>
      </p:sp>
      <p:sp>
        <p:nvSpPr>
          <p:cNvPr id="3" name="Content Placeholder 2">
            <a:extLst>
              <a:ext uri="{FF2B5EF4-FFF2-40B4-BE49-F238E27FC236}">
                <a16:creationId xmlns:a16="http://schemas.microsoft.com/office/drawing/2014/main" id="{EDB7F18E-587F-4DA0-B898-51026E1B7CD9}"/>
              </a:ext>
            </a:extLst>
          </p:cNvPr>
          <p:cNvSpPr>
            <a:spLocks noGrp="1"/>
          </p:cNvSpPr>
          <p:nvPr>
            <p:ph idx="1"/>
          </p:nvPr>
        </p:nvSpPr>
        <p:spPr>
          <a:xfrm>
            <a:off x="457200" y="4037045"/>
            <a:ext cx="8229600" cy="2089118"/>
          </a:xfrm>
        </p:spPr>
        <p:txBody>
          <a:bodyPr/>
          <a:lstStyle/>
          <a:p>
            <a:r>
              <a:rPr lang="en-US" dirty="0"/>
              <a:t>Because the proton is frozen in time, we can envision each </a:t>
            </a:r>
            <a:r>
              <a:rPr lang="en-US" dirty="0" err="1"/>
              <a:t>parton</a:t>
            </a:r>
            <a:r>
              <a:rPr lang="en-US" dirty="0"/>
              <a:t> as carrying a fraction x (sometimes called </a:t>
            </a:r>
            <a:r>
              <a:rPr lang="en-US" dirty="0" err="1"/>
              <a:t>Bjorken</a:t>
            </a:r>
            <a:r>
              <a:rPr lang="en-US" dirty="0"/>
              <a:t> x) of the proton’s total momentum</a:t>
            </a:r>
            <a:br>
              <a:rPr lang="en-US" dirty="0"/>
            </a:br>
            <a:endParaRPr lang="en-US" dirty="0"/>
          </a:p>
          <a:p>
            <a:r>
              <a:rPr lang="en-US" dirty="0"/>
              <a:t>We talk about the proton-(anti) proton center of mass energy, but what’s really relevant is the </a:t>
            </a:r>
            <a:r>
              <a:rPr lang="en-US" dirty="0" err="1"/>
              <a:t>parton-parton</a:t>
            </a:r>
            <a:r>
              <a:rPr lang="en-US" dirty="0"/>
              <a:t> center of mass energy, which is</a:t>
            </a:r>
          </a:p>
          <a:p>
            <a:pPr lvl="1"/>
            <a:r>
              <a:rPr lang="en-US" dirty="0"/>
              <a:t>Variable</a:t>
            </a:r>
          </a:p>
          <a:p>
            <a:pPr lvl="1"/>
            <a:r>
              <a:rPr lang="en-US" dirty="0"/>
              <a:t>Smaller (around 20% the energy)</a:t>
            </a:r>
          </a:p>
        </p:txBody>
      </p:sp>
      <p:sp>
        <p:nvSpPr>
          <p:cNvPr id="4" name="Slide Number Placeholder 3">
            <a:extLst>
              <a:ext uri="{FF2B5EF4-FFF2-40B4-BE49-F238E27FC236}">
                <a16:creationId xmlns:a16="http://schemas.microsoft.com/office/drawing/2014/main" id="{70955A0B-09AE-4699-AF64-DAB64D1CB46D}"/>
              </a:ext>
            </a:extLst>
          </p:cNvPr>
          <p:cNvSpPr>
            <a:spLocks noGrp="1"/>
          </p:cNvSpPr>
          <p:nvPr>
            <p:ph type="sldNum" sz="quarter" idx="12"/>
          </p:nvPr>
        </p:nvSpPr>
        <p:spPr/>
        <p:txBody>
          <a:bodyPr/>
          <a:lstStyle/>
          <a:p>
            <a:pPr>
              <a:defRPr/>
            </a:pPr>
            <a:fld id="{EB375A14-3331-4DB5-A35A-2D0EB87AA5A3}" type="slidenum">
              <a:rPr lang="en-US" altLang="en-US" smtClean="0"/>
              <a:pPr>
                <a:defRPr/>
              </a:pPr>
              <a:t>95</a:t>
            </a:fld>
            <a:endParaRPr lang="en-US" altLang="en-US"/>
          </a:p>
        </p:txBody>
      </p:sp>
      <p:pic>
        <p:nvPicPr>
          <p:cNvPr id="6" name="Picture 5">
            <a:extLst>
              <a:ext uri="{FF2B5EF4-FFF2-40B4-BE49-F238E27FC236}">
                <a16:creationId xmlns:a16="http://schemas.microsoft.com/office/drawing/2014/main" id="{3D602F02-CE93-44B4-B26E-844CD646DD9E}"/>
              </a:ext>
            </a:extLst>
          </p:cNvPr>
          <p:cNvPicPr>
            <a:picLocks noChangeAspect="1"/>
          </p:cNvPicPr>
          <p:nvPr/>
        </p:nvPicPr>
        <p:blipFill>
          <a:blip r:embed="rId2"/>
          <a:stretch>
            <a:fillRect/>
          </a:stretch>
        </p:blipFill>
        <p:spPr>
          <a:xfrm>
            <a:off x="7766084" y="233718"/>
            <a:ext cx="1273044" cy="1908220"/>
          </a:xfrm>
          <a:prstGeom prst="rect">
            <a:avLst/>
          </a:prstGeom>
        </p:spPr>
      </p:pic>
      <p:pic>
        <p:nvPicPr>
          <p:cNvPr id="7" name="Picture 6">
            <a:extLst>
              <a:ext uri="{FF2B5EF4-FFF2-40B4-BE49-F238E27FC236}">
                <a16:creationId xmlns:a16="http://schemas.microsoft.com/office/drawing/2014/main" id="{2AD1351E-A0A4-4FEF-AB3E-17EEE557891B}"/>
              </a:ext>
            </a:extLst>
          </p:cNvPr>
          <p:cNvPicPr>
            <a:picLocks noChangeAspect="1"/>
          </p:cNvPicPr>
          <p:nvPr/>
        </p:nvPicPr>
        <p:blipFill>
          <a:blip r:embed="rId3"/>
          <a:stretch>
            <a:fillRect/>
          </a:stretch>
        </p:blipFill>
        <p:spPr>
          <a:xfrm>
            <a:off x="343172" y="765651"/>
            <a:ext cx="4683313" cy="3207418"/>
          </a:xfrm>
          <a:prstGeom prst="rect">
            <a:avLst/>
          </a:prstGeom>
        </p:spPr>
      </p:pic>
      <p:grpSp>
        <p:nvGrpSpPr>
          <p:cNvPr id="8" name="Group 7">
            <a:extLst>
              <a:ext uri="{FF2B5EF4-FFF2-40B4-BE49-F238E27FC236}">
                <a16:creationId xmlns:a16="http://schemas.microsoft.com/office/drawing/2014/main" id="{D160D288-204F-4AB8-9CEA-E1E0561425F1}"/>
              </a:ext>
            </a:extLst>
          </p:cNvPr>
          <p:cNvGrpSpPr/>
          <p:nvPr/>
        </p:nvGrpSpPr>
        <p:grpSpPr>
          <a:xfrm>
            <a:off x="5778995" y="836321"/>
            <a:ext cx="1731274" cy="2543290"/>
            <a:chOff x="1539241" y="1493517"/>
            <a:chExt cx="1578427" cy="1818912"/>
          </a:xfrm>
        </p:grpSpPr>
        <p:pic>
          <p:nvPicPr>
            <p:cNvPr id="9" name="Picture 8">
              <a:extLst>
                <a:ext uri="{FF2B5EF4-FFF2-40B4-BE49-F238E27FC236}">
                  <a16:creationId xmlns:a16="http://schemas.microsoft.com/office/drawing/2014/main" id="{52BE7D09-D5B7-44BB-8F89-58FA4F06AFCC}"/>
                </a:ext>
              </a:extLst>
            </p:cNvPr>
            <p:cNvPicPr>
              <a:picLocks noChangeAspect="1"/>
            </p:cNvPicPr>
            <p:nvPr/>
          </p:nvPicPr>
          <p:blipFill>
            <a:blip r:embed="rId4"/>
            <a:stretch>
              <a:fillRect/>
            </a:stretch>
          </p:blipFill>
          <p:spPr>
            <a:xfrm>
              <a:off x="2758441" y="1493517"/>
              <a:ext cx="359227" cy="1818912"/>
            </a:xfrm>
            <a:prstGeom prst="rect">
              <a:avLst/>
            </a:prstGeom>
          </p:spPr>
        </p:pic>
        <p:cxnSp>
          <p:nvCxnSpPr>
            <p:cNvPr id="10" name="Straight Connector 9">
              <a:extLst>
                <a:ext uri="{FF2B5EF4-FFF2-40B4-BE49-F238E27FC236}">
                  <a16:creationId xmlns:a16="http://schemas.microsoft.com/office/drawing/2014/main" id="{2D917F7C-0102-441C-B7F2-1DADFC164CD2}"/>
                </a:ext>
              </a:extLst>
            </p:cNvPr>
            <p:cNvCxnSpPr/>
            <p:nvPr/>
          </p:nvCxnSpPr>
          <p:spPr bwMode="auto">
            <a:xfrm>
              <a:off x="1539241" y="1497873"/>
              <a:ext cx="1125582" cy="11270"/>
            </a:xfrm>
            <a:prstGeom prst="line">
              <a:avLst/>
            </a:prstGeom>
            <a:noFill/>
            <a:ln w="127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1" name="Straight Connector 10">
              <a:extLst>
                <a:ext uri="{FF2B5EF4-FFF2-40B4-BE49-F238E27FC236}">
                  <a16:creationId xmlns:a16="http://schemas.microsoft.com/office/drawing/2014/main" id="{DD6E0981-D47A-428A-960B-D80977039FE2}"/>
                </a:ext>
              </a:extLst>
            </p:cNvPr>
            <p:cNvCxnSpPr/>
            <p:nvPr/>
          </p:nvCxnSpPr>
          <p:spPr bwMode="auto">
            <a:xfrm>
              <a:off x="1539241" y="2322738"/>
              <a:ext cx="1036320" cy="0"/>
            </a:xfrm>
            <a:prstGeom prst="line">
              <a:avLst/>
            </a:prstGeom>
            <a:noFill/>
            <a:ln w="127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2" name="Straight Connector 11">
              <a:extLst>
                <a:ext uri="{FF2B5EF4-FFF2-40B4-BE49-F238E27FC236}">
                  <a16:creationId xmlns:a16="http://schemas.microsoft.com/office/drawing/2014/main" id="{21964024-D7F9-4664-9C3C-6A5D7C02703A}"/>
                </a:ext>
              </a:extLst>
            </p:cNvPr>
            <p:cNvCxnSpPr/>
            <p:nvPr/>
          </p:nvCxnSpPr>
          <p:spPr bwMode="auto">
            <a:xfrm flipV="1">
              <a:off x="1539241" y="3143794"/>
              <a:ext cx="1125582" cy="1314"/>
            </a:xfrm>
            <a:prstGeom prst="line">
              <a:avLst/>
            </a:prstGeom>
            <a:noFill/>
            <a:ln w="127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3" name="Straight Connector 12">
              <a:extLst>
                <a:ext uri="{FF2B5EF4-FFF2-40B4-BE49-F238E27FC236}">
                  <a16:creationId xmlns:a16="http://schemas.microsoft.com/office/drawing/2014/main" id="{10E92D5D-FC47-4F9D-9EBF-1DB197E5DCCB}"/>
                </a:ext>
              </a:extLst>
            </p:cNvPr>
            <p:cNvCxnSpPr/>
            <p:nvPr/>
          </p:nvCxnSpPr>
          <p:spPr bwMode="auto">
            <a:xfrm>
              <a:off x="1539241" y="1902821"/>
              <a:ext cx="1036320" cy="0"/>
            </a:xfrm>
            <a:prstGeom prst="line">
              <a:avLst/>
            </a:prstGeom>
            <a:noFill/>
            <a:ln w="127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4" name="Straight Connector 13">
              <a:extLst>
                <a:ext uri="{FF2B5EF4-FFF2-40B4-BE49-F238E27FC236}">
                  <a16:creationId xmlns:a16="http://schemas.microsoft.com/office/drawing/2014/main" id="{8DFDF2AF-6CFB-4DF3-9C74-6D3E7783CB54}"/>
                </a:ext>
              </a:extLst>
            </p:cNvPr>
            <p:cNvCxnSpPr/>
            <p:nvPr/>
          </p:nvCxnSpPr>
          <p:spPr bwMode="auto">
            <a:xfrm>
              <a:off x="1539241" y="2756262"/>
              <a:ext cx="1036320" cy="0"/>
            </a:xfrm>
            <a:prstGeom prst="line">
              <a:avLst/>
            </a:prstGeom>
            <a:noFill/>
            <a:ln w="127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spTree>
    <p:extLst>
      <p:ext uri="{BB962C8B-B14F-4D97-AF65-F5344CB8AC3E}">
        <p14:creationId xmlns:p14="http://schemas.microsoft.com/office/powerpoint/2010/main" val="908999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Onto Experiment Design…</a:t>
            </a:r>
          </a:p>
        </p:txBody>
      </p:sp>
      <p:sp>
        <p:nvSpPr>
          <p:cNvPr id="4" name="Slide Number Placeholder 3"/>
          <p:cNvSpPr>
            <a:spLocks noGrp="1"/>
          </p:cNvSpPr>
          <p:nvPr>
            <p:ph type="sldNum" sz="quarter" idx="12"/>
          </p:nvPr>
        </p:nvSpPr>
        <p:spPr/>
        <p:txBody>
          <a:bodyPr/>
          <a:lstStyle/>
          <a:p>
            <a:pPr>
              <a:defRPr/>
            </a:pPr>
            <a:fld id="{EB375A14-3331-4DB5-A35A-2D0EB87AA5A3}" type="slidenum">
              <a:rPr lang="en-US" altLang="en-US" smtClean="0"/>
              <a:pPr>
                <a:defRPr/>
              </a:pPr>
              <a:t>96</a:t>
            </a:fld>
            <a:endParaRPr lang="en-US" altLang="en-US"/>
          </a:p>
        </p:txBody>
      </p:sp>
      <p:pic>
        <p:nvPicPr>
          <p:cNvPr id="11" name="Picture 10"/>
          <p:cNvPicPr>
            <a:picLocks noChangeAspect="1"/>
          </p:cNvPicPr>
          <p:nvPr/>
        </p:nvPicPr>
        <p:blipFill>
          <a:blip r:embed="rId2"/>
          <a:stretch>
            <a:fillRect/>
          </a:stretch>
        </p:blipFill>
        <p:spPr>
          <a:xfrm>
            <a:off x="1680210" y="1044757"/>
            <a:ext cx="5922374" cy="4540487"/>
          </a:xfrm>
          <a:prstGeom prst="rect">
            <a:avLst/>
          </a:prstGeom>
        </p:spPr>
      </p:pic>
    </p:spTree>
    <p:extLst>
      <p:ext uri="{BB962C8B-B14F-4D97-AF65-F5344CB8AC3E}">
        <p14:creationId xmlns:p14="http://schemas.microsoft.com/office/powerpoint/2010/main" val="28312209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Number Placeholder 3"/>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E99C3760-8CCF-4E0E-AABC-B3B93093666A}" type="slidenum">
              <a:rPr lang="en-US" altLang="en-US" sz="1000" smtClean="0"/>
              <a:pPr algn="l">
                <a:spcBef>
                  <a:spcPct val="0"/>
                </a:spcBef>
                <a:buClrTx/>
                <a:buFontTx/>
                <a:buNone/>
              </a:pPr>
              <a:t>97</a:t>
            </a:fld>
            <a:endParaRPr lang="en-US" altLang="en-US" sz="1000"/>
          </a:p>
        </p:txBody>
      </p:sp>
      <p:sp>
        <p:nvSpPr>
          <p:cNvPr id="109571" name="Rectangle 17"/>
          <p:cNvSpPr>
            <a:spLocks noGrp="1" noChangeArrowheads="1"/>
          </p:cNvSpPr>
          <p:nvPr>
            <p:ph type="title"/>
          </p:nvPr>
        </p:nvSpPr>
        <p:spPr/>
        <p:txBody>
          <a:bodyPr/>
          <a:lstStyle/>
          <a:p>
            <a:pPr eaLnBrk="1" hangingPunct="1"/>
            <a:r>
              <a:rPr lang="en-US" altLang="en-US"/>
              <a:t>Fact One:  The basic design of experiments is the same:</a:t>
            </a:r>
          </a:p>
        </p:txBody>
      </p:sp>
      <p:sp>
        <p:nvSpPr>
          <p:cNvPr id="109572" name="Rectangle 18"/>
          <p:cNvSpPr>
            <a:spLocks noGrp="1" noChangeArrowheads="1"/>
          </p:cNvSpPr>
          <p:nvPr>
            <p:ph type="body" idx="1"/>
          </p:nvPr>
        </p:nvSpPr>
        <p:spPr>
          <a:xfrm>
            <a:off x="5846763" y="3022600"/>
            <a:ext cx="3082925" cy="2617788"/>
          </a:xfrm>
        </p:spPr>
        <p:txBody>
          <a:bodyPr/>
          <a:lstStyle/>
          <a:p>
            <a:pPr eaLnBrk="1" hangingPunct="1"/>
            <a:r>
              <a:rPr lang="en-US" altLang="en-US"/>
              <a:t>Driven by the physics of the interaction of high energy particles with matter.</a:t>
            </a:r>
            <a:br>
              <a:rPr lang="en-US" altLang="en-US"/>
            </a:br>
            <a:endParaRPr lang="en-US" altLang="en-US"/>
          </a:p>
          <a:p>
            <a:pPr eaLnBrk="1" hangingPunct="1"/>
            <a:r>
              <a:rPr lang="en-US" altLang="en-US"/>
              <a:t>Because the physics is the same, successful experimental designs are similar</a:t>
            </a:r>
          </a:p>
        </p:txBody>
      </p:sp>
      <p:pic>
        <p:nvPicPr>
          <p:cNvPr id="109573" name="Picture 5" descr="http://www.grady.uga.edu/osbornefest/images/osbornefest/SponsorLogo/TCMCameraMan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2963" y="858838"/>
            <a:ext cx="2833687" cy="189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4" name="Text Box 6"/>
          <p:cNvSpPr txBox="1">
            <a:spLocks noChangeArrowheads="1"/>
          </p:cNvSpPr>
          <p:nvPr/>
        </p:nvSpPr>
        <p:spPr bwMode="auto">
          <a:xfrm>
            <a:off x="1098550" y="1270000"/>
            <a:ext cx="1173163"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spcBef>
                <a:spcPct val="50000"/>
              </a:spcBef>
              <a:buClrTx/>
              <a:buFontTx/>
              <a:buNone/>
            </a:pPr>
            <a:r>
              <a:rPr lang="en-US" altLang="en-US" b="1"/>
              <a:t>T</a:t>
            </a:r>
            <a:r>
              <a:rPr lang="en-US" altLang="en-US"/>
              <a:t>racking</a:t>
            </a:r>
          </a:p>
        </p:txBody>
      </p:sp>
      <p:sp>
        <p:nvSpPr>
          <p:cNvPr id="109575" name="Text Box 7"/>
          <p:cNvSpPr txBox="1">
            <a:spLocks noChangeArrowheads="1"/>
          </p:cNvSpPr>
          <p:nvPr/>
        </p:nvSpPr>
        <p:spPr bwMode="auto">
          <a:xfrm>
            <a:off x="2393950" y="1782763"/>
            <a:ext cx="1585913" cy="3667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b="1"/>
              <a:t>C</a:t>
            </a:r>
            <a:r>
              <a:rPr lang="en-US" altLang="en-US"/>
              <a:t>alorimeters</a:t>
            </a:r>
          </a:p>
        </p:txBody>
      </p:sp>
      <p:sp>
        <p:nvSpPr>
          <p:cNvPr id="109576" name="Text Box 8"/>
          <p:cNvSpPr txBox="1">
            <a:spLocks noChangeArrowheads="1"/>
          </p:cNvSpPr>
          <p:nvPr/>
        </p:nvSpPr>
        <p:spPr bwMode="auto">
          <a:xfrm>
            <a:off x="3910013" y="2276475"/>
            <a:ext cx="1966912"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50000"/>
              </a:spcBef>
              <a:buClrTx/>
              <a:buFontTx/>
              <a:buNone/>
            </a:pPr>
            <a:r>
              <a:rPr lang="en-US" altLang="en-US" b="1"/>
              <a:t>M</a:t>
            </a:r>
            <a:r>
              <a:rPr lang="en-US" altLang="en-US"/>
              <a:t>uon detectors</a:t>
            </a:r>
          </a:p>
        </p:txBody>
      </p:sp>
      <p:pic>
        <p:nvPicPr>
          <p:cNvPr id="109577" name="Picture 11" descr="The image “http://atlasexperiment.org/etours_exper/images/decay_chart.gif” cannot be displayed, because it contains err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688" y="2836863"/>
            <a:ext cx="5051425" cy="318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8" name="AutoShape 12"/>
          <p:cNvSpPr>
            <a:spLocks noChangeArrowheads="1"/>
          </p:cNvSpPr>
          <p:nvPr/>
        </p:nvSpPr>
        <p:spPr bwMode="auto">
          <a:xfrm>
            <a:off x="1533525" y="1763713"/>
            <a:ext cx="309563" cy="981075"/>
          </a:xfrm>
          <a:prstGeom prst="downArrow">
            <a:avLst>
              <a:gd name="adj1" fmla="val 50000"/>
              <a:gd name="adj2" fmla="val 79231"/>
            </a:avLst>
          </a:prstGeom>
          <a:solidFill>
            <a:srgbClr val="00A8A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109579" name="AutoShape 13"/>
          <p:cNvSpPr>
            <a:spLocks noChangeArrowheads="1"/>
          </p:cNvSpPr>
          <p:nvPr/>
        </p:nvSpPr>
        <p:spPr bwMode="auto">
          <a:xfrm>
            <a:off x="2905125" y="2212975"/>
            <a:ext cx="250825" cy="647700"/>
          </a:xfrm>
          <a:prstGeom prst="downArrow">
            <a:avLst>
              <a:gd name="adj1" fmla="val 50000"/>
              <a:gd name="adj2" fmla="val 6455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109580" name="AutoShape 14"/>
          <p:cNvSpPr>
            <a:spLocks noChangeArrowheads="1"/>
          </p:cNvSpPr>
          <p:nvPr/>
        </p:nvSpPr>
        <p:spPr bwMode="auto">
          <a:xfrm>
            <a:off x="3203575" y="2217738"/>
            <a:ext cx="250825" cy="647700"/>
          </a:xfrm>
          <a:prstGeom prst="downArrow">
            <a:avLst>
              <a:gd name="adj1" fmla="val 50000"/>
              <a:gd name="adj2" fmla="val 64557"/>
            </a:avLst>
          </a:prstGeom>
          <a:solidFill>
            <a:srgbClr val="2CFF27"/>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
        <p:nvSpPr>
          <p:cNvPr id="109581" name="AutoShape 15"/>
          <p:cNvSpPr>
            <a:spLocks noChangeArrowheads="1"/>
          </p:cNvSpPr>
          <p:nvPr/>
        </p:nvSpPr>
        <p:spPr bwMode="auto">
          <a:xfrm>
            <a:off x="4645025" y="2605088"/>
            <a:ext cx="250825" cy="242887"/>
          </a:xfrm>
          <a:prstGeom prst="downArrow">
            <a:avLst>
              <a:gd name="adj1" fmla="val 50000"/>
              <a:gd name="adj2" fmla="val 25000"/>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Number Placeholder 3"/>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A2D66572-58F9-473B-AF10-A3ECD0C44256}" type="slidenum">
              <a:rPr lang="en-US" altLang="en-US" sz="1000" smtClean="0"/>
              <a:pPr algn="l">
                <a:spcBef>
                  <a:spcPct val="0"/>
                </a:spcBef>
                <a:buClrTx/>
                <a:buFontTx/>
                <a:buNone/>
              </a:pPr>
              <a:t>98</a:t>
            </a:fld>
            <a:endParaRPr lang="en-US" altLang="en-US" sz="1000"/>
          </a:p>
        </p:txBody>
      </p:sp>
      <p:sp>
        <p:nvSpPr>
          <p:cNvPr id="110595" name="Rectangle 1026"/>
          <p:cNvSpPr>
            <a:spLocks noGrp="1" noChangeArrowheads="1"/>
          </p:cNvSpPr>
          <p:nvPr>
            <p:ph type="title"/>
          </p:nvPr>
        </p:nvSpPr>
        <p:spPr/>
        <p:txBody>
          <a:bodyPr/>
          <a:lstStyle/>
          <a:p>
            <a:pPr eaLnBrk="1" hangingPunct="1"/>
            <a:r>
              <a:rPr lang="en-US" altLang="en-US"/>
              <a:t>The Compact Muon Solenoid</a:t>
            </a:r>
          </a:p>
        </p:txBody>
      </p:sp>
      <p:pic>
        <p:nvPicPr>
          <p:cNvPr id="110596" name="Picture 1031" descr="http://www.phys.ufl.edu/hee/cms/images/CMS_3D_Detector_5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563" y="684213"/>
            <a:ext cx="7569200" cy="544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Number Placeholder 2"/>
          <p:cNvSpPr>
            <a:spLocks noGrp="1"/>
          </p:cNvSpPr>
          <p:nvPr>
            <p:ph type="sldNum" sz="quarter" idx="12"/>
          </p:nvPr>
        </p:nvSpPr>
        <p:spPr>
          <a:xfrm>
            <a:off x="7010400" y="6572250"/>
            <a:ext cx="1371600" cy="209550"/>
          </a:xfrm>
          <a:noFill/>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l">
              <a:spcBef>
                <a:spcPct val="0"/>
              </a:spcBef>
              <a:buClrTx/>
              <a:buFontTx/>
              <a:buNone/>
            </a:pPr>
            <a:fld id="{3AF52208-AFED-4F69-8FEC-5C626C5D2768}" type="slidenum">
              <a:rPr lang="en-US" altLang="en-US" sz="1000" smtClean="0"/>
              <a:pPr algn="l">
                <a:spcBef>
                  <a:spcPct val="0"/>
                </a:spcBef>
                <a:buClrTx/>
                <a:buFontTx/>
                <a:buNone/>
              </a:pPr>
              <a:t>99</a:t>
            </a:fld>
            <a:endParaRPr lang="en-US" altLang="en-US" sz="1000"/>
          </a:p>
        </p:txBody>
      </p:sp>
      <p:sp>
        <p:nvSpPr>
          <p:cNvPr id="111619" name="Rectangle 2"/>
          <p:cNvSpPr>
            <a:spLocks noGrp="1" noChangeArrowheads="1"/>
          </p:cNvSpPr>
          <p:nvPr>
            <p:ph type="title"/>
          </p:nvPr>
        </p:nvSpPr>
        <p:spPr/>
        <p:txBody>
          <a:bodyPr/>
          <a:lstStyle/>
          <a:p>
            <a:pPr eaLnBrk="1" hangingPunct="1"/>
            <a:r>
              <a:rPr lang="en-US" altLang="en-US" dirty="0"/>
              <a:t>CMS Under Construction</a:t>
            </a:r>
          </a:p>
        </p:txBody>
      </p:sp>
      <p:pic>
        <p:nvPicPr>
          <p:cNvPr id="111620" name="Picture 3" descr="http://cmsinfo.cern.ch/outreach/CMStimes/2007/04_30/images/VisitorsGallery.jpg"/>
          <p:cNvPicPr>
            <a:picLocks noChangeAspect="1" noChangeArrowheads="1"/>
          </p:cNvPicPr>
          <p:nvPr/>
        </p:nvPicPr>
        <p:blipFill>
          <a:blip r:embed="rId2">
            <a:extLst>
              <a:ext uri="{28A0092B-C50C-407E-A947-70E740481C1C}">
                <a14:useLocalDpi xmlns:a14="http://schemas.microsoft.com/office/drawing/2010/main" val="0"/>
              </a:ext>
            </a:extLst>
          </a:blip>
          <a:srcRect l="25539" t="22253" r="25539" b="22253"/>
          <a:stretch>
            <a:fillRect/>
          </a:stretch>
        </p:blipFill>
        <p:spPr bwMode="auto">
          <a:xfrm>
            <a:off x="455613" y="735013"/>
            <a:ext cx="8059737" cy="524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blue_2003">
  <a:themeElements>
    <a:clrScheme name="">
      <a:dk1>
        <a:srgbClr val="404040"/>
      </a:dk1>
      <a:lt1>
        <a:srgbClr val="FFFFFF"/>
      </a:lt1>
      <a:dk2>
        <a:srgbClr val="1F497D"/>
      </a:dk2>
      <a:lt2>
        <a:srgbClr val="D2D2D2"/>
      </a:lt2>
      <a:accent1>
        <a:srgbClr val="A6C4DE"/>
      </a:accent1>
      <a:accent2>
        <a:srgbClr val="9D7D9E"/>
      </a:accent2>
      <a:accent3>
        <a:srgbClr val="FFFFFF"/>
      </a:accent3>
      <a:accent4>
        <a:srgbClr val="353535"/>
      </a:accent4>
      <a:accent5>
        <a:srgbClr val="D0DEEC"/>
      </a:accent5>
      <a:accent6>
        <a:srgbClr val="8E718F"/>
      </a:accent6>
      <a:hlink>
        <a:srgbClr val="7AB800"/>
      </a:hlink>
      <a:folHlink>
        <a:srgbClr val="BF5C28"/>
      </a:folHlink>
    </a:clrScheme>
    <a:fontScheme name="blue_2003">
      <a:majorFont>
        <a:latin typeface="Trebuchet M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Calibri" panose="020F0502020204030204" pitchFamily="34" charset="0"/>
          </a:defRPr>
        </a:defPPr>
      </a:lstStyle>
    </a:lnDef>
  </a:objectDefaults>
  <a:extraClrSchemeLst>
    <a:extraClrScheme>
      <a:clrScheme name="blue_2003 1">
        <a:dk1>
          <a:srgbClr val="616161"/>
        </a:dk1>
        <a:lt1>
          <a:srgbClr val="FFFFFF"/>
        </a:lt1>
        <a:dk2>
          <a:srgbClr val="1F497D"/>
        </a:dk2>
        <a:lt2>
          <a:srgbClr val="D2D2D2"/>
        </a:lt2>
        <a:accent1>
          <a:srgbClr val="5C0426"/>
        </a:accent1>
        <a:accent2>
          <a:srgbClr val="9D7D9E"/>
        </a:accent2>
        <a:accent3>
          <a:srgbClr val="FFFFFF"/>
        </a:accent3>
        <a:accent4>
          <a:srgbClr val="525252"/>
        </a:accent4>
        <a:accent5>
          <a:srgbClr val="B5AAAC"/>
        </a:accent5>
        <a:accent6>
          <a:srgbClr val="8E718F"/>
        </a:accent6>
        <a:hlink>
          <a:srgbClr val="253D51"/>
        </a:hlink>
        <a:folHlink>
          <a:srgbClr val="0D204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C:\data\lecompte\ANL\Templates\Current Templates\PPT 2003-2004\blue_2003.pot</Template>
  <TotalTime>151171828</TotalTime>
  <Pages>15</Pages>
  <Words>7977</Words>
  <Application>Microsoft Office PowerPoint</Application>
  <PresentationFormat>Letter Paper (8.5x11 in)</PresentationFormat>
  <Paragraphs>1673</Paragraphs>
  <Slides>213</Slides>
  <Notes>0</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3</vt:i4>
      </vt:variant>
      <vt:variant>
        <vt:lpstr>Slide Titles</vt:lpstr>
      </vt:variant>
      <vt:variant>
        <vt:i4>213</vt:i4>
      </vt:variant>
    </vt:vector>
  </HeadingPairs>
  <TitlesOfParts>
    <vt:vector size="232" baseType="lpstr">
      <vt:lpstr>ＭＳ Ｐゴシック</vt:lpstr>
      <vt:lpstr>ＭＳ Ｐゴシック</vt:lpstr>
      <vt:lpstr>Arial</vt:lpstr>
      <vt:lpstr>Arial Black</vt:lpstr>
      <vt:lpstr>Brush Script</vt:lpstr>
      <vt:lpstr>Calibri</vt:lpstr>
      <vt:lpstr>Cambria Math</vt:lpstr>
      <vt:lpstr>CMMI10</vt:lpstr>
      <vt:lpstr>MS Shell Dlg</vt:lpstr>
      <vt:lpstr>NimbusSanL-Regu</vt:lpstr>
      <vt:lpstr>Symbol</vt:lpstr>
      <vt:lpstr>Times</vt:lpstr>
      <vt:lpstr>Times New Roman</vt:lpstr>
      <vt:lpstr>Trebuchet MS</vt:lpstr>
      <vt:lpstr>Wingdings</vt:lpstr>
      <vt:lpstr>blue_2003</vt:lpstr>
      <vt:lpstr>Equation</vt:lpstr>
      <vt:lpstr>Chart</vt:lpstr>
      <vt:lpstr>Bitmap Image</vt:lpstr>
      <vt:lpstr> Colliders</vt:lpstr>
      <vt:lpstr>Before We Take Off</vt:lpstr>
      <vt:lpstr>Syllabus</vt:lpstr>
      <vt:lpstr>Thanks to the Organizers</vt:lpstr>
      <vt:lpstr>Who Is This Guy?</vt:lpstr>
      <vt:lpstr>Cheating Already? On Slide 6?</vt:lpstr>
      <vt:lpstr>Spontaneous Symmetry Breaking</vt:lpstr>
      <vt:lpstr>One Option</vt:lpstr>
      <vt:lpstr>Option Two</vt:lpstr>
      <vt:lpstr>Option Three</vt:lpstr>
      <vt:lpstr>The Real Optimal Solution</vt:lpstr>
      <vt:lpstr>A Pointless Aside</vt:lpstr>
      <vt:lpstr>The Higgs Mechanism</vt:lpstr>
      <vt:lpstr>The Really Cute Thing</vt:lpstr>
      <vt:lpstr>How Cute Is It?</vt:lpstr>
      <vt:lpstr>Onto the Higgs Boson Discovery</vt:lpstr>
      <vt:lpstr>Higgs Production</vt:lpstr>
      <vt:lpstr>Higgs Decays</vt:lpstr>
      <vt:lpstr>More Higgs Decays</vt:lpstr>
      <vt:lpstr>Digression – the Inventor of the “Cut”</vt:lpstr>
      <vt:lpstr>Higgs Decays</vt:lpstr>
      <vt:lpstr>Pre-Search</vt:lpstr>
      <vt:lpstr>Pre-LHC Search</vt:lpstr>
      <vt:lpstr>Channel-by-Channel</vt:lpstr>
      <vt:lpstr>Channel-by-Channel</vt:lpstr>
      <vt:lpstr>Channel-by-Channel</vt:lpstr>
      <vt:lpstr>Channel-by-Channel</vt:lpstr>
      <vt:lpstr>Where Are We After Step #0?</vt:lpstr>
      <vt:lpstr>Identifying Photons</vt:lpstr>
      <vt:lpstr>Identifying Photons – Basics of Calorimeter Design</vt:lpstr>
      <vt:lpstr>Identifying Photons – Basics of Calorimeter Design</vt:lpstr>
      <vt:lpstr>ATLAS Electromagnetic Calorimeter</vt:lpstr>
      <vt:lpstr>ATLAS Liquid Argon Calorimeter Module</vt:lpstr>
      <vt:lpstr>ATLAS Calorimeter in Real Life</vt:lpstr>
      <vt:lpstr>CMS Calorimeter Crystals</vt:lpstr>
      <vt:lpstr>CMS EM Calorimeter</vt:lpstr>
      <vt:lpstr>Comparing Design Philosophies</vt:lpstr>
      <vt:lpstr>ATLAS</vt:lpstr>
      <vt:lpstr>CMS: The Other LHC “Large” Detector</vt:lpstr>
      <vt:lpstr>I Like Working at the LHC…</vt:lpstr>
      <vt:lpstr>…But I Miss Working At The Tevatron</vt:lpstr>
      <vt:lpstr>Where Are We After Step #1?</vt:lpstr>
      <vt:lpstr>The ABCD Method</vt:lpstr>
      <vt:lpstr>ABCD for Diphotons</vt:lpstr>
      <vt:lpstr>What Are We Searching For?</vt:lpstr>
      <vt:lpstr>A Typical Pretty Two Photon Event</vt:lpstr>
      <vt:lpstr>The Data</vt:lpstr>
      <vt:lpstr>ATLAS gg Categorization</vt:lpstr>
      <vt:lpstr>Diphoton Background</vt:lpstr>
      <vt:lpstr>Results in Each Bin</vt:lpstr>
      <vt:lpstr>Results in Each Bin</vt:lpstr>
      <vt:lpstr>A Close-Up</vt:lpstr>
      <vt:lpstr>One Particular Event</vt:lpstr>
      <vt:lpstr>CMS Results</vt:lpstr>
      <vt:lpstr>An Observation</vt:lpstr>
      <vt:lpstr>July 4th, 2012</vt:lpstr>
      <vt:lpstr>And, with more data…</vt:lpstr>
      <vt:lpstr>H  gg </vt:lpstr>
      <vt:lpstr>H  ZZ*</vt:lpstr>
      <vt:lpstr>An Immediate Fact and A Mystery</vt:lpstr>
      <vt:lpstr>Getting a Beam of 7 TeV Protons</vt:lpstr>
      <vt:lpstr>How To Build a Linear Accelerator</vt:lpstr>
      <vt:lpstr>Linear Acceleration</vt:lpstr>
      <vt:lpstr>Recycling: The Proton Synchrotron</vt:lpstr>
      <vt:lpstr>A Less Cartoonish View</vt:lpstr>
      <vt:lpstr>Keeping the Beam from Exploding</vt:lpstr>
      <vt:lpstr>Our Next Problem - Resistance</vt:lpstr>
      <vt:lpstr>Using Superconducting Magnets</vt:lpstr>
      <vt:lpstr>Superconductivity Facts</vt:lpstr>
      <vt:lpstr>Superconducting “Wire”</vt:lpstr>
      <vt:lpstr> Colliders Two: </vt:lpstr>
      <vt:lpstr>A Question Over Lunch</vt:lpstr>
      <vt:lpstr>Collider Physics On One Slide</vt:lpstr>
      <vt:lpstr>How It Works</vt:lpstr>
      <vt:lpstr>Computing to Reach The Science Goals</vt:lpstr>
      <vt:lpstr>Event Generation Example: Alpgen</vt:lpstr>
      <vt:lpstr>Supercomputing and Monte Carlo</vt:lpstr>
      <vt:lpstr>Phase-space integrals</vt:lpstr>
      <vt:lpstr>Simulation/Digitization</vt:lpstr>
      <vt:lpstr>Geant4 goes beyond HEP</vt:lpstr>
      <vt:lpstr>How It Works</vt:lpstr>
      <vt:lpstr>Hadronic Showers</vt:lpstr>
      <vt:lpstr>Aside: How I Got Into Supercomputing</vt:lpstr>
      <vt:lpstr>High Performance Computing Motivation in HEP</vt:lpstr>
      <vt:lpstr>Events Like These:</vt:lpstr>
      <vt:lpstr>What NOT to Do With Your Magnet</vt:lpstr>
      <vt:lpstr>2008 “Incident” Timeline</vt:lpstr>
      <vt:lpstr>Aftermath</vt:lpstr>
      <vt:lpstr>Why Build A Collider Anyway?</vt:lpstr>
      <vt:lpstr>Luminosity</vt:lpstr>
      <vt:lpstr>Getting Higher Luminosity</vt:lpstr>
      <vt:lpstr>The Proton</vt:lpstr>
      <vt:lpstr>More on Luminosity</vt:lpstr>
      <vt:lpstr>Cross-section, Luminosity and Units (by example)</vt:lpstr>
      <vt:lpstr>The Frozen Proton</vt:lpstr>
      <vt:lpstr>Onto Experiment Design…</vt:lpstr>
      <vt:lpstr>Fact One:  The basic design of experiments is the same:</vt:lpstr>
      <vt:lpstr>The Compact Muon Solenoid</vt:lpstr>
      <vt:lpstr>CMS Under Construction</vt:lpstr>
      <vt:lpstr>CMS Today</vt:lpstr>
      <vt:lpstr>ATLAS = A Toroidal LHC ApparatuS</vt:lpstr>
      <vt:lpstr>ATLAS Under Construction</vt:lpstr>
      <vt:lpstr>ATLAS Today</vt:lpstr>
      <vt:lpstr>Fact Two: Tracking measures 1/p</vt:lpstr>
      <vt:lpstr>Fact Two: Tracking measures 1/p (II)</vt:lpstr>
      <vt:lpstr>How To Spot A Particle</vt:lpstr>
      <vt:lpstr>Silicon vs. Gas</vt:lpstr>
      <vt:lpstr>Fact Three: Sampling Calorimeters </vt:lpstr>
      <vt:lpstr>Fact Three: Sampling Calorimeters (II)</vt:lpstr>
      <vt:lpstr>Total Absorption Calorimeters</vt:lpstr>
      <vt:lpstr>Fact Four: Compromise is a fact of life   </vt:lpstr>
      <vt:lpstr>Muon Detection: The Iron Ball</vt:lpstr>
      <vt:lpstr>What Is The Iron Ball?</vt:lpstr>
      <vt:lpstr>CMS Muon Detectors</vt:lpstr>
      <vt:lpstr>The ATLAS Muon Spectrometer</vt:lpstr>
      <vt:lpstr>Comparing Design Philosophies</vt:lpstr>
      <vt:lpstr>Anticipated Muon Backgrounds</vt:lpstr>
      <vt:lpstr>Unanticipated Muon Backgrounds</vt:lpstr>
      <vt:lpstr>Dimuon Mass </vt:lpstr>
      <vt:lpstr> Colliders Three</vt:lpstr>
      <vt:lpstr>Dimuon Mass </vt:lpstr>
      <vt:lpstr>Why Does This Look So Weird?</vt:lpstr>
      <vt:lpstr>Oversimplified Triggering In One Slide</vt:lpstr>
      <vt:lpstr>Photon Detection Review</vt:lpstr>
      <vt:lpstr>ATLAS Electromagnetic Calorimeter</vt:lpstr>
      <vt:lpstr>CMS Calorimeter Crystals</vt:lpstr>
      <vt:lpstr>CMS EM Calorimeter</vt:lpstr>
      <vt:lpstr>Comparing Design Philosophies</vt:lpstr>
      <vt:lpstr>Jets</vt:lpstr>
      <vt:lpstr>A Two Slide Review of Jets</vt:lpstr>
      <vt:lpstr>We Can’t Pluck a Quark Out of A Proton</vt:lpstr>
      <vt:lpstr>The Utility of Jets</vt:lpstr>
      <vt:lpstr>Measuring Jets</vt:lpstr>
      <vt:lpstr>ATLAS “Tile” Hadronic Calorimeter</vt:lpstr>
      <vt:lpstr>CMS HCAL (Hadronic Calorimeter)</vt:lpstr>
      <vt:lpstr>Comparing Design Philosophies</vt:lpstr>
      <vt:lpstr>Jets &amp; Hadron Calorimetry</vt:lpstr>
      <vt:lpstr>Electrons &amp; Other Tracks</vt:lpstr>
      <vt:lpstr>LHC Silicon Vertex Detectors</vt:lpstr>
      <vt:lpstr>ATLAS Tracking Philosophy</vt:lpstr>
      <vt:lpstr>An Event We Have Seen Before</vt:lpstr>
      <vt:lpstr>The Conversion in More Detail</vt:lpstr>
      <vt:lpstr>Missing ET </vt:lpstr>
      <vt:lpstr>Missing Transverse Energy</vt:lpstr>
      <vt:lpstr>Pink is the New Black</vt:lpstr>
      <vt:lpstr>Variations on a Theme</vt:lpstr>
      <vt:lpstr>Hermiticity</vt:lpstr>
      <vt:lpstr>Improving Missing ET</vt:lpstr>
      <vt:lpstr>Why Are Detectors as Long As They Are?</vt:lpstr>
      <vt:lpstr>Why are LHC experiments a little longer than Tevatron experiments?</vt:lpstr>
      <vt:lpstr>Mismeasured Jets</vt:lpstr>
      <vt:lpstr>Triggering!</vt:lpstr>
      <vt:lpstr>Putting it All Together</vt:lpstr>
      <vt:lpstr>B-tagging</vt:lpstr>
      <vt:lpstr>H  gg (CMS)</vt:lpstr>
      <vt:lpstr>H  tt </vt:lpstr>
      <vt:lpstr>H  ZZ*  mmee</vt:lpstr>
      <vt:lpstr>A Pretty Dijet Event Display</vt:lpstr>
      <vt:lpstr>A More Useful Dijet Event Display</vt:lpstr>
      <vt:lpstr>Top-antitop pair</vt:lpstr>
      <vt:lpstr>Higgs to WW</vt:lpstr>
      <vt:lpstr>A Heavy Ion (Pb-Pb) Collision</vt:lpstr>
      <vt:lpstr>Why Protons?  Why Not Electrons?</vt:lpstr>
      <vt:lpstr>Synchrotron Radiation</vt:lpstr>
      <vt:lpstr>LEP, Neutrinos and Non-Neutrinos</vt:lpstr>
      <vt:lpstr> Colliders Four</vt:lpstr>
      <vt:lpstr>Synchrotron Radiation</vt:lpstr>
      <vt:lpstr>A Great Place for e+e-: B Factories</vt:lpstr>
      <vt:lpstr>A Great Place for e+e-: B Factories</vt:lpstr>
      <vt:lpstr>Why Asymmetric?</vt:lpstr>
      <vt:lpstr>A Detector Optimized for B Physics</vt:lpstr>
      <vt:lpstr>Electron-Proton Collider</vt:lpstr>
      <vt:lpstr>Proton Structure (Parton Density Functions) Today</vt:lpstr>
      <vt:lpstr>HERA: Before and After</vt:lpstr>
      <vt:lpstr>A Bevy of Standard Model Measurements</vt:lpstr>
      <vt:lpstr>And Searches Galore</vt:lpstr>
      <vt:lpstr>Premature Conclusions</vt:lpstr>
      <vt:lpstr>The Argument for 3 Generations</vt:lpstr>
      <vt:lpstr>Exactly 3 Generations II</vt:lpstr>
      <vt:lpstr>Loopholes</vt:lpstr>
      <vt:lpstr>How Do You Know This Is The Higgs, Anyway?</vt:lpstr>
      <vt:lpstr>Higgs Couplings</vt:lpstr>
      <vt:lpstr>Higgs Couplings II</vt:lpstr>
      <vt:lpstr>Everything We Know About The Higgs Coupling to the 1st and 2nd Generations:</vt:lpstr>
      <vt:lpstr>Another Higgs?</vt:lpstr>
      <vt:lpstr>A Page of Random Facts</vt:lpstr>
      <vt:lpstr>A Fermiphobic Higgs?</vt:lpstr>
      <vt:lpstr>Not As Easy As It Looks</vt:lpstr>
      <vt:lpstr>Higgs &amp; the 2HDM</vt:lpstr>
      <vt:lpstr>The Higgs Mass</vt:lpstr>
      <vt:lpstr>The Higgs Mass</vt:lpstr>
      <vt:lpstr>Fixing the Problem</vt:lpstr>
      <vt:lpstr>Is Supersymmetry The Answer?</vt:lpstr>
      <vt:lpstr>Some Families of SUSY</vt:lpstr>
      <vt:lpstr>Some Families of SUSY</vt:lpstr>
      <vt:lpstr>How To Read A Limit Plot</vt:lpstr>
      <vt:lpstr>Limitations of Limit Plots</vt:lpstr>
      <vt:lpstr>Another Way To Look At the Data</vt:lpstr>
      <vt:lpstr>Another Way To Look At the Data</vt:lpstr>
      <vt:lpstr>The SUSY Story Has Come To A Middle</vt:lpstr>
      <vt:lpstr>Bs  mm  </vt:lpstr>
      <vt:lpstr>What The Data Show</vt:lpstr>
      <vt:lpstr>What Does This Mean?</vt:lpstr>
      <vt:lpstr>A Quick Word on Anomalies</vt:lpstr>
      <vt:lpstr>Flavor Conclusions</vt:lpstr>
      <vt:lpstr>Premature Conclusions Again</vt:lpstr>
      <vt:lpstr>Step One: HL-LHC</vt:lpstr>
      <vt:lpstr>Step One: HL-LHC</vt:lpstr>
      <vt:lpstr>Step One: HL-LHC</vt:lpstr>
      <vt:lpstr>HL-LHC: The Challenge</vt:lpstr>
      <vt:lpstr>Future Accelerators</vt:lpstr>
      <vt:lpstr>That’s all Folks!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FNAL WC</dc:title>
  <dc:subject>Higgs</dc:subject>
  <dc:creator>TJL</dc:creator>
  <cp:keywords/>
  <dc:description/>
  <cp:lastModifiedBy>Tom LeCompte</cp:lastModifiedBy>
  <cp:revision>1676</cp:revision>
  <cp:lastPrinted>2002-02-18T19:28:55Z</cp:lastPrinted>
  <dcterms:created xsi:type="dcterms:W3CDTF">1997-11-03T13:59:52Z</dcterms:created>
  <dcterms:modified xsi:type="dcterms:W3CDTF">2018-07-12T17:44:58Z</dcterms:modified>
</cp:coreProperties>
</file>